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8" r:id="rId3"/>
    <p:sldId id="259" r:id="rId4"/>
    <p:sldId id="279" r:id="rId5"/>
    <p:sldId id="271" r:id="rId6"/>
    <p:sldId id="285" r:id="rId7"/>
    <p:sldId id="260" r:id="rId8"/>
    <p:sldId id="261" r:id="rId9"/>
    <p:sldId id="262" r:id="rId10"/>
    <p:sldId id="263" r:id="rId11"/>
    <p:sldId id="276" r:id="rId12"/>
    <p:sldId id="286" r:id="rId13"/>
    <p:sldId id="287" r:id="rId14"/>
    <p:sldId id="277" r:id="rId15"/>
    <p:sldId id="290" r:id="rId16"/>
    <p:sldId id="291" r:id="rId17"/>
    <p:sldId id="292" r:id="rId18"/>
    <p:sldId id="264" r:id="rId19"/>
    <p:sldId id="265" r:id="rId20"/>
    <p:sldId id="270" r:id="rId21"/>
    <p:sldId id="272" r:id="rId22"/>
    <p:sldId id="273" r:id="rId23"/>
    <p:sldId id="267" r:id="rId24"/>
    <p:sldId id="268" r:id="rId25"/>
    <p:sldId id="269" r:id="rId26"/>
    <p:sldId id="295" r:id="rId27"/>
    <p:sldId id="283" r:id="rId28"/>
    <p:sldId id="293" r:id="rId29"/>
    <p:sldId id="282" r:id="rId30"/>
    <p:sldId id="289" r:id="rId31"/>
    <p:sldId id="294" r:id="rId32"/>
  </p:sldIdLst>
  <p:sldSz cx="9144000" cy="6858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55" autoAdjust="0"/>
    <p:restoredTop sz="94704" autoAdjust="0"/>
  </p:normalViewPr>
  <p:slideViewPr>
    <p:cSldViewPr>
      <p:cViewPr>
        <p:scale>
          <a:sx n="66" d="100"/>
          <a:sy n="66" d="100"/>
        </p:scale>
        <p:origin x="-2270" y="-68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27475" y="0"/>
            <a:ext cx="3005138" cy="461963"/>
          </a:xfrm>
          <a:prstGeom prst="rect">
            <a:avLst/>
          </a:prstGeom>
        </p:spPr>
        <p:txBody>
          <a:bodyPr vert="horz" lIns="91440" tIns="45720" rIns="91440" bIns="45720" rtlCol="0"/>
          <a:lstStyle>
            <a:lvl1pPr algn="r">
              <a:defRPr sz="1200"/>
            </a:lvl1pPr>
          </a:lstStyle>
          <a:p>
            <a:fld id="{BC04EE7A-4ABD-4BF4-B5BC-BCDD78C89AA4}" type="datetimeFigureOut">
              <a:rPr lang="en-US" smtClean="0"/>
              <a:pPr/>
              <a:t>4/9/2015</a:t>
            </a:fld>
            <a:endParaRPr lang="en-US" dirty="0"/>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3738" y="4386263"/>
            <a:ext cx="5546725" cy="41544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350"/>
            <a:ext cx="3005138" cy="46196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475" y="8769350"/>
            <a:ext cx="3005138" cy="461963"/>
          </a:xfrm>
          <a:prstGeom prst="rect">
            <a:avLst/>
          </a:prstGeom>
        </p:spPr>
        <p:txBody>
          <a:bodyPr vert="horz" lIns="91440" tIns="45720" rIns="91440" bIns="45720" rtlCol="0" anchor="b"/>
          <a:lstStyle>
            <a:lvl1pPr algn="r">
              <a:defRPr sz="1200"/>
            </a:lvl1pPr>
          </a:lstStyle>
          <a:p>
            <a:fld id="{FB00ABE1-8D95-4F66-8BCD-A0ACCBD8599F}" type="slidenum">
              <a:rPr lang="en-US" smtClean="0"/>
              <a:pPr/>
              <a:t>‹#›</a:t>
            </a:fld>
            <a:endParaRPr lang="en-US" dirty="0"/>
          </a:p>
        </p:txBody>
      </p:sp>
    </p:spTree>
    <p:extLst>
      <p:ext uri="{BB962C8B-B14F-4D97-AF65-F5344CB8AC3E}">
        <p14:creationId xmlns:p14="http://schemas.microsoft.com/office/powerpoint/2010/main" val="120366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bag is NFES 000128   35 x 81</a:t>
            </a:r>
          </a:p>
          <a:p>
            <a:r>
              <a:rPr lang="en-US" dirty="0" smtClean="0"/>
              <a:t>Old bag is NFES 000022    34 x 76</a:t>
            </a:r>
            <a:endParaRPr lang="en-US" dirty="0"/>
          </a:p>
        </p:txBody>
      </p:sp>
      <p:sp>
        <p:nvSpPr>
          <p:cNvPr id="4" name="Slide Number Placeholder 3"/>
          <p:cNvSpPr>
            <a:spLocks noGrp="1"/>
          </p:cNvSpPr>
          <p:nvPr>
            <p:ph type="sldNum" sz="quarter" idx="10"/>
          </p:nvPr>
        </p:nvSpPr>
        <p:spPr/>
        <p:txBody>
          <a:bodyPr/>
          <a:lstStyle/>
          <a:p>
            <a:fld id="{FB00ABE1-8D95-4F66-8BCD-A0ACCBD8599F}" type="slidenum">
              <a:rPr lang="en-US" smtClean="0"/>
              <a:pPr/>
              <a:t>5</a:t>
            </a:fld>
            <a:endParaRPr lang="en-US" dirty="0"/>
          </a:p>
        </p:txBody>
      </p:sp>
    </p:spTree>
    <p:extLst>
      <p:ext uri="{BB962C8B-B14F-4D97-AF65-F5344CB8AC3E}">
        <p14:creationId xmlns:p14="http://schemas.microsoft.com/office/powerpoint/2010/main" val="78352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A55BF2-100F-4122-B29E-D30A427EA64D}" type="datetimeFigureOut">
              <a:rPr lang="en-US" smtClean="0"/>
              <a:pPr/>
              <a:t>4/9/2015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6E7D5A-5A1E-4119-9BE1-33122FE1BF32}" type="slidenum">
              <a:rPr lang="en-US" smtClean="0"/>
              <a:pPr/>
              <a:t>‹#›</a:t>
            </a:fld>
            <a:endParaRPr lang="en-US" dirty="0"/>
          </a:p>
        </p:txBody>
      </p:sp>
    </p:spTree>
    <p:extLst>
      <p:ext uri="{BB962C8B-B14F-4D97-AF65-F5344CB8AC3E}">
        <p14:creationId xmlns:p14="http://schemas.microsoft.com/office/powerpoint/2010/main" val="1136366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A55BF2-100F-4122-B29E-D30A427EA64D}" type="datetimeFigureOut">
              <a:rPr lang="en-US" smtClean="0"/>
              <a:pPr/>
              <a:t>4/9/2015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6E7D5A-5A1E-4119-9BE1-33122FE1BF32}" type="slidenum">
              <a:rPr lang="en-US" smtClean="0"/>
              <a:pPr/>
              <a:t>‹#›</a:t>
            </a:fld>
            <a:endParaRPr lang="en-US" dirty="0"/>
          </a:p>
        </p:txBody>
      </p:sp>
    </p:spTree>
    <p:extLst>
      <p:ext uri="{BB962C8B-B14F-4D97-AF65-F5344CB8AC3E}">
        <p14:creationId xmlns:p14="http://schemas.microsoft.com/office/powerpoint/2010/main" val="3459655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A55BF2-100F-4122-B29E-D30A427EA64D}" type="datetimeFigureOut">
              <a:rPr lang="en-US" smtClean="0"/>
              <a:pPr/>
              <a:t>4/9/2015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6E7D5A-5A1E-4119-9BE1-33122FE1BF32}" type="slidenum">
              <a:rPr lang="en-US" smtClean="0"/>
              <a:pPr/>
              <a:t>‹#›</a:t>
            </a:fld>
            <a:endParaRPr lang="en-US" dirty="0"/>
          </a:p>
        </p:txBody>
      </p:sp>
    </p:spTree>
    <p:extLst>
      <p:ext uri="{BB962C8B-B14F-4D97-AF65-F5344CB8AC3E}">
        <p14:creationId xmlns:p14="http://schemas.microsoft.com/office/powerpoint/2010/main" val="1255525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A55BF2-100F-4122-B29E-D30A427EA64D}" type="datetimeFigureOut">
              <a:rPr lang="en-US" smtClean="0"/>
              <a:pPr/>
              <a:t>4/9/2015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6E7D5A-5A1E-4119-9BE1-33122FE1BF32}" type="slidenum">
              <a:rPr lang="en-US" smtClean="0"/>
              <a:pPr/>
              <a:t>‹#›</a:t>
            </a:fld>
            <a:endParaRPr lang="en-US" dirty="0"/>
          </a:p>
        </p:txBody>
      </p:sp>
    </p:spTree>
    <p:extLst>
      <p:ext uri="{BB962C8B-B14F-4D97-AF65-F5344CB8AC3E}">
        <p14:creationId xmlns:p14="http://schemas.microsoft.com/office/powerpoint/2010/main" val="2388612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A55BF2-100F-4122-B29E-D30A427EA64D}" type="datetimeFigureOut">
              <a:rPr lang="en-US" smtClean="0"/>
              <a:pPr/>
              <a:t>4/9/2015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6E7D5A-5A1E-4119-9BE1-33122FE1BF32}" type="slidenum">
              <a:rPr lang="en-US" smtClean="0"/>
              <a:pPr/>
              <a:t>‹#›</a:t>
            </a:fld>
            <a:endParaRPr lang="en-US" dirty="0"/>
          </a:p>
        </p:txBody>
      </p:sp>
    </p:spTree>
    <p:extLst>
      <p:ext uri="{BB962C8B-B14F-4D97-AF65-F5344CB8AC3E}">
        <p14:creationId xmlns:p14="http://schemas.microsoft.com/office/powerpoint/2010/main" val="1540222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A55BF2-100F-4122-B29E-D30A427EA64D}" type="datetimeFigureOut">
              <a:rPr lang="en-US" smtClean="0"/>
              <a:pPr/>
              <a:t>4/9/2015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6E7D5A-5A1E-4119-9BE1-33122FE1BF32}" type="slidenum">
              <a:rPr lang="en-US" smtClean="0"/>
              <a:pPr/>
              <a:t>‹#›</a:t>
            </a:fld>
            <a:endParaRPr lang="en-US" dirty="0"/>
          </a:p>
        </p:txBody>
      </p:sp>
    </p:spTree>
    <p:extLst>
      <p:ext uri="{BB962C8B-B14F-4D97-AF65-F5344CB8AC3E}">
        <p14:creationId xmlns:p14="http://schemas.microsoft.com/office/powerpoint/2010/main" val="1648781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A55BF2-100F-4122-B29E-D30A427EA64D}" type="datetimeFigureOut">
              <a:rPr lang="en-US" smtClean="0"/>
              <a:pPr/>
              <a:t>4/9/2015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E6E7D5A-5A1E-4119-9BE1-33122FE1BF32}" type="slidenum">
              <a:rPr lang="en-US" smtClean="0"/>
              <a:pPr/>
              <a:t>‹#›</a:t>
            </a:fld>
            <a:endParaRPr lang="en-US" dirty="0"/>
          </a:p>
        </p:txBody>
      </p:sp>
    </p:spTree>
    <p:extLst>
      <p:ext uri="{BB962C8B-B14F-4D97-AF65-F5344CB8AC3E}">
        <p14:creationId xmlns:p14="http://schemas.microsoft.com/office/powerpoint/2010/main" val="2250207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A55BF2-100F-4122-B29E-D30A427EA64D}" type="datetimeFigureOut">
              <a:rPr lang="en-US" smtClean="0"/>
              <a:pPr/>
              <a:t>4/9/2015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6E7D5A-5A1E-4119-9BE1-33122FE1BF32}" type="slidenum">
              <a:rPr lang="en-US" smtClean="0"/>
              <a:pPr/>
              <a:t>‹#›</a:t>
            </a:fld>
            <a:endParaRPr lang="en-US" dirty="0"/>
          </a:p>
        </p:txBody>
      </p:sp>
    </p:spTree>
    <p:extLst>
      <p:ext uri="{BB962C8B-B14F-4D97-AF65-F5344CB8AC3E}">
        <p14:creationId xmlns:p14="http://schemas.microsoft.com/office/powerpoint/2010/main" val="3478456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A55BF2-100F-4122-B29E-D30A427EA64D}" type="datetimeFigureOut">
              <a:rPr lang="en-US" smtClean="0"/>
              <a:pPr/>
              <a:t>4/9/2015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E6E7D5A-5A1E-4119-9BE1-33122FE1BF32}" type="slidenum">
              <a:rPr lang="en-US" smtClean="0"/>
              <a:pPr/>
              <a:t>‹#›</a:t>
            </a:fld>
            <a:endParaRPr lang="en-US" dirty="0"/>
          </a:p>
        </p:txBody>
      </p:sp>
    </p:spTree>
    <p:extLst>
      <p:ext uri="{BB962C8B-B14F-4D97-AF65-F5344CB8AC3E}">
        <p14:creationId xmlns:p14="http://schemas.microsoft.com/office/powerpoint/2010/main" val="3758531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A55BF2-100F-4122-B29E-D30A427EA64D}" type="datetimeFigureOut">
              <a:rPr lang="en-US" smtClean="0"/>
              <a:pPr/>
              <a:t>4/9/2015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6E7D5A-5A1E-4119-9BE1-33122FE1BF32}" type="slidenum">
              <a:rPr lang="en-US" smtClean="0"/>
              <a:pPr/>
              <a:t>‹#›</a:t>
            </a:fld>
            <a:endParaRPr lang="en-US" dirty="0"/>
          </a:p>
        </p:txBody>
      </p:sp>
    </p:spTree>
    <p:extLst>
      <p:ext uri="{BB962C8B-B14F-4D97-AF65-F5344CB8AC3E}">
        <p14:creationId xmlns:p14="http://schemas.microsoft.com/office/powerpoint/2010/main" val="506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A55BF2-100F-4122-B29E-D30A427EA64D}" type="datetimeFigureOut">
              <a:rPr lang="en-US" smtClean="0"/>
              <a:pPr/>
              <a:t>4/9/2015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6E7D5A-5A1E-4119-9BE1-33122FE1BF32}" type="slidenum">
              <a:rPr lang="en-US" smtClean="0"/>
              <a:pPr/>
              <a:t>‹#›</a:t>
            </a:fld>
            <a:endParaRPr lang="en-US" dirty="0"/>
          </a:p>
        </p:txBody>
      </p:sp>
    </p:spTree>
    <p:extLst>
      <p:ext uri="{BB962C8B-B14F-4D97-AF65-F5344CB8AC3E}">
        <p14:creationId xmlns:p14="http://schemas.microsoft.com/office/powerpoint/2010/main" val="1624657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A55BF2-100F-4122-B29E-D30A427EA64D}" type="datetimeFigureOut">
              <a:rPr lang="en-US" smtClean="0"/>
              <a:pPr/>
              <a:t>4/9/2015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6E7D5A-5A1E-4119-9BE1-33122FE1BF32}" type="slidenum">
              <a:rPr lang="en-US" smtClean="0"/>
              <a:pPr/>
              <a:t>‹#›</a:t>
            </a:fld>
            <a:endParaRPr lang="en-US" dirty="0"/>
          </a:p>
        </p:txBody>
      </p:sp>
    </p:spTree>
    <p:extLst>
      <p:ext uri="{BB962C8B-B14F-4D97-AF65-F5344CB8AC3E}">
        <p14:creationId xmlns:p14="http://schemas.microsoft.com/office/powerpoint/2010/main" val="578621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mailto:hrbasso@fs.fed.us" TargetMode="External"/><Relationship Id="rId2" Type="http://schemas.openxmlformats.org/officeDocument/2006/relationships/hyperlink" Target="mailto:shworden@fs.fed.us" TargetMode="External"/><Relationship Id="rId1" Type="http://schemas.openxmlformats.org/officeDocument/2006/relationships/slideLayout" Target="../slideLayouts/slideLayout2.xml"/><Relationship Id="rId4" Type="http://schemas.openxmlformats.org/officeDocument/2006/relationships/hyperlink" Target="mailto:prescottfirecache@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dclark03@fs.fed.u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696200" cy="838200"/>
          </a:xfrm>
        </p:spPr>
        <p:txBody>
          <a:bodyPr>
            <a:normAutofit/>
          </a:bodyPr>
          <a:lstStyle/>
          <a:p>
            <a:r>
              <a:rPr lang="en-US" dirty="0" smtClean="0"/>
              <a:t>2015 Region 3</a:t>
            </a:r>
            <a:endParaRPr lang="en-US" dirty="0"/>
          </a:p>
        </p:txBody>
      </p:sp>
      <p:sp>
        <p:nvSpPr>
          <p:cNvPr id="3" name="Subtitle 2"/>
          <p:cNvSpPr>
            <a:spLocks noGrp="1"/>
          </p:cNvSpPr>
          <p:nvPr>
            <p:ph type="subTitle" idx="1"/>
          </p:nvPr>
        </p:nvSpPr>
        <p:spPr>
          <a:xfrm>
            <a:off x="1371600" y="762000"/>
            <a:ext cx="6400800" cy="762000"/>
          </a:xfrm>
        </p:spPr>
        <p:txBody>
          <a:bodyPr>
            <a:noAutofit/>
          </a:bodyPr>
          <a:lstStyle/>
          <a:p>
            <a:r>
              <a:rPr lang="en-US" sz="2400" b="1" dirty="0" smtClean="0">
                <a:solidFill>
                  <a:schemeClr val="tx1"/>
                </a:solidFill>
              </a:rPr>
              <a:t>NATIONAL INTERAGENCY SUPPORT CACHE PRESENTATION</a:t>
            </a:r>
          </a:p>
          <a:p>
            <a:endParaRPr lang="en-US" sz="2400" dirty="0">
              <a:solidFill>
                <a:schemeClr val="tx1"/>
              </a:solidFill>
            </a:endParaRP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36" t="9641" r="6560" b="15871"/>
          <a:stretch/>
        </p:blipFill>
        <p:spPr bwMode="auto">
          <a:xfrm>
            <a:off x="609600" y="1600200"/>
            <a:ext cx="7848600" cy="5026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9925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000" dirty="0" smtClean="0">
                <a:solidFill>
                  <a:srgbClr val="C00000"/>
                </a:solidFill>
              </a:rPr>
              <a:t>2015</a:t>
            </a:r>
            <a:r>
              <a:rPr lang="en-US" sz="2000" dirty="0"/>
              <a:t/>
            </a:r>
            <a:br>
              <a:rPr lang="en-US" sz="2000" dirty="0"/>
            </a:br>
            <a:r>
              <a:rPr lang="en-US" sz="2000" dirty="0">
                <a:solidFill>
                  <a:schemeClr val="tx2"/>
                </a:solidFill>
              </a:rPr>
              <a:t>NATIONAL INTERAGENCY SUPPORT CACHE PRESENTATION</a:t>
            </a:r>
          </a:p>
        </p:txBody>
      </p:sp>
      <p:sp>
        <p:nvSpPr>
          <p:cNvPr id="3" name="Content Placeholder 2"/>
          <p:cNvSpPr>
            <a:spLocks noGrp="1"/>
          </p:cNvSpPr>
          <p:nvPr>
            <p:ph idx="1"/>
          </p:nvPr>
        </p:nvSpPr>
        <p:spPr>
          <a:xfrm>
            <a:off x="457200" y="1600200"/>
            <a:ext cx="8229600" cy="5029200"/>
          </a:xfrm>
        </p:spPr>
        <p:txBody>
          <a:bodyPr>
            <a:normAutofit/>
          </a:bodyPr>
          <a:lstStyle/>
          <a:p>
            <a:r>
              <a:rPr lang="en-US" sz="2400" b="1" dirty="0"/>
              <a:t>Revised Incident Summary </a:t>
            </a:r>
            <a:r>
              <a:rPr lang="en-US" sz="2400" b="1" dirty="0" smtClean="0"/>
              <a:t>&amp; Fire Loss Reports:  </a:t>
            </a:r>
            <a:r>
              <a:rPr lang="en-US" sz="2400" dirty="0"/>
              <a:t>In response to comments that the Incident Summary </a:t>
            </a:r>
            <a:r>
              <a:rPr lang="en-US" sz="2400" dirty="0" smtClean="0"/>
              <a:t>Reports and Fire Loss Reports were </a:t>
            </a:r>
            <a:r>
              <a:rPr lang="en-US" sz="2400" dirty="0"/>
              <a:t>not user </a:t>
            </a:r>
            <a:r>
              <a:rPr lang="en-US" sz="2400" dirty="0" smtClean="0"/>
              <a:t>friendly, </a:t>
            </a:r>
            <a:r>
              <a:rPr lang="en-US" sz="2400" dirty="0"/>
              <a:t>t</a:t>
            </a:r>
            <a:r>
              <a:rPr lang="en-US" sz="2400" dirty="0" smtClean="0"/>
              <a:t>he </a:t>
            </a:r>
            <a:r>
              <a:rPr lang="en-US" sz="2400" dirty="0"/>
              <a:t>cache community in conjunction with our ICBS technical experts </a:t>
            </a:r>
            <a:r>
              <a:rPr lang="en-US" sz="2400" dirty="0" smtClean="0"/>
              <a:t>have developed improved versions of these reports that will enable field users to more easily understand the status of supplies and equipment issued and returned from incidents.</a:t>
            </a:r>
          </a:p>
          <a:p>
            <a:endParaRPr lang="en-US" sz="2400" dirty="0"/>
          </a:p>
          <a:p>
            <a:r>
              <a:rPr lang="en-US" sz="2400" b="1" dirty="0" smtClean="0"/>
              <a:t>Updated Interagency Business Management Handbook:</a:t>
            </a:r>
          </a:p>
          <a:p>
            <a:pPr marL="0" indent="0">
              <a:buNone/>
            </a:pPr>
            <a:r>
              <a:rPr lang="en-US" sz="2400" b="1" dirty="0" smtClean="0"/>
              <a:t>      </a:t>
            </a:r>
            <a:r>
              <a:rPr lang="en-US" sz="2400" dirty="0" smtClean="0"/>
              <a:t>New verbiage with respect to Property Management and Incident Replacement Policies.  Chapter 30 for Property 	     Management.</a:t>
            </a:r>
            <a:endParaRPr lang="en-US" sz="2400" b="1" dirty="0"/>
          </a:p>
        </p:txBody>
      </p:sp>
    </p:spTree>
    <p:extLst>
      <p:ext uri="{BB962C8B-B14F-4D97-AF65-F5344CB8AC3E}">
        <p14:creationId xmlns:p14="http://schemas.microsoft.com/office/powerpoint/2010/main" val="1271700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32" t="9262" r="6887"/>
          <a:stretch/>
        </p:blipFill>
        <p:spPr bwMode="auto">
          <a:xfrm>
            <a:off x="47644" y="76200"/>
            <a:ext cx="9020156"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2448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5896" t="12597" r="17164" b="3940"/>
          <a:stretch/>
        </p:blipFill>
        <p:spPr bwMode="auto">
          <a:xfrm>
            <a:off x="152400" y="0"/>
            <a:ext cx="8827827"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9265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034" t="13931" r="17155" b="32276"/>
          <a:stretch/>
        </p:blipFill>
        <p:spPr bwMode="auto">
          <a:xfrm>
            <a:off x="304800" y="307428"/>
            <a:ext cx="8534400" cy="4218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490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90" r="6869" b="9334"/>
          <a:stretch/>
        </p:blipFill>
        <p:spPr bwMode="auto">
          <a:xfrm>
            <a:off x="67586" y="381000"/>
            <a:ext cx="9067800" cy="6122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9834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173" r="32673" b="3310"/>
          <a:stretch/>
        </p:blipFill>
        <p:spPr bwMode="auto">
          <a:xfrm>
            <a:off x="8907" y="0"/>
            <a:ext cx="9144000"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2382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173" r="32845" b="3034"/>
          <a:stretch/>
        </p:blipFill>
        <p:spPr bwMode="auto">
          <a:xfrm>
            <a:off x="0" y="0"/>
            <a:ext cx="9089242" cy="6826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9254" t="37492" r="42686" b="42926"/>
          <a:stretch/>
        </p:blipFill>
        <p:spPr bwMode="auto">
          <a:xfrm>
            <a:off x="5486400" y="2362200"/>
            <a:ext cx="3480180" cy="1119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30828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013" r="32987" b="4207"/>
          <a:stretch/>
        </p:blipFill>
        <p:spPr bwMode="auto">
          <a:xfrm>
            <a:off x="1" y="29688"/>
            <a:ext cx="9144000" cy="6770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52863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sz="2000" dirty="0"/>
              <a:t>NATIONAL LOGISTICS WEBINAR</a:t>
            </a:r>
            <a:br>
              <a:rPr lang="en-US" sz="2000" dirty="0"/>
            </a:br>
            <a:r>
              <a:rPr lang="en-US" sz="2000" dirty="0"/>
              <a:t>NATIONAL INTERAGENCY SUPPORT CACHE PRESENTATION</a:t>
            </a:r>
          </a:p>
        </p:txBody>
      </p:sp>
      <p:sp>
        <p:nvSpPr>
          <p:cNvPr id="3" name="Content Placeholder 2"/>
          <p:cNvSpPr>
            <a:spLocks noGrp="1"/>
          </p:cNvSpPr>
          <p:nvPr>
            <p:ph idx="1"/>
          </p:nvPr>
        </p:nvSpPr>
        <p:spPr>
          <a:xfrm>
            <a:off x="457200" y="762000"/>
            <a:ext cx="8229600" cy="5791200"/>
          </a:xfrm>
        </p:spPr>
        <p:txBody>
          <a:bodyPr>
            <a:normAutofit fontScale="25000" lnSpcReduction="20000"/>
          </a:bodyPr>
          <a:lstStyle/>
          <a:p>
            <a:pPr marL="0" indent="0" algn="ctr">
              <a:buNone/>
            </a:pPr>
            <a:r>
              <a:rPr lang="en-US" sz="6600" b="1" dirty="0"/>
              <a:t>INSTRUCTIONS FOR NFES INCIDENT REPLACEMENT</a:t>
            </a:r>
          </a:p>
          <a:p>
            <a:pPr marL="0" indent="0" algn="ctr">
              <a:buNone/>
            </a:pPr>
            <a:r>
              <a:rPr lang="en-US" sz="6600" b="1" dirty="0">
                <a:solidFill>
                  <a:srgbClr val="C00000"/>
                </a:solidFill>
              </a:rPr>
              <a:t>TYPE </a:t>
            </a:r>
            <a:r>
              <a:rPr lang="en-US" sz="6600" b="1" dirty="0" smtClean="0">
                <a:solidFill>
                  <a:srgbClr val="C00000"/>
                </a:solidFill>
              </a:rPr>
              <a:t>1 </a:t>
            </a:r>
            <a:r>
              <a:rPr lang="en-US" sz="6600" b="1" dirty="0">
                <a:solidFill>
                  <a:srgbClr val="C00000"/>
                </a:solidFill>
              </a:rPr>
              <a:t>&amp; </a:t>
            </a:r>
            <a:r>
              <a:rPr lang="en-US" sz="6600" b="1" dirty="0" smtClean="0">
                <a:solidFill>
                  <a:srgbClr val="C00000"/>
                </a:solidFill>
              </a:rPr>
              <a:t>2 INCIDENTS</a:t>
            </a:r>
          </a:p>
          <a:p>
            <a:pPr marL="0" indent="0" algn="ctr">
              <a:buNone/>
            </a:pPr>
            <a:endParaRPr lang="en-US" sz="4000" dirty="0"/>
          </a:p>
          <a:p>
            <a:r>
              <a:rPr lang="en-US" sz="6400" dirty="0"/>
              <a:t>The incident Supply Unit Leader (SPUL) will be responsible for handling incident replacement requisitions when a Type I or Type II incident management team is assigned. The SPUL approves replacement requests based on Engine Accountability sheets or other fire equipment inventory documents approved by the requesting resource's home unit. </a:t>
            </a:r>
            <a:r>
              <a:rPr lang="en-US" sz="6400" dirty="0" smtClean="0"/>
              <a:t>The use of the Incident Replacement Requisition Form (OF-315) is requested.</a:t>
            </a:r>
            <a:endParaRPr lang="en-US" sz="6400" dirty="0"/>
          </a:p>
          <a:p>
            <a:endParaRPr lang="en-US" sz="6400" dirty="0"/>
          </a:p>
          <a:p>
            <a:r>
              <a:rPr lang="en-US" sz="6400" dirty="0" smtClean="0"/>
              <a:t>If </a:t>
            </a:r>
            <a:r>
              <a:rPr lang="en-US" sz="6400" dirty="0"/>
              <a:t>equipment and supplies are available at the incident for replacement, the request is filled at the incident supply unit. </a:t>
            </a:r>
          </a:p>
          <a:p>
            <a:endParaRPr lang="en-US" sz="6400" dirty="0"/>
          </a:p>
          <a:p>
            <a:r>
              <a:rPr lang="en-US" sz="6400" dirty="0" smtClean="0"/>
              <a:t>If </a:t>
            </a:r>
            <a:r>
              <a:rPr lang="en-US" sz="6400" dirty="0"/>
              <a:t>equipment and supplies are unavailable at the incident for replacement, AND the requesting resource is not being immediately demobilized, the Supply Unit will place a resource order for needed items through appropriate channels to the servicing fire cache. The order will be shipped to the incident and replacement will take place at the Supply Unit. </a:t>
            </a:r>
          </a:p>
          <a:p>
            <a:endParaRPr lang="en-US" sz="6400" dirty="0"/>
          </a:p>
          <a:p>
            <a:r>
              <a:rPr lang="en-US" sz="6400" dirty="0" smtClean="0"/>
              <a:t>If </a:t>
            </a:r>
            <a:r>
              <a:rPr lang="en-US" sz="6400" dirty="0"/>
              <a:t>equipment and supplies are unavailable at the incident for replacement, AND the requesting resource is being demobilized, an Incident Replacement Requisition will be completed by the Supply Unit and forwarded to the </a:t>
            </a:r>
            <a:r>
              <a:rPr lang="en-US" sz="6400" dirty="0" smtClean="0"/>
              <a:t>incident servicing cache</a:t>
            </a:r>
            <a:r>
              <a:rPr lang="en-US" sz="6400" dirty="0"/>
              <a:t>. </a:t>
            </a:r>
            <a:r>
              <a:rPr lang="en-US" sz="6400" dirty="0" smtClean="0"/>
              <a:t>The servicing cache will then determine if the order should be forwarded on to the requesting resources geographic area cache for delivery.</a:t>
            </a:r>
            <a:endParaRPr lang="en-US" sz="6400" dirty="0"/>
          </a:p>
          <a:p>
            <a:pPr marL="0" indent="0">
              <a:buNone/>
            </a:pPr>
            <a:endParaRPr lang="en-US" sz="6400" dirty="0"/>
          </a:p>
          <a:p>
            <a:r>
              <a:rPr lang="en-US" sz="6400" dirty="0" smtClean="0"/>
              <a:t>Authorized </a:t>
            </a:r>
            <a:r>
              <a:rPr lang="en-US" sz="6400" dirty="0"/>
              <a:t>approvals and signatures MUST be included on the requisition. For Type I and II incidents, these approvals are limited to: Incident Supply Unit Leader, Logistics Section Chief, Support Branch Director, Incident Commander or Agency Administrator or Representative. </a:t>
            </a:r>
          </a:p>
          <a:p>
            <a:endParaRPr lang="en-US" sz="6400" dirty="0"/>
          </a:p>
        </p:txBody>
      </p:sp>
    </p:spTree>
    <p:extLst>
      <p:ext uri="{BB962C8B-B14F-4D97-AF65-F5344CB8AC3E}">
        <p14:creationId xmlns:p14="http://schemas.microsoft.com/office/powerpoint/2010/main" val="28517147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sz="2000" dirty="0"/>
              <a:t>NATIONAL LOGISTICS WEBINAR</a:t>
            </a:r>
            <a:br>
              <a:rPr lang="en-US" sz="2000" dirty="0"/>
            </a:br>
            <a:r>
              <a:rPr lang="en-US" sz="2000" dirty="0"/>
              <a:t>NATIONAL INTERAGENCY SUPPORT CACHE PRESENTATION</a:t>
            </a:r>
          </a:p>
        </p:txBody>
      </p:sp>
      <p:sp>
        <p:nvSpPr>
          <p:cNvPr id="3" name="Content Placeholder 2"/>
          <p:cNvSpPr>
            <a:spLocks noGrp="1"/>
          </p:cNvSpPr>
          <p:nvPr>
            <p:ph idx="1"/>
          </p:nvPr>
        </p:nvSpPr>
        <p:spPr>
          <a:xfrm>
            <a:off x="457200" y="762000"/>
            <a:ext cx="8229600" cy="5867400"/>
          </a:xfrm>
        </p:spPr>
        <p:txBody>
          <a:bodyPr>
            <a:normAutofit fontScale="25000" lnSpcReduction="20000"/>
          </a:bodyPr>
          <a:lstStyle/>
          <a:p>
            <a:pPr marL="0" indent="0" algn="ctr">
              <a:buNone/>
            </a:pPr>
            <a:r>
              <a:rPr lang="en-US" sz="7200" b="1" dirty="0"/>
              <a:t>INSTRUCTIONS FOR NFES INCIDENT </a:t>
            </a:r>
            <a:r>
              <a:rPr lang="en-US" sz="7200" b="1" dirty="0" smtClean="0"/>
              <a:t>REPLACEMENT</a:t>
            </a:r>
          </a:p>
          <a:p>
            <a:pPr marL="0" indent="0" algn="ctr">
              <a:buNone/>
            </a:pPr>
            <a:r>
              <a:rPr lang="en-US" sz="7200" b="1" dirty="0" smtClean="0">
                <a:solidFill>
                  <a:srgbClr val="C00000"/>
                </a:solidFill>
              </a:rPr>
              <a:t>TYPE 3 &amp; 4 INCIDENTS</a:t>
            </a:r>
            <a:endParaRPr lang="en-US" sz="7200" b="1" dirty="0">
              <a:solidFill>
                <a:srgbClr val="C00000"/>
              </a:solidFill>
            </a:endParaRPr>
          </a:p>
          <a:p>
            <a:pPr marL="0" indent="0" algn="ctr">
              <a:buNone/>
            </a:pPr>
            <a:endParaRPr lang="en-US" sz="2400" dirty="0"/>
          </a:p>
          <a:p>
            <a:r>
              <a:rPr lang="en-US" sz="6400" dirty="0" smtClean="0"/>
              <a:t>The </a:t>
            </a:r>
            <a:r>
              <a:rPr lang="en-US" sz="6400" dirty="0"/>
              <a:t>hosting unit agency administrator or representative, such as the Fire Management Officer, will be responsible for handling incident replacement requisitions on Type III and IV incidents. The agency representative approves replacement requests based on Engine Accountability sheets or other fire equipment inventory documents approved by the requesting resource's home unit. </a:t>
            </a:r>
          </a:p>
          <a:p>
            <a:endParaRPr lang="en-US" sz="6400" dirty="0"/>
          </a:p>
          <a:p>
            <a:r>
              <a:rPr lang="en-US" sz="6400" dirty="0" smtClean="0"/>
              <a:t>If </a:t>
            </a:r>
            <a:r>
              <a:rPr lang="en-US" sz="6400" dirty="0"/>
              <a:t>equipment and supplies are available at the incident for replacement, the request is filled at the incident host unit. </a:t>
            </a:r>
          </a:p>
          <a:p>
            <a:endParaRPr lang="en-US" sz="6400" dirty="0"/>
          </a:p>
          <a:p>
            <a:r>
              <a:rPr lang="en-US" sz="6400" dirty="0" smtClean="0"/>
              <a:t> </a:t>
            </a:r>
            <a:r>
              <a:rPr lang="en-US" sz="6400" dirty="0"/>
              <a:t>If equipment and supplies are unavailable at the incident for replacement, AND the requesting resource is not being immediately demobilized, the hosting unit will place a resource order for needed items through appropriate </a:t>
            </a:r>
            <a:r>
              <a:rPr lang="en-US" sz="6400" dirty="0" smtClean="0"/>
              <a:t>dispatch channels </a:t>
            </a:r>
            <a:r>
              <a:rPr lang="en-US" sz="6400" dirty="0"/>
              <a:t>to </a:t>
            </a:r>
            <a:r>
              <a:rPr lang="en-US" sz="6400" dirty="0" smtClean="0"/>
              <a:t>be inputted into the ROSS/ICBS interface to the </a:t>
            </a:r>
            <a:r>
              <a:rPr lang="en-US" sz="6400" dirty="0"/>
              <a:t>servicing fire cache. The order will be shipped to the incident and replacement will take place at the host unit. </a:t>
            </a:r>
          </a:p>
          <a:p>
            <a:endParaRPr lang="en-US" sz="6400" dirty="0"/>
          </a:p>
          <a:p>
            <a:r>
              <a:rPr lang="en-US" sz="6400" dirty="0" smtClean="0"/>
              <a:t> </a:t>
            </a:r>
            <a:r>
              <a:rPr lang="en-US" sz="6400" dirty="0"/>
              <a:t>If equipment and supplies are unavailable at the incident for replacement, AND the requesting resource is being demobilized, an Incident Replacement Requisition will be completed by the host unit and forwarded to the </a:t>
            </a:r>
            <a:r>
              <a:rPr lang="en-US" sz="6400" dirty="0" smtClean="0"/>
              <a:t>local dispatch unit for input into the ROSS/ICBS interface and sent to the servicing cache.  The servicing cache will then forward to the requesting resources geographic </a:t>
            </a:r>
            <a:r>
              <a:rPr lang="en-US" sz="6400" dirty="0"/>
              <a:t>area </a:t>
            </a:r>
            <a:r>
              <a:rPr lang="en-US" sz="6400" dirty="0" smtClean="0"/>
              <a:t>cache</a:t>
            </a:r>
            <a:r>
              <a:rPr lang="en-US" sz="6400" dirty="0"/>
              <a:t> </a:t>
            </a:r>
            <a:r>
              <a:rPr lang="en-US" sz="6400" dirty="0" smtClean="0"/>
              <a:t>if applicable.</a:t>
            </a:r>
            <a:endParaRPr lang="en-US" sz="6400" dirty="0"/>
          </a:p>
          <a:p>
            <a:pPr marL="0" indent="0">
              <a:buNone/>
            </a:pPr>
            <a:endParaRPr lang="en-US" sz="6400" dirty="0"/>
          </a:p>
          <a:p>
            <a:r>
              <a:rPr lang="en-US" sz="6400" dirty="0" smtClean="0"/>
              <a:t> </a:t>
            </a:r>
            <a:r>
              <a:rPr lang="en-US" sz="6400" dirty="0"/>
              <a:t>Type 3</a:t>
            </a:r>
            <a:r>
              <a:rPr lang="en-US" sz="6400" dirty="0" smtClean="0"/>
              <a:t> </a:t>
            </a:r>
            <a:r>
              <a:rPr lang="en-US" sz="6400" dirty="0"/>
              <a:t>and 4</a:t>
            </a:r>
            <a:r>
              <a:rPr lang="en-US" sz="6400" dirty="0" smtClean="0"/>
              <a:t> </a:t>
            </a:r>
            <a:r>
              <a:rPr lang="en-US" sz="6400" dirty="0"/>
              <a:t>incident approvals are limited to the Agency Administrator or Representative (i.e., Fire Management Officer).</a:t>
            </a:r>
            <a:r>
              <a:rPr lang="en-US" sz="3400" dirty="0"/>
              <a:t> </a:t>
            </a:r>
          </a:p>
          <a:p>
            <a:endParaRPr lang="en-US" sz="2500" dirty="0"/>
          </a:p>
          <a:p>
            <a:pPr marL="0" indent="0">
              <a:buNone/>
            </a:pPr>
            <a:endParaRPr lang="en-US" sz="2500" dirty="0"/>
          </a:p>
          <a:p>
            <a:pPr marL="0" indent="0">
              <a:buNone/>
            </a:pPr>
            <a:endParaRPr lang="en-US" sz="2500" dirty="0"/>
          </a:p>
        </p:txBody>
      </p:sp>
    </p:spTree>
    <p:extLst>
      <p:ext uri="{BB962C8B-B14F-4D97-AF65-F5344CB8AC3E}">
        <p14:creationId xmlns:p14="http://schemas.microsoft.com/office/powerpoint/2010/main" val="938507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sz="2000" dirty="0" smtClean="0">
                <a:solidFill>
                  <a:srgbClr val="C00000"/>
                </a:solidFill>
              </a:rPr>
              <a:t>2015</a:t>
            </a:r>
            <a:r>
              <a:rPr lang="en-US" sz="2000" dirty="0">
                <a:solidFill>
                  <a:srgbClr val="C00000"/>
                </a:solidFill>
              </a:rPr>
              <a:t/>
            </a:r>
            <a:br>
              <a:rPr lang="en-US" sz="2000" dirty="0">
                <a:solidFill>
                  <a:srgbClr val="C00000"/>
                </a:solidFill>
              </a:rPr>
            </a:br>
            <a:r>
              <a:rPr lang="en-US" sz="2000" dirty="0">
                <a:solidFill>
                  <a:schemeClr val="tx2"/>
                </a:solidFill>
              </a:rPr>
              <a:t>NATIONAL INTERAGENCY SUPPORT CACHE </a:t>
            </a:r>
            <a:r>
              <a:rPr lang="en-US" sz="2000" dirty="0" smtClean="0">
                <a:solidFill>
                  <a:schemeClr val="tx2"/>
                </a:solidFill>
              </a:rPr>
              <a:t>PRESENTATION</a:t>
            </a:r>
            <a:endParaRPr lang="en-US" sz="2000" dirty="0">
              <a:solidFill>
                <a:schemeClr val="tx2"/>
              </a:solidFill>
            </a:endParaRPr>
          </a:p>
        </p:txBody>
      </p:sp>
      <p:sp>
        <p:nvSpPr>
          <p:cNvPr id="3" name="Content Placeholder 2"/>
          <p:cNvSpPr>
            <a:spLocks noGrp="1"/>
          </p:cNvSpPr>
          <p:nvPr>
            <p:ph idx="1"/>
          </p:nvPr>
        </p:nvSpPr>
        <p:spPr>
          <a:xfrm>
            <a:off x="457200" y="762000"/>
            <a:ext cx="8229600" cy="5867400"/>
          </a:xfrm>
        </p:spPr>
        <p:txBody>
          <a:bodyPr>
            <a:noAutofit/>
          </a:bodyPr>
          <a:lstStyle/>
          <a:p>
            <a:r>
              <a:rPr lang="en-US" sz="1800" dirty="0" smtClean="0"/>
              <a:t>The National Interagency Support Cache System is made up of 15 caches in strategic locations throughout the United States.  Ft. Wainwright, AK; Boise, ID; Missoula, MT; Redmond, OR; Redding, CA; Ontario, CA; Denver, CO; Prescott, AZ; Silver City, NM; London, KY; Grand Rapids, MN; LaGrande, OR; Wenatchee, WA; Billings, MT &amp; Coeur d’ Alene, ID.  The caches are operated under the direction of federal and state agencies, including the US Forest Service; Bureau of Land Management and various states including Alaska, Minnesota and Idaho.</a:t>
            </a:r>
          </a:p>
          <a:p>
            <a:pPr>
              <a:buNone/>
            </a:pPr>
            <a:r>
              <a:rPr lang="en-US" sz="1800" dirty="0" smtClean="0"/>
              <a:t>	The above 15 caches are connected by the common inventory software system (ICBS) Interagency Cache Business System that is interfaced with the Dispatch (ROSS) Resource Ordering &amp; Status System.   This allows the electronic transfer of data from Supply and Equipment orders between the two systems.  This allows individual cache managers to access  and share inventory information electronically, enabling an efficient transfer of critical supplies and equipment between areas less affected by incidents to those in critical need.  This, in conjunction with support from the GSA Wildland Fire Equipment program and those commercial vendors supporting incident related programs make up the backbone of the incident supply system.</a:t>
            </a:r>
          </a:p>
          <a:p>
            <a:pPr>
              <a:buNone/>
            </a:pPr>
            <a:r>
              <a:rPr lang="en-US" sz="1800" dirty="0" smtClean="0"/>
              <a:t>	Each cache is located within an area controlled by a (GACC) Geographic Area Coordination Center(Zone </a:t>
            </a:r>
            <a:r>
              <a:rPr lang="en-US" sz="1800" smtClean="0"/>
              <a:t>of Influence).  </a:t>
            </a:r>
            <a:r>
              <a:rPr lang="en-US" sz="1800" dirty="0" smtClean="0"/>
              <a:t>Cache managers work with the GACC’s to manage the storage and distribution of communication systems and cache vans within their areas.</a:t>
            </a:r>
          </a:p>
        </p:txBody>
      </p:sp>
    </p:spTree>
    <p:extLst>
      <p:ext uri="{BB962C8B-B14F-4D97-AF65-F5344CB8AC3E}">
        <p14:creationId xmlns:p14="http://schemas.microsoft.com/office/powerpoint/2010/main" val="23984435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141964"/>
            <a:ext cx="7391400" cy="4442948"/>
          </a:xfrm>
          <a:prstGeom prst="rect">
            <a:avLst/>
          </a:prstGeom>
        </p:spPr>
        <p:txBody>
          <a:bodyPr wrap="square">
            <a:spAutoFit/>
          </a:bodyPr>
          <a:lstStyle/>
          <a:p>
            <a:pPr algn="ctr">
              <a:lnSpc>
                <a:spcPct val="115000"/>
              </a:lnSpc>
              <a:spcAft>
                <a:spcPts val="1000"/>
              </a:spcAft>
            </a:pPr>
            <a:r>
              <a:rPr lang="en-US" sz="2400" b="1" dirty="0">
                <a:ea typeface="Calibri"/>
                <a:cs typeface="Times New Roman"/>
              </a:rPr>
              <a:t>Helicopter External water delivery systems (Blivet)</a:t>
            </a:r>
            <a:endParaRPr lang="en-US" sz="2400" dirty="0">
              <a:ea typeface="Calibri"/>
              <a:cs typeface="Times New Roman"/>
            </a:endParaRPr>
          </a:p>
          <a:p>
            <a:pPr>
              <a:lnSpc>
                <a:spcPct val="115000"/>
              </a:lnSpc>
              <a:spcAft>
                <a:spcPts val="1000"/>
              </a:spcAft>
            </a:pPr>
            <a:r>
              <a:rPr lang="en-US" sz="2400" dirty="0">
                <a:ea typeface="Calibri"/>
                <a:cs typeface="Times New Roman"/>
              </a:rPr>
              <a:t>Recently the suspension/attachment system on </a:t>
            </a:r>
            <a:r>
              <a:rPr lang="en-US" sz="2400" dirty="0" smtClean="0">
                <a:ea typeface="Calibri"/>
                <a:cs typeface="Times New Roman"/>
              </a:rPr>
              <a:t>a NFES 000423, 72 </a:t>
            </a:r>
            <a:r>
              <a:rPr lang="en-US" sz="2400" dirty="0">
                <a:ea typeface="Calibri"/>
                <a:cs typeface="Times New Roman"/>
              </a:rPr>
              <a:t>gallon slingable bag commonly referred to as a “blivet” failed during flight.  A helicopter was transporting the slingable bag to a remote fire location and while in flight the attachment straps on the slingable bag failed. The slingable bag impacted the ground in an area free of any personnel and was destroyed. The attached SAFECOM describes the event including several photographs of the slingable bag after failure. </a:t>
            </a:r>
          </a:p>
        </p:txBody>
      </p:sp>
    </p:spTree>
    <p:extLst>
      <p:ext uri="{BB962C8B-B14F-4D97-AF65-F5344CB8AC3E}">
        <p14:creationId xmlns:p14="http://schemas.microsoft.com/office/powerpoint/2010/main" val="30829916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7"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0662" y="0"/>
            <a:ext cx="6161087" cy="707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46048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9050" y="-1"/>
            <a:ext cx="6565900" cy="6781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8912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0" name="Picture 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0663" y="533400"/>
            <a:ext cx="6161087"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90147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4963" y="1381125"/>
            <a:ext cx="5934075" cy="40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7011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4963" y="593725"/>
            <a:ext cx="5934075" cy="567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4710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When property is damaged or lost, it is the responsibility of the Incident Supply Unit Leader to make sure AD-112 forms are completed and delivered to Cache Managers, prior to </a:t>
            </a:r>
            <a:r>
              <a:rPr lang="en-US" dirty="0" err="1" smtClean="0"/>
              <a:t>demob</a:t>
            </a:r>
            <a:r>
              <a:rPr lang="en-US" dirty="0" smtClean="0"/>
              <a:t>.</a:t>
            </a:r>
          </a:p>
          <a:p>
            <a:r>
              <a:rPr lang="en-US" dirty="0" smtClean="0"/>
              <a:t>Surveyed hose ends do not need to be sent to the cache, unless there is no recycling of those items at the incident.</a:t>
            </a:r>
          </a:p>
          <a:p>
            <a:r>
              <a:rPr lang="en-US" dirty="0" smtClean="0"/>
              <a:t>Hose – we require hose to be rolled up and not sent in otherwise, hose rollers are available at your request.</a:t>
            </a:r>
            <a:endParaRPr lang="en-US" dirty="0"/>
          </a:p>
        </p:txBody>
      </p:sp>
    </p:spTree>
    <p:extLst>
      <p:ext uri="{BB962C8B-B14F-4D97-AF65-F5344CB8AC3E}">
        <p14:creationId xmlns:p14="http://schemas.microsoft.com/office/powerpoint/2010/main" val="38914809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C00000"/>
                </a:solidFill>
              </a:rPr>
              <a:t>2015</a:t>
            </a:r>
            <a:br>
              <a:rPr lang="en-US" sz="2400" dirty="0" smtClean="0">
                <a:solidFill>
                  <a:srgbClr val="C00000"/>
                </a:solidFill>
              </a:rPr>
            </a:br>
            <a:r>
              <a:rPr lang="en-US" sz="2400" dirty="0">
                <a:solidFill>
                  <a:schemeClr val="tx2"/>
                </a:solidFill>
              </a:rPr>
              <a:t>NATIONAL INTERAGENCY SUPPORT CACHE PRESENTATION</a:t>
            </a:r>
            <a:endParaRPr lang="en-US" sz="2400" dirty="0">
              <a:solidFill>
                <a:srgbClr val="C00000"/>
              </a:solidFill>
            </a:endParaRPr>
          </a:p>
        </p:txBody>
      </p:sp>
      <p:sp>
        <p:nvSpPr>
          <p:cNvPr id="3" name="Content Placeholder 2"/>
          <p:cNvSpPr>
            <a:spLocks noGrp="1"/>
          </p:cNvSpPr>
          <p:nvPr>
            <p:ph idx="1"/>
          </p:nvPr>
        </p:nvSpPr>
        <p:spPr>
          <a:xfrm>
            <a:off x="457200" y="1295400"/>
            <a:ext cx="8229600" cy="5181600"/>
          </a:xfrm>
        </p:spPr>
        <p:txBody>
          <a:bodyPr>
            <a:normAutofit lnSpcReduction="10000"/>
          </a:bodyPr>
          <a:lstStyle/>
          <a:p>
            <a:pPr marL="0" indent="0" algn="ctr">
              <a:buNone/>
            </a:pPr>
            <a:r>
              <a:rPr lang="en-US" sz="2400" dirty="0" smtClean="0"/>
              <a:t>ISSUES AND CONCERNS</a:t>
            </a:r>
          </a:p>
          <a:p>
            <a:pPr marL="0" indent="0" algn="ctr">
              <a:buNone/>
            </a:pPr>
            <a:endParaRPr lang="en-US" sz="2400" dirty="0"/>
          </a:p>
          <a:p>
            <a:r>
              <a:rPr lang="en-US" sz="2400" dirty="0" smtClean="0"/>
              <a:t>Excessive losses of medical kit equipment at incidents.</a:t>
            </a:r>
          </a:p>
          <a:p>
            <a:r>
              <a:rPr lang="en-US" sz="2400" dirty="0" smtClean="0"/>
              <a:t>Use of IMT pre-orders when taking over for an existing team.</a:t>
            </a:r>
          </a:p>
          <a:p>
            <a:r>
              <a:rPr lang="en-US" sz="2400" dirty="0" smtClean="0"/>
              <a:t>Use of Cache Liaison and Cache Demob positions.</a:t>
            </a:r>
          </a:p>
          <a:p>
            <a:r>
              <a:rPr lang="en-US" sz="2400" dirty="0" smtClean="0"/>
              <a:t>Use of current catalogs and information.</a:t>
            </a:r>
          </a:p>
          <a:p>
            <a:r>
              <a:rPr lang="en-US" sz="2400" dirty="0" smtClean="0"/>
              <a:t>Compliance with DOT Hazardous Material Shipping Guidelines.</a:t>
            </a:r>
          </a:p>
          <a:p>
            <a:r>
              <a:rPr lang="en-US" sz="2400" dirty="0" smtClean="0"/>
              <a:t>Consistent guidelines for Incident Replacement of NFES supplies and equipment.  We continue to work on merging the same information between the NFES Catalog, Geographic Area Mob Guides, National Mob Guide and Interagency Incident Business Management Handbook. </a:t>
            </a:r>
          </a:p>
          <a:p>
            <a:pPr marL="0" indent="0">
              <a:buNone/>
            </a:pPr>
            <a:endParaRPr lang="en-US" sz="2400" dirty="0"/>
          </a:p>
        </p:txBody>
      </p:sp>
    </p:spTree>
    <p:extLst>
      <p:ext uri="{BB962C8B-B14F-4D97-AF65-F5344CB8AC3E}">
        <p14:creationId xmlns:p14="http://schemas.microsoft.com/office/powerpoint/2010/main" val="13612395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983" t="2345" r="26638"/>
          <a:stretch/>
        </p:blipFill>
        <p:spPr bwMode="auto">
          <a:xfrm>
            <a:off x="1371600" y="17890"/>
            <a:ext cx="61722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82394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68362"/>
          </a:xfrm>
        </p:spPr>
        <p:txBody>
          <a:bodyPr>
            <a:normAutofit/>
          </a:bodyPr>
          <a:lstStyle/>
          <a:p>
            <a:r>
              <a:rPr lang="en-US" sz="2400" dirty="0" smtClean="0">
                <a:solidFill>
                  <a:srgbClr val="FF0000"/>
                </a:solidFill>
              </a:rPr>
              <a:t>2015</a:t>
            </a:r>
            <a:r>
              <a:rPr lang="en-US" sz="2400" dirty="0"/>
              <a:t/>
            </a:r>
            <a:br>
              <a:rPr lang="en-US" sz="2400" dirty="0"/>
            </a:br>
            <a:r>
              <a:rPr lang="en-US" sz="2400" dirty="0">
                <a:solidFill>
                  <a:schemeClr val="tx2"/>
                </a:solidFill>
              </a:rPr>
              <a:t>NATIONAL INTERAGENCY SUPPORT CACHE </a:t>
            </a:r>
            <a:r>
              <a:rPr lang="en-US" sz="2400" dirty="0" smtClean="0">
                <a:solidFill>
                  <a:schemeClr val="tx2"/>
                </a:solidFill>
              </a:rPr>
              <a:t>PRESENTATION</a:t>
            </a:r>
            <a:endParaRPr lang="en-US" sz="2400" dirty="0">
              <a:solidFill>
                <a:schemeClr val="tx2"/>
              </a:solidFill>
            </a:endParaRPr>
          </a:p>
        </p:txBody>
      </p:sp>
      <p:sp>
        <p:nvSpPr>
          <p:cNvPr id="3" name="Content Placeholder 2"/>
          <p:cNvSpPr>
            <a:spLocks noGrp="1"/>
          </p:cNvSpPr>
          <p:nvPr>
            <p:ph idx="1"/>
          </p:nvPr>
        </p:nvSpPr>
        <p:spPr>
          <a:xfrm>
            <a:off x="381000" y="3657600"/>
            <a:ext cx="3581400" cy="3124200"/>
          </a:xfrm>
        </p:spPr>
        <p:txBody>
          <a:bodyPr>
            <a:normAutofit/>
          </a:bodyPr>
          <a:lstStyle/>
          <a:p>
            <a:pPr marL="0" indent="0" algn="ctr">
              <a:buNone/>
            </a:pPr>
            <a:r>
              <a:rPr lang="en-US" sz="2400" b="1" dirty="0" smtClean="0"/>
              <a:t>STEVEN WORDEN</a:t>
            </a:r>
          </a:p>
          <a:p>
            <a:pPr marL="0" indent="0" algn="ctr">
              <a:buNone/>
            </a:pPr>
            <a:r>
              <a:rPr lang="en-US" sz="2400" b="1" dirty="0" smtClean="0"/>
              <a:t>Prescott Fire Cache Manager</a:t>
            </a:r>
          </a:p>
          <a:p>
            <a:pPr marL="0" indent="0" algn="ctr">
              <a:buNone/>
            </a:pPr>
            <a:r>
              <a:rPr lang="en-US" sz="2400" b="1" dirty="0" smtClean="0"/>
              <a:t>928-777-5630	OFFICE</a:t>
            </a:r>
          </a:p>
          <a:p>
            <a:pPr marL="0" indent="0" algn="ctr">
              <a:buNone/>
            </a:pPr>
            <a:r>
              <a:rPr lang="en-US" sz="2400" b="1" dirty="0" smtClean="0"/>
              <a:t>928-231-3651	CELL</a:t>
            </a:r>
          </a:p>
          <a:p>
            <a:pPr marL="0" indent="0" algn="ctr">
              <a:buNone/>
            </a:pPr>
            <a:r>
              <a:rPr lang="en-US" sz="2400" b="1" dirty="0" smtClean="0">
                <a:hlinkClick r:id="rId2"/>
              </a:rPr>
              <a:t>shworden@fs.fed.us</a:t>
            </a:r>
            <a:endParaRPr lang="en-US" sz="2400" b="1" dirty="0" smtClean="0"/>
          </a:p>
          <a:p>
            <a:pPr marL="0" indent="0" algn="ctr">
              <a:buNone/>
            </a:pPr>
            <a:endParaRPr lang="en-US" sz="2400" b="1" dirty="0"/>
          </a:p>
        </p:txBody>
      </p:sp>
      <p:sp>
        <p:nvSpPr>
          <p:cNvPr id="4" name="TextBox 3"/>
          <p:cNvSpPr txBox="1"/>
          <p:nvPr/>
        </p:nvSpPr>
        <p:spPr>
          <a:xfrm>
            <a:off x="609600" y="1295400"/>
            <a:ext cx="7924800" cy="369332"/>
          </a:xfrm>
          <a:prstGeom prst="rect">
            <a:avLst/>
          </a:prstGeom>
          <a:noFill/>
        </p:spPr>
        <p:txBody>
          <a:bodyPr wrap="square" rtlCol="0">
            <a:spAutoFit/>
          </a:bodyPr>
          <a:lstStyle/>
          <a:p>
            <a:pPr algn="ctr"/>
            <a:r>
              <a:rPr lang="en-US" b="1" dirty="0" smtClean="0"/>
              <a:t>Prescott Cache Contact Info</a:t>
            </a:r>
            <a:endParaRPr lang="en-US" b="1" dirty="0"/>
          </a:p>
        </p:txBody>
      </p:sp>
      <p:sp>
        <p:nvSpPr>
          <p:cNvPr id="5" name="TextBox 4"/>
          <p:cNvSpPr txBox="1"/>
          <p:nvPr/>
        </p:nvSpPr>
        <p:spPr>
          <a:xfrm>
            <a:off x="4391024" y="3657600"/>
            <a:ext cx="4267200" cy="2585323"/>
          </a:xfrm>
          <a:prstGeom prst="rect">
            <a:avLst/>
          </a:prstGeom>
          <a:noFill/>
        </p:spPr>
        <p:txBody>
          <a:bodyPr wrap="square" rtlCol="0">
            <a:spAutoFit/>
          </a:bodyPr>
          <a:lstStyle/>
          <a:p>
            <a:pPr>
              <a:lnSpc>
                <a:spcPts val="2880"/>
              </a:lnSpc>
            </a:pPr>
            <a:r>
              <a:rPr lang="en-US" sz="2400" b="1" dirty="0" smtClean="0"/>
              <a:t>HECTOR BASSO</a:t>
            </a:r>
          </a:p>
          <a:p>
            <a:pPr>
              <a:lnSpc>
                <a:spcPts val="2880"/>
              </a:lnSpc>
            </a:pPr>
            <a:r>
              <a:rPr lang="en-US" sz="2400" b="1" dirty="0" smtClean="0"/>
              <a:t>Assistant Cache Manager</a:t>
            </a:r>
          </a:p>
          <a:p>
            <a:pPr>
              <a:lnSpc>
                <a:spcPts val="2880"/>
              </a:lnSpc>
            </a:pPr>
            <a:endParaRPr lang="en-US" sz="2400" b="1" dirty="0" smtClean="0"/>
          </a:p>
          <a:p>
            <a:pPr>
              <a:lnSpc>
                <a:spcPts val="2880"/>
              </a:lnSpc>
            </a:pPr>
            <a:r>
              <a:rPr lang="en-US" sz="2400" b="1" dirty="0" smtClean="0"/>
              <a:t>928-777-5631  Office</a:t>
            </a:r>
          </a:p>
          <a:p>
            <a:pPr>
              <a:lnSpc>
                <a:spcPts val="2880"/>
              </a:lnSpc>
            </a:pPr>
            <a:r>
              <a:rPr lang="en-US" sz="2400" b="1" dirty="0" smtClean="0"/>
              <a:t>928-848-6951  Cell</a:t>
            </a:r>
            <a:endParaRPr lang="en-US" sz="2400" b="1" dirty="0"/>
          </a:p>
          <a:p>
            <a:pPr>
              <a:lnSpc>
                <a:spcPts val="2880"/>
              </a:lnSpc>
            </a:pPr>
            <a:r>
              <a:rPr lang="en-US" sz="2400" b="1" dirty="0" smtClean="0">
                <a:hlinkClick r:id="rId3"/>
              </a:rPr>
              <a:t>hrbasso@fs.fed.us</a:t>
            </a:r>
            <a:endParaRPr lang="en-US" sz="2400" b="1" dirty="0" smtClean="0"/>
          </a:p>
          <a:p>
            <a:endParaRPr lang="en-US" dirty="0"/>
          </a:p>
        </p:txBody>
      </p:sp>
      <p:sp>
        <p:nvSpPr>
          <p:cNvPr id="6" name="TextBox 5"/>
          <p:cNvSpPr txBox="1"/>
          <p:nvPr/>
        </p:nvSpPr>
        <p:spPr>
          <a:xfrm>
            <a:off x="685799" y="1664732"/>
            <a:ext cx="7972425" cy="1938992"/>
          </a:xfrm>
          <a:prstGeom prst="rect">
            <a:avLst/>
          </a:prstGeom>
          <a:noFill/>
        </p:spPr>
        <p:txBody>
          <a:bodyPr wrap="square" rtlCol="0">
            <a:spAutoFit/>
          </a:bodyPr>
          <a:lstStyle/>
          <a:p>
            <a:pPr algn="ctr"/>
            <a:r>
              <a:rPr lang="en-US" sz="2400" b="1" dirty="0" smtClean="0"/>
              <a:t>2400 Melville Rd.</a:t>
            </a:r>
          </a:p>
          <a:p>
            <a:pPr algn="ctr"/>
            <a:r>
              <a:rPr lang="en-US" sz="2400" b="1" dirty="0" smtClean="0"/>
              <a:t>Prescott, AZ  86301</a:t>
            </a:r>
          </a:p>
          <a:p>
            <a:pPr algn="ctr"/>
            <a:r>
              <a:rPr lang="en-US" sz="2400" b="1" dirty="0" smtClean="0"/>
              <a:t>General Information:  928-777-5632</a:t>
            </a:r>
          </a:p>
          <a:p>
            <a:pPr algn="ctr"/>
            <a:r>
              <a:rPr lang="en-US" sz="2400" b="1" dirty="0" smtClean="0"/>
              <a:t>Fax:928-777-5608</a:t>
            </a:r>
          </a:p>
          <a:p>
            <a:pPr algn="ctr"/>
            <a:r>
              <a:rPr lang="en-US" sz="2400" b="1" dirty="0" smtClean="0"/>
              <a:t>   </a:t>
            </a:r>
            <a:r>
              <a:rPr lang="en-US" sz="2400" b="1" dirty="0" smtClean="0">
                <a:hlinkClick r:id="rId4"/>
              </a:rPr>
              <a:t>prescottfirecache@gmail.com</a:t>
            </a:r>
            <a:endParaRPr lang="en-US" sz="2400" b="1" dirty="0"/>
          </a:p>
        </p:txBody>
      </p:sp>
    </p:spTree>
    <p:extLst>
      <p:ext uri="{BB962C8B-B14F-4D97-AF65-F5344CB8AC3E}">
        <p14:creationId xmlns:p14="http://schemas.microsoft.com/office/powerpoint/2010/main" val="3422613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33400"/>
          </a:xfrm>
        </p:spPr>
        <p:txBody>
          <a:bodyPr>
            <a:noAutofit/>
          </a:bodyPr>
          <a:lstStyle/>
          <a:p>
            <a:r>
              <a:rPr lang="en-US" sz="2000" dirty="0" smtClean="0"/>
              <a:t>2015</a:t>
            </a:r>
            <a:br>
              <a:rPr lang="en-US" sz="2000" dirty="0" smtClean="0"/>
            </a:br>
            <a:r>
              <a:rPr lang="en-US" sz="2000" dirty="0" smtClean="0"/>
              <a:t>NATIONAL INTERAGENCY SUPPORT CACHE PRESENTATION</a:t>
            </a:r>
            <a:endParaRPr lang="en-US" sz="2000" dirty="0"/>
          </a:p>
        </p:txBody>
      </p:sp>
      <p:sp>
        <p:nvSpPr>
          <p:cNvPr id="3" name="Content Placeholder 2"/>
          <p:cNvSpPr>
            <a:spLocks noGrp="1"/>
          </p:cNvSpPr>
          <p:nvPr>
            <p:ph idx="1"/>
          </p:nvPr>
        </p:nvSpPr>
        <p:spPr>
          <a:xfrm>
            <a:off x="457200" y="1295400"/>
            <a:ext cx="8229600" cy="4830763"/>
          </a:xfrm>
        </p:spPr>
        <p:txBody>
          <a:bodyPr>
            <a:normAutofit lnSpcReduction="10000"/>
          </a:bodyPr>
          <a:lstStyle/>
          <a:p>
            <a:pPr lvl="0"/>
            <a:r>
              <a:rPr lang="en-US" sz="2800" b="1" dirty="0"/>
              <a:t>New LED Headlamps:  NFES </a:t>
            </a:r>
            <a:r>
              <a:rPr lang="en-US" sz="2800" b="1" dirty="0" smtClean="0"/>
              <a:t>000718 </a:t>
            </a:r>
            <a:r>
              <a:rPr lang="en-US" sz="2800" dirty="0"/>
              <a:t>The </a:t>
            </a:r>
            <a:r>
              <a:rPr lang="en-US" sz="2800" dirty="0" smtClean="0"/>
              <a:t>SDTDC has worked to bring a more up to date headlamp into the system.  </a:t>
            </a:r>
            <a:r>
              <a:rPr lang="en-US" sz="2800" dirty="0"/>
              <a:t>This LED headlamp takes </a:t>
            </a:r>
            <a:r>
              <a:rPr lang="en-US" sz="2800" dirty="0" smtClean="0"/>
              <a:t>3 </a:t>
            </a:r>
            <a:r>
              <a:rPr lang="en-US" sz="2800" dirty="0"/>
              <a:t>AA batteries.  </a:t>
            </a:r>
            <a:r>
              <a:rPr lang="en-US" sz="2800" dirty="0" smtClean="0"/>
              <a:t>No financial credit will be given for returned 000667 (yellow) lamps.</a:t>
            </a:r>
          </a:p>
          <a:p>
            <a:r>
              <a:rPr lang="en-US" sz="2800" b="1" dirty="0" smtClean="0"/>
              <a:t>Volume Pump Kits:  NFES 006041 </a:t>
            </a:r>
            <a:r>
              <a:rPr lang="en-US" sz="2800" dirty="0" smtClean="0"/>
              <a:t>This kit is not new to the NISC but a new item at AZPFK.  4cycle engine using unleaded fuel and 30WT oil only.</a:t>
            </a:r>
            <a:endParaRPr lang="en-US" sz="2800" dirty="0"/>
          </a:p>
          <a:p>
            <a:r>
              <a:rPr lang="en-US" sz="2800" b="1" dirty="0" smtClean="0"/>
              <a:t>Brushed </a:t>
            </a:r>
            <a:r>
              <a:rPr lang="en-US" sz="2800" b="1" dirty="0"/>
              <a:t>P</a:t>
            </a:r>
            <a:r>
              <a:rPr lang="en-US" sz="2800" b="1" dirty="0" smtClean="0"/>
              <a:t>igskin Gloves:  NFES 001640-001643  </a:t>
            </a:r>
            <a:r>
              <a:rPr lang="en-US" sz="2800" dirty="0" smtClean="0"/>
              <a:t>Currently sizes S-XL.  NFPA 1977, 2011 edition approved.</a:t>
            </a:r>
            <a:endParaRPr lang="en-US" sz="2800" dirty="0"/>
          </a:p>
          <a:p>
            <a:pPr marL="0" lvl="0" indent="0">
              <a:buNone/>
            </a:pPr>
            <a:endParaRPr lang="en-US" sz="2400" dirty="0"/>
          </a:p>
          <a:p>
            <a:endParaRPr lang="en-US" sz="2400" dirty="0"/>
          </a:p>
        </p:txBody>
      </p:sp>
    </p:spTree>
    <p:extLst>
      <p:ext uri="{BB962C8B-B14F-4D97-AF65-F5344CB8AC3E}">
        <p14:creationId xmlns:p14="http://schemas.microsoft.com/office/powerpoint/2010/main" val="27052039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68362"/>
          </a:xfrm>
        </p:spPr>
        <p:txBody>
          <a:bodyPr>
            <a:normAutofit/>
          </a:bodyPr>
          <a:lstStyle/>
          <a:p>
            <a:r>
              <a:rPr lang="en-US" sz="2400" dirty="0" smtClean="0">
                <a:solidFill>
                  <a:srgbClr val="FF0000"/>
                </a:solidFill>
              </a:rPr>
              <a:t>2015</a:t>
            </a:r>
            <a:r>
              <a:rPr lang="en-US" sz="2400" dirty="0"/>
              <a:t/>
            </a:r>
            <a:br>
              <a:rPr lang="en-US" sz="2400" dirty="0"/>
            </a:br>
            <a:r>
              <a:rPr lang="en-US" sz="2400" dirty="0">
                <a:solidFill>
                  <a:schemeClr val="tx2"/>
                </a:solidFill>
              </a:rPr>
              <a:t>NATIONAL INTERAGENCY SUPPORT CACHE </a:t>
            </a:r>
            <a:r>
              <a:rPr lang="en-US" sz="2400" dirty="0" smtClean="0">
                <a:solidFill>
                  <a:schemeClr val="tx2"/>
                </a:solidFill>
              </a:rPr>
              <a:t>PRESENTATION</a:t>
            </a:r>
            <a:endParaRPr lang="en-US" sz="2400" dirty="0">
              <a:solidFill>
                <a:schemeClr val="tx2"/>
              </a:solidFill>
            </a:endParaRPr>
          </a:p>
        </p:txBody>
      </p:sp>
      <p:sp>
        <p:nvSpPr>
          <p:cNvPr id="3" name="Content Placeholder 2"/>
          <p:cNvSpPr>
            <a:spLocks noGrp="1"/>
          </p:cNvSpPr>
          <p:nvPr>
            <p:ph idx="1"/>
          </p:nvPr>
        </p:nvSpPr>
        <p:spPr>
          <a:xfrm>
            <a:off x="381000" y="3505200"/>
            <a:ext cx="3581400" cy="3124200"/>
          </a:xfrm>
        </p:spPr>
        <p:txBody>
          <a:bodyPr>
            <a:normAutofit/>
          </a:bodyPr>
          <a:lstStyle/>
          <a:p>
            <a:pPr marL="0" indent="0" algn="ctr">
              <a:buNone/>
            </a:pPr>
            <a:r>
              <a:rPr lang="en-US" sz="2400" b="1" dirty="0" smtClean="0"/>
              <a:t>DOTTIE CLARK</a:t>
            </a:r>
          </a:p>
          <a:p>
            <a:pPr marL="0" indent="0" algn="ctr">
              <a:buNone/>
            </a:pPr>
            <a:r>
              <a:rPr lang="en-US" sz="2400" b="1" dirty="0" smtClean="0"/>
              <a:t>Silver City Fire Cache Manager</a:t>
            </a:r>
          </a:p>
          <a:p>
            <a:pPr marL="0" indent="0" algn="ctr">
              <a:buNone/>
            </a:pPr>
            <a:r>
              <a:rPr lang="en-US" sz="2400" b="1" dirty="0" smtClean="0"/>
              <a:t>575-534-0453	OFFICE</a:t>
            </a:r>
          </a:p>
          <a:p>
            <a:pPr marL="0" indent="0" algn="ctr">
              <a:buNone/>
            </a:pPr>
            <a:r>
              <a:rPr lang="en-US" sz="2400" b="1" dirty="0" smtClean="0"/>
              <a:t>575-534-5257	CELL</a:t>
            </a:r>
          </a:p>
          <a:p>
            <a:pPr marL="0" indent="0" algn="ctr">
              <a:buNone/>
            </a:pPr>
            <a:r>
              <a:rPr lang="en-US" sz="2400" b="1" dirty="0" smtClean="0">
                <a:hlinkClick r:id="rId2"/>
              </a:rPr>
              <a:t>dclark03@fs.fed.us</a:t>
            </a:r>
            <a:endParaRPr lang="en-US" sz="2400" b="1" dirty="0" smtClean="0"/>
          </a:p>
          <a:p>
            <a:pPr marL="0" indent="0" algn="ctr">
              <a:buNone/>
            </a:pPr>
            <a:endParaRPr lang="en-US" sz="2400" b="1" dirty="0"/>
          </a:p>
        </p:txBody>
      </p:sp>
      <p:sp>
        <p:nvSpPr>
          <p:cNvPr id="4" name="TextBox 3"/>
          <p:cNvSpPr txBox="1"/>
          <p:nvPr/>
        </p:nvSpPr>
        <p:spPr>
          <a:xfrm>
            <a:off x="609600" y="1403866"/>
            <a:ext cx="7924800" cy="369332"/>
          </a:xfrm>
          <a:prstGeom prst="rect">
            <a:avLst/>
          </a:prstGeom>
          <a:noFill/>
        </p:spPr>
        <p:txBody>
          <a:bodyPr wrap="square" rtlCol="0">
            <a:spAutoFit/>
          </a:bodyPr>
          <a:lstStyle/>
          <a:p>
            <a:pPr algn="ctr"/>
            <a:r>
              <a:rPr lang="en-US" b="1" dirty="0" smtClean="0">
                <a:solidFill>
                  <a:prstClr val="black"/>
                </a:solidFill>
              </a:rPr>
              <a:t>Silver City Cache Contact Info</a:t>
            </a:r>
            <a:endParaRPr lang="en-US" b="1" dirty="0">
              <a:solidFill>
                <a:prstClr val="black"/>
              </a:solidFill>
            </a:endParaRPr>
          </a:p>
        </p:txBody>
      </p:sp>
      <p:sp>
        <p:nvSpPr>
          <p:cNvPr id="5" name="TextBox 4"/>
          <p:cNvSpPr txBox="1"/>
          <p:nvPr/>
        </p:nvSpPr>
        <p:spPr>
          <a:xfrm>
            <a:off x="4391025" y="3534013"/>
            <a:ext cx="4267200" cy="2215991"/>
          </a:xfrm>
          <a:prstGeom prst="rect">
            <a:avLst/>
          </a:prstGeom>
          <a:noFill/>
        </p:spPr>
        <p:txBody>
          <a:bodyPr wrap="square" rtlCol="0">
            <a:spAutoFit/>
          </a:bodyPr>
          <a:lstStyle/>
          <a:p>
            <a:pPr algn="ctr"/>
            <a:r>
              <a:rPr lang="en-US" sz="2400" b="1" dirty="0" smtClean="0">
                <a:solidFill>
                  <a:prstClr val="black"/>
                </a:solidFill>
              </a:rPr>
              <a:t>(Vacant)</a:t>
            </a:r>
          </a:p>
          <a:p>
            <a:r>
              <a:rPr lang="en-US" sz="2400" b="1" dirty="0" smtClean="0">
                <a:solidFill>
                  <a:prstClr val="black"/>
                </a:solidFill>
              </a:rPr>
              <a:t>Assistant Cache Manager</a:t>
            </a:r>
          </a:p>
          <a:p>
            <a:endParaRPr lang="en-US" sz="2400" b="1" dirty="0" smtClean="0">
              <a:solidFill>
                <a:prstClr val="black"/>
              </a:solidFill>
            </a:endParaRPr>
          </a:p>
          <a:p>
            <a:r>
              <a:rPr lang="en-US" sz="2400" b="1" dirty="0" smtClean="0">
                <a:solidFill>
                  <a:prstClr val="black"/>
                </a:solidFill>
              </a:rPr>
              <a:t>575-534-1076  Office</a:t>
            </a:r>
          </a:p>
          <a:p>
            <a:endParaRPr lang="en-US" sz="2400" b="1" dirty="0">
              <a:solidFill>
                <a:prstClr val="black"/>
              </a:solidFill>
            </a:endParaRPr>
          </a:p>
          <a:p>
            <a:endParaRPr lang="en-US" dirty="0">
              <a:solidFill>
                <a:prstClr val="black"/>
              </a:solidFill>
            </a:endParaRPr>
          </a:p>
        </p:txBody>
      </p:sp>
      <p:sp>
        <p:nvSpPr>
          <p:cNvPr id="6" name="TextBox 5"/>
          <p:cNvSpPr txBox="1"/>
          <p:nvPr/>
        </p:nvSpPr>
        <p:spPr>
          <a:xfrm>
            <a:off x="685800" y="1773198"/>
            <a:ext cx="7972425" cy="1569660"/>
          </a:xfrm>
          <a:prstGeom prst="rect">
            <a:avLst/>
          </a:prstGeom>
          <a:noFill/>
        </p:spPr>
        <p:txBody>
          <a:bodyPr wrap="square" rtlCol="0">
            <a:spAutoFit/>
          </a:bodyPr>
          <a:lstStyle/>
          <a:p>
            <a:pPr algn="ctr"/>
            <a:r>
              <a:rPr lang="en-US" sz="2400" b="1" dirty="0" smtClean="0">
                <a:solidFill>
                  <a:prstClr val="black"/>
                </a:solidFill>
              </a:rPr>
              <a:t>158 Airport Rd.</a:t>
            </a:r>
          </a:p>
          <a:p>
            <a:pPr algn="ctr"/>
            <a:r>
              <a:rPr lang="en-US" sz="2400" b="1" dirty="0" smtClean="0">
                <a:solidFill>
                  <a:prstClr val="black"/>
                </a:solidFill>
              </a:rPr>
              <a:t>Hurley, NM  88043</a:t>
            </a:r>
          </a:p>
          <a:p>
            <a:pPr algn="ctr"/>
            <a:r>
              <a:rPr lang="en-US" sz="2400" b="1" dirty="0" smtClean="0">
                <a:solidFill>
                  <a:prstClr val="black"/>
                </a:solidFill>
              </a:rPr>
              <a:t>General Information:  575-538-5611</a:t>
            </a:r>
          </a:p>
          <a:p>
            <a:pPr algn="ctr"/>
            <a:r>
              <a:rPr lang="en-US" sz="2400" b="1" dirty="0" smtClean="0">
                <a:solidFill>
                  <a:prstClr val="black"/>
                </a:solidFill>
              </a:rPr>
              <a:t>Fax: 575-388-5672</a:t>
            </a:r>
            <a:endParaRPr lang="en-US" sz="2400" b="1" dirty="0">
              <a:solidFill>
                <a:prstClr val="black"/>
              </a:solidFill>
            </a:endParaRPr>
          </a:p>
        </p:txBody>
      </p:sp>
    </p:spTree>
    <p:extLst>
      <p:ext uri="{BB962C8B-B14F-4D97-AF65-F5344CB8AC3E}">
        <p14:creationId xmlns:p14="http://schemas.microsoft.com/office/powerpoint/2010/main" val="22433491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Silver City Fire Cache</a:t>
            </a:r>
            <a:endParaRPr lang="en-US" dirty="0"/>
          </a:p>
        </p:txBody>
      </p:sp>
      <p:sp>
        <p:nvSpPr>
          <p:cNvPr id="3" name="Content Placeholder 2"/>
          <p:cNvSpPr>
            <a:spLocks noGrp="1"/>
          </p:cNvSpPr>
          <p:nvPr>
            <p:ph idx="1"/>
          </p:nvPr>
        </p:nvSpPr>
        <p:spPr>
          <a:xfrm>
            <a:off x="457200" y="1447800"/>
            <a:ext cx="8229600" cy="4678363"/>
          </a:xfrm>
        </p:spPr>
        <p:txBody>
          <a:bodyPr>
            <a:normAutofit lnSpcReduction="10000"/>
          </a:bodyPr>
          <a:lstStyle/>
          <a:p>
            <a:r>
              <a:rPr lang="en-US" dirty="0" smtClean="0"/>
              <a:t>Silver City Fire Cache mirrors roles, responsibilities and practices similar to Prescott Fire Cache, when in question please call Cache Manager at 575-534-0453.</a:t>
            </a:r>
          </a:p>
          <a:p>
            <a:r>
              <a:rPr lang="en-US" dirty="0" smtClean="0"/>
              <a:t>When visiting the Silver City Fire Cache, please pay particular attention to signage on the highway, as we are in the process of making some travel management changes.</a:t>
            </a:r>
          </a:p>
          <a:p>
            <a:r>
              <a:rPr lang="en-US" dirty="0" smtClean="0"/>
              <a:t>Have a Safe Fire Season, and please let us know how we can be of service.</a:t>
            </a:r>
          </a:p>
          <a:p>
            <a:endParaRPr lang="en-US" dirty="0"/>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1634205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Headlamp</a:t>
            </a:r>
            <a:endParaRPr lang="en-US" dirty="0"/>
          </a:p>
        </p:txBody>
      </p:sp>
      <p:sp>
        <p:nvSpPr>
          <p:cNvPr id="3" name="Content Placeholder 2"/>
          <p:cNvSpPr>
            <a:spLocks noGrp="1"/>
          </p:cNvSpPr>
          <p:nvPr>
            <p:ph sz="half" idx="1"/>
          </p:nvPr>
        </p:nvSpPr>
        <p:spPr/>
        <p:txBody>
          <a:bodyPr/>
          <a:lstStyle/>
          <a:p>
            <a:r>
              <a:rPr lang="en-US" dirty="0"/>
              <a:t>Purchased 6,000 units under current contract</a:t>
            </a:r>
          </a:p>
          <a:p>
            <a:r>
              <a:rPr lang="en-US" dirty="0" smtClean="0"/>
              <a:t>DLA </a:t>
            </a:r>
            <a:r>
              <a:rPr lang="en-US" dirty="0"/>
              <a:t>is working on a 5 year contract</a:t>
            </a:r>
          </a:p>
          <a:p>
            <a:r>
              <a:rPr lang="en-US" dirty="0" smtClean="0"/>
              <a:t>Replacing yellow 000667 headlamps in Cache Vans</a:t>
            </a:r>
          </a:p>
          <a:p>
            <a:r>
              <a:rPr lang="en-US" dirty="0" smtClean="0"/>
              <a:t>Unit </a:t>
            </a:r>
            <a:r>
              <a:rPr lang="en-US" dirty="0"/>
              <a:t>Price is </a:t>
            </a:r>
            <a:r>
              <a:rPr lang="en-US" dirty="0" smtClean="0"/>
              <a:t>$58.16</a:t>
            </a:r>
            <a:endParaRPr lang="en-US" dirty="0"/>
          </a:p>
        </p:txBody>
      </p:sp>
      <p:pic>
        <p:nvPicPr>
          <p:cNvPr id="5" name="Content Placeholder 4"/>
          <p:cNvPicPr>
            <a:picLocks noGrp="1" noChangeAspect="1"/>
          </p:cNvPicPr>
          <p:nvPr>
            <p:ph sz="half" idx="2"/>
          </p:nvPr>
        </p:nvPicPr>
        <p:blipFill>
          <a:blip r:embed="rId2" cstate="print">
            <a:extLst>
              <a:ext uri="{BEBA8EAE-BF5A-486C-A8C5-ECC9F3942E4B}">
                <a14:imgProps xmlns:a14="http://schemas.microsoft.com/office/drawing/2010/main">
                  <a14:imgLayer r:embed="rId3">
                    <a14:imgEffect>
                      <a14:backgroundRemoval t="10000" b="90000" l="690" r="100000">
                        <a14:backgroundMark x1="8966" y1="18276" x2="8966" y2="18276"/>
                        <a14:backgroundMark x1="55862" y1="15862" x2="55862" y2="15862"/>
                        <a14:backgroundMark x1="77241" y1="40345" x2="77241" y2="40345"/>
                        <a14:backgroundMark x1="37931" y1="62414" x2="37931" y2="62414"/>
                        <a14:backgroundMark x1="54828" y1="94138" x2="54828" y2="94138"/>
                      </a14:backgroundRemoval>
                    </a14:imgEffect>
                  </a14:imgLayer>
                </a14:imgProps>
              </a:ext>
              <a:ext uri="{28A0092B-C50C-407E-A947-70E740481C1C}">
                <a14:useLocalDpi xmlns:a14="http://schemas.microsoft.com/office/drawing/2010/main"/>
              </a:ext>
            </a:extLst>
          </a:blip>
          <a:stretch>
            <a:fillRect/>
          </a:stretch>
        </p:blipFill>
        <p:spPr>
          <a:xfrm>
            <a:off x="5286375" y="2482056"/>
            <a:ext cx="2762250" cy="2762250"/>
          </a:xfrm>
          <a:prstGeom prst="rect">
            <a:avLst/>
          </a:prstGeom>
        </p:spPr>
      </p:pic>
    </p:spTree>
    <p:extLst>
      <p:ext uri="{BB962C8B-B14F-4D97-AF65-F5344CB8AC3E}">
        <p14:creationId xmlns:p14="http://schemas.microsoft.com/office/powerpoint/2010/main" val="1958275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679" y="990600"/>
            <a:ext cx="8489482" cy="5610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330677" y="152400"/>
            <a:ext cx="8489483" cy="838200"/>
          </a:xfrm>
        </p:spPr>
        <p:txBody>
          <a:bodyPr>
            <a:normAutofit/>
          </a:bodyPr>
          <a:lstStyle/>
          <a:p>
            <a:pPr algn="l"/>
            <a:r>
              <a:rPr lang="en-US" sz="2400" dirty="0" smtClean="0"/>
              <a:t>Volume Pump Kit with accessories:  NFES #006041</a:t>
            </a:r>
            <a:endParaRPr lang="en-US" sz="2400" dirty="0"/>
          </a:p>
        </p:txBody>
      </p:sp>
    </p:spTree>
    <p:extLst>
      <p:ext uri="{BB962C8B-B14F-4D97-AF65-F5344CB8AC3E}">
        <p14:creationId xmlns:p14="http://schemas.microsoft.com/office/powerpoint/2010/main" val="3556840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fontScale="90000"/>
          </a:bodyPr>
          <a:lstStyle/>
          <a:p>
            <a:r>
              <a:rPr lang="en-US" dirty="0" smtClean="0"/>
              <a:t>NFES 001640-001643</a:t>
            </a:r>
            <a:endParaRPr lang="en-US" dirty="0"/>
          </a:p>
        </p:txBody>
      </p:sp>
      <p:sp>
        <p:nvSpPr>
          <p:cNvPr id="3" name="TextBox 2"/>
          <p:cNvSpPr txBox="1"/>
          <p:nvPr/>
        </p:nvSpPr>
        <p:spPr>
          <a:xfrm>
            <a:off x="304800" y="1143000"/>
            <a:ext cx="3581400" cy="341632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NFPA 1977 2011 edition approved.</a:t>
            </a:r>
          </a:p>
          <a:p>
            <a:pPr marL="285750" indent="-285750">
              <a:buFont typeface="Arial" panose="020B0604020202020204" pitchFamily="34" charset="0"/>
              <a:buChar char="•"/>
            </a:pPr>
            <a:r>
              <a:rPr lang="en-US" dirty="0" smtClean="0"/>
              <a:t>Sizes: Small – X-large</a:t>
            </a:r>
          </a:p>
          <a:p>
            <a:pPr marL="285750" indent="-285750">
              <a:buFont typeface="Arial" panose="020B0604020202020204" pitchFamily="34" charset="0"/>
              <a:buChar char="•"/>
            </a:pPr>
            <a:r>
              <a:rPr lang="en-US" dirty="0" smtClean="0"/>
              <a:t>Softer leather for quicker break in period.</a:t>
            </a:r>
          </a:p>
          <a:p>
            <a:pPr marL="285750" indent="-285750">
              <a:buFont typeface="Arial" panose="020B0604020202020204" pitchFamily="34" charset="0"/>
              <a:buChar char="•"/>
            </a:pPr>
            <a:r>
              <a:rPr lang="en-US" dirty="0" smtClean="0"/>
              <a:t>Longer fingers and increased comfort.</a:t>
            </a:r>
          </a:p>
          <a:p>
            <a:pPr marL="285750" indent="-285750">
              <a:buFont typeface="Arial" panose="020B0604020202020204" pitchFamily="34" charset="0"/>
              <a:buChar char="•"/>
            </a:pPr>
            <a:r>
              <a:rPr lang="en-US" dirty="0" smtClean="0"/>
              <a:t>$1.47 more expensive than cow hide gloves.</a:t>
            </a:r>
          </a:p>
          <a:p>
            <a:pPr marL="285750" indent="-285750">
              <a:buFont typeface="Arial" panose="020B0604020202020204" pitchFamily="34" charset="0"/>
              <a:buChar char="•"/>
            </a:pPr>
            <a:r>
              <a:rPr lang="en-US" dirty="0" smtClean="0"/>
              <a:t>Standard pack of 12 PR.</a:t>
            </a:r>
          </a:p>
          <a:p>
            <a:endParaRPr lang="en-US" dirty="0" smtClean="0"/>
          </a:p>
          <a:p>
            <a:pPr marL="285750" indent="-285750">
              <a:buFont typeface="Arial" panose="020B0604020202020204" pitchFamily="34" charset="0"/>
              <a:buChar char="•"/>
            </a:pPr>
            <a:endParaRPr lang="en-US" dirty="0"/>
          </a:p>
        </p:txBody>
      </p:sp>
      <p:pic>
        <p:nvPicPr>
          <p:cNvPr id="2052"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690" t="17894" r="9023" b="2021"/>
          <a:stretch/>
        </p:blipFill>
        <p:spPr bwMode="auto">
          <a:xfrm>
            <a:off x="3733800" y="1251823"/>
            <a:ext cx="4876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4195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Autofit/>
          </a:bodyPr>
          <a:lstStyle/>
          <a:p>
            <a:r>
              <a:rPr lang="en-US" sz="2000" dirty="0" smtClean="0"/>
              <a:t>2015</a:t>
            </a:r>
            <a:br>
              <a:rPr lang="en-US" sz="2000" dirty="0" smtClean="0"/>
            </a:br>
            <a:r>
              <a:rPr lang="en-US" sz="2000" dirty="0" smtClean="0"/>
              <a:t>NATIONAL INTERAGENCY SUPPORT CACHE PRESENTATION</a:t>
            </a:r>
            <a:endParaRPr lang="en-US" sz="2000" dirty="0"/>
          </a:p>
        </p:txBody>
      </p:sp>
      <p:sp>
        <p:nvSpPr>
          <p:cNvPr id="3" name="Content Placeholder 2"/>
          <p:cNvSpPr>
            <a:spLocks noGrp="1"/>
          </p:cNvSpPr>
          <p:nvPr>
            <p:ph idx="1"/>
          </p:nvPr>
        </p:nvSpPr>
        <p:spPr>
          <a:xfrm>
            <a:off x="457200" y="1143000"/>
            <a:ext cx="8229600" cy="5486400"/>
          </a:xfrm>
        </p:spPr>
        <p:txBody>
          <a:bodyPr>
            <a:normAutofit lnSpcReduction="10000"/>
          </a:bodyPr>
          <a:lstStyle/>
          <a:p>
            <a:pPr lvl="0"/>
            <a:r>
              <a:rPr lang="en-US" sz="2400" b="1" dirty="0"/>
              <a:t>NFES 000371 &amp; NFES 000687 Flares:  </a:t>
            </a:r>
            <a:r>
              <a:rPr lang="en-US" sz="2400" dirty="0"/>
              <a:t>Flares </a:t>
            </a:r>
            <a:r>
              <a:rPr lang="en-US" sz="2400" dirty="0" smtClean="0"/>
              <a:t>continue to be </a:t>
            </a:r>
            <a:r>
              <a:rPr lang="en-US" sz="2400" dirty="0"/>
              <a:t>ordered without cartridges.  </a:t>
            </a:r>
            <a:r>
              <a:rPr lang="en-US" sz="2400" b="1" dirty="0"/>
              <a:t>NFES 000372 &amp; NFES 000689 Cartridges</a:t>
            </a:r>
            <a:r>
              <a:rPr lang="en-US" sz="2400" dirty="0"/>
              <a:t> must be ordered separately. </a:t>
            </a:r>
          </a:p>
          <a:p>
            <a:r>
              <a:rPr lang="en-US" sz="2400" b="1" dirty="0" smtClean="0"/>
              <a:t>Contagious </a:t>
            </a:r>
            <a:r>
              <a:rPr lang="en-US" sz="2400" b="1" dirty="0"/>
              <a:t>Disease Warnings: </a:t>
            </a:r>
            <a:r>
              <a:rPr lang="en-US" sz="2400" dirty="0"/>
              <a:t>Request</a:t>
            </a:r>
            <a:r>
              <a:rPr lang="en-US" sz="2400" b="1" dirty="0"/>
              <a:t> </a:t>
            </a:r>
            <a:r>
              <a:rPr lang="en-US" sz="2400" dirty="0"/>
              <a:t>IMT notification to the caches and other entities that there may be a contagious disease outbreak (i.e. Norovirus) at fire camp.  This would alert the servicing caches or other entities that they should be aware and use caution when receiving incident backhaul.  </a:t>
            </a:r>
          </a:p>
          <a:p>
            <a:r>
              <a:rPr lang="en-US" sz="2400" b="1" dirty="0" smtClean="0"/>
              <a:t>Hazardous Materials handling:  </a:t>
            </a:r>
            <a:r>
              <a:rPr lang="en-US" sz="2400" dirty="0" smtClean="0"/>
              <a:t>Any clothing or materials known to contain bio-hazard fluids or waste must be properly disposed of at the incident.  Clothing or materials exposed to poison ivy, poison oak, sumac, etc. should be bagged and disposed of at incident.  A count of clothing disposed of by the incident should be forwarded to the cache to give proper credit to the incident.</a:t>
            </a:r>
            <a:endParaRPr lang="en-US" sz="2400" b="1" dirty="0"/>
          </a:p>
        </p:txBody>
      </p:sp>
    </p:spTree>
    <p:extLst>
      <p:ext uri="{BB962C8B-B14F-4D97-AF65-F5344CB8AC3E}">
        <p14:creationId xmlns:p14="http://schemas.microsoft.com/office/powerpoint/2010/main" val="103134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000" dirty="0" smtClean="0"/>
              <a:t>2015</a:t>
            </a:r>
            <a:r>
              <a:rPr lang="en-US" sz="2000" dirty="0"/>
              <a:t/>
            </a:r>
            <a:br>
              <a:rPr lang="en-US" sz="2000" dirty="0"/>
            </a:br>
            <a:r>
              <a:rPr lang="en-US" sz="2000" dirty="0"/>
              <a:t>NATIONAL INTERAGENCY SUPPORT CACHE PRESENTATION</a:t>
            </a:r>
          </a:p>
        </p:txBody>
      </p:sp>
      <p:sp>
        <p:nvSpPr>
          <p:cNvPr id="3" name="Content Placeholder 2"/>
          <p:cNvSpPr>
            <a:spLocks noGrp="1"/>
          </p:cNvSpPr>
          <p:nvPr>
            <p:ph idx="1"/>
          </p:nvPr>
        </p:nvSpPr>
        <p:spPr>
          <a:xfrm>
            <a:off x="457200" y="1143000"/>
            <a:ext cx="8229600" cy="5410200"/>
          </a:xfrm>
        </p:spPr>
        <p:txBody>
          <a:bodyPr>
            <a:normAutofit/>
          </a:bodyPr>
          <a:lstStyle/>
          <a:p>
            <a:pPr marL="0" indent="0" algn="ctr">
              <a:buNone/>
            </a:pPr>
            <a:r>
              <a:rPr lang="en-US" sz="2400" b="1" dirty="0"/>
              <a:t>KIT CHANGES FOR </a:t>
            </a:r>
            <a:r>
              <a:rPr lang="en-US" sz="2400" b="1" dirty="0" smtClean="0"/>
              <a:t>2015</a:t>
            </a:r>
          </a:p>
          <a:p>
            <a:pPr lvl="0"/>
            <a:r>
              <a:rPr lang="en-US" sz="2400" u="sng" dirty="0" smtClean="0"/>
              <a:t>000970 Security Fence Kit</a:t>
            </a:r>
            <a:endParaRPr lang="en-US" sz="2400" dirty="0"/>
          </a:p>
          <a:p>
            <a:r>
              <a:rPr lang="en-US" sz="2400" dirty="0" smtClean="0"/>
              <a:t>Changing from 6 posts and 50’ of fencing to 10 posts and 100’ of fencing and increase nylon ties to 100 EA.  Cache vans will reduce from 5 kits to 3.</a:t>
            </a:r>
          </a:p>
          <a:p>
            <a:r>
              <a:rPr lang="en-US" sz="2400" u="sng" dirty="0" smtClean="0"/>
              <a:t>001040 Crash Rescue Kit</a:t>
            </a:r>
            <a:endParaRPr lang="en-US" sz="2400" dirty="0"/>
          </a:p>
          <a:p>
            <a:r>
              <a:rPr lang="en-US" sz="2400" dirty="0" smtClean="0"/>
              <a:t>Adding a Blade to NFES #001095 Hack Saw Frame.</a:t>
            </a:r>
          </a:p>
          <a:p>
            <a:r>
              <a:rPr lang="en-US" sz="2400" dirty="0" smtClean="0"/>
              <a:t>Doesn’t change overall QTY of 11 blades in the Kit.</a:t>
            </a:r>
          </a:p>
          <a:p>
            <a:r>
              <a:rPr lang="en-US" sz="2400" u="sng" dirty="0" smtClean="0"/>
              <a:t>000650 SKED Kit</a:t>
            </a:r>
          </a:p>
          <a:p>
            <a:r>
              <a:rPr lang="en-US" sz="2400" dirty="0" smtClean="0"/>
              <a:t>Replace 000667 Headlamp (2 EA) with 000718 LED Headlamp.</a:t>
            </a:r>
          </a:p>
          <a:p>
            <a:endParaRPr lang="en-US" sz="2400" dirty="0"/>
          </a:p>
        </p:txBody>
      </p:sp>
    </p:spTree>
    <p:extLst>
      <p:ext uri="{BB962C8B-B14F-4D97-AF65-F5344CB8AC3E}">
        <p14:creationId xmlns:p14="http://schemas.microsoft.com/office/powerpoint/2010/main" val="1704352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r>
              <a:rPr lang="en-US" sz="2000" dirty="0" smtClean="0"/>
              <a:t>2015</a:t>
            </a:r>
            <a:br>
              <a:rPr lang="en-US" sz="2000" dirty="0" smtClean="0"/>
            </a:br>
            <a:r>
              <a:rPr lang="en-US" sz="2000" dirty="0" smtClean="0"/>
              <a:t>NATIONAL </a:t>
            </a:r>
            <a:r>
              <a:rPr lang="en-US" sz="2000" dirty="0"/>
              <a:t>INTERAGENCY SUPPORT CACHE PRESENTATION</a:t>
            </a:r>
          </a:p>
        </p:txBody>
      </p:sp>
      <p:sp>
        <p:nvSpPr>
          <p:cNvPr id="3" name="Content Placeholder 2"/>
          <p:cNvSpPr>
            <a:spLocks noGrp="1"/>
          </p:cNvSpPr>
          <p:nvPr>
            <p:ph idx="1"/>
          </p:nvPr>
        </p:nvSpPr>
        <p:spPr>
          <a:xfrm>
            <a:off x="457200" y="1143000"/>
            <a:ext cx="8229600" cy="4983163"/>
          </a:xfrm>
        </p:spPr>
        <p:txBody>
          <a:bodyPr>
            <a:normAutofit/>
          </a:bodyPr>
          <a:lstStyle/>
          <a:p>
            <a:pPr marL="0" indent="0" algn="ctr">
              <a:buNone/>
            </a:pPr>
            <a:r>
              <a:rPr lang="en-US" sz="2400" b="1" dirty="0"/>
              <a:t>KIT CHANGES FOR </a:t>
            </a:r>
            <a:r>
              <a:rPr lang="en-US" sz="2400" b="1" dirty="0" smtClean="0"/>
              <a:t>2015</a:t>
            </a:r>
            <a:endParaRPr lang="en-US" sz="2400" b="1" dirty="0"/>
          </a:p>
          <a:p>
            <a:pPr marL="0" indent="0" algn="ctr">
              <a:buNone/>
            </a:pPr>
            <a:endParaRPr lang="en-US" sz="2400" dirty="0"/>
          </a:p>
          <a:p>
            <a:r>
              <a:rPr lang="en-US" sz="2400" u="sng" dirty="0" smtClean="0"/>
              <a:t>0002069 Mobile Cache Van</a:t>
            </a:r>
          </a:p>
          <a:p>
            <a:r>
              <a:rPr lang="en-US" sz="2400" dirty="0" smtClean="0"/>
              <a:t>Removal of 000667 Headlamps (48 EA) and replaced with 000718 LED Headlamp (50 EA)</a:t>
            </a:r>
          </a:p>
          <a:p>
            <a:r>
              <a:rPr lang="en-US" sz="2400" dirty="0" smtClean="0"/>
              <a:t>Removal of 000943 5 GL insulated jugs.</a:t>
            </a:r>
          </a:p>
          <a:p>
            <a:r>
              <a:rPr lang="en-US" sz="2400" dirty="0" smtClean="0"/>
              <a:t>Removal of 000673 Lid Removers.  There are no remaining 000073 </a:t>
            </a:r>
            <a:r>
              <a:rPr lang="en-US" sz="2400" dirty="0"/>
              <a:t>F</a:t>
            </a:r>
            <a:r>
              <a:rPr lang="en-US" sz="2400" dirty="0" smtClean="0"/>
              <a:t>ood Containers in the NISC.</a:t>
            </a:r>
          </a:p>
          <a:p>
            <a:r>
              <a:rPr lang="en-US" sz="2400" dirty="0" smtClean="0"/>
              <a:t>-Reduce 000970 Security Fence Kits from 5 to 3 while increasing overall fencing on the van to 300’.</a:t>
            </a:r>
            <a:r>
              <a:rPr lang="en-US" sz="2400" dirty="0"/>
              <a:t> </a:t>
            </a:r>
          </a:p>
          <a:p>
            <a:endParaRPr lang="en-US" sz="2400" dirty="0"/>
          </a:p>
          <a:p>
            <a:endParaRPr lang="en-US" sz="2400" dirty="0"/>
          </a:p>
          <a:p>
            <a:endParaRPr lang="en-US" dirty="0"/>
          </a:p>
        </p:txBody>
      </p:sp>
    </p:spTree>
    <p:extLst>
      <p:ext uri="{BB962C8B-B14F-4D97-AF65-F5344CB8AC3E}">
        <p14:creationId xmlns:p14="http://schemas.microsoft.com/office/powerpoint/2010/main" val="18730976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1891</TotalTime>
  <Words>1646</Words>
  <Application>Microsoft Office PowerPoint</Application>
  <PresentationFormat>On-screen Show (4:3)</PresentationFormat>
  <Paragraphs>134</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2015 Region 3</vt:lpstr>
      <vt:lpstr>2015 NATIONAL INTERAGENCY SUPPORT CACHE PRESENTATION</vt:lpstr>
      <vt:lpstr>2015 NATIONAL INTERAGENCY SUPPORT CACHE PRESENTATION</vt:lpstr>
      <vt:lpstr>Headlamp</vt:lpstr>
      <vt:lpstr>Volume Pump Kit with accessories:  NFES #006041</vt:lpstr>
      <vt:lpstr>NFES 001640-001643</vt:lpstr>
      <vt:lpstr>2015 NATIONAL INTERAGENCY SUPPORT CACHE PRESENTATION</vt:lpstr>
      <vt:lpstr>2015 NATIONAL INTERAGENCY SUPPORT CACHE PRESENTATION</vt:lpstr>
      <vt:lpstr>2015 NATIONAL INTERAGENCY SUPPORT CACHE PRESENTATION</vt:lpstr>
      <vt:lpstr>2015 NATIONAL INTERAGENCY SUPPORT CACHE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NATIONAL LOGISTICS WEBINAR NATIONAL INTERAGENCY SUPPORT CACHE PRESENTATION</vt:lpstr>
      <vt:lpstr>NATIONAL LOGISTICS WEBINAR NATIONAL INTERAGENCY SUPPORT CACHE PRESENTATION</vt:lpstr>
      <vt:lpstr>PowerPoint Presentation</vt:lpstr>
      <vt:lpstr>PowerPoint Presentation</vt:lpstr>
      <vt:lpstr>PowerPoint Presentation</vt:lpstr>
      <vt:lpstr>PowerPoint Presentation</vt:lpstr>
      <vt:lpstr>PowerPoint Presentation</vt:lpstr>
      <vt:lpstr>PowerPoint Presentation</vt:lpstr>
      <vt:lpstr>Reminders</vt:lpstr>
      <vt:lpstr>2015 NATIONAL INTERAGENCY SUPPORT CACHE PRESENTATION</vt:lpstr>
      <vt:lpstr>PowerPoint Presentation</vt:lpstr>
      <vt:lpstr>2015 NATIONAL INTERAGENCY SUPPORT CACHE PRESENTATION</vt:lpstr>
      <vt:lpstr>2015 NATIONAL INTERAGENCY SUPPORT CACHE PRESENTATION</vt:lpstr>
      <vt:lpstr>Silver City Fire Cache</vt:lpstr>
    </vt:vector>
  </TitlesOfParts>
  <Company>Forest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LOGISTICS WEBINAR</dc:title>
  <dc:creator>Worden, Steven H -FS</dc:creator>
  <cp:lastModifiedBy>bwallace</cp:lastModifiedBy>
  <cp:revision>97</cp:revision>
  <cp:lastPrinted>2013-03-26T18:03:59Z</cp:lastPrinted>
  <dcterms:created xsi:type="dcterms:W3CDTF">2013-03-12T17:52:49Z</dcterms:created>
  <dcterms:modified xsi:type="dcterms:W3CDTF">2015-04-09T17:14:14Z</dcterms:modified>
</cp:coreProperties>
</file>