
<file path=[Content_Types].xml><?xml version="1.0" encoding="utf-8"?>
<Types xmlns="http://schemas.openxmlformats.org/package/2006/content-types">
  <Override PartName="/ppt/slides/slide29.xml" ContentType="application/vnd.openxmlformats-officedocument.presentationml.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rawings/drawing2.xml" ContentType="application/vnd.openxmlformats-officedocument.drawingml.chartshapes+xml"/>
  <Override PartName="/ppt/charts/chart28.xml" ContentType="application/vnd.openxmlformats-officedocument.drawingml.char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charts/chart24.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charts/chart31.xml" ContentType="application/vnd.openxmlformats-officedocument.drawingml.chart+xml"/>
  <Override PartName="/docProps/custom.xml" ContentType="application/vnd.openxmlformats-officedocument.custom-properties+xml"/>
  <Override PartName="/ppt/charts/chart7.xml" ContentType="application/vnd.openxmlformats-officedocument.drawingml.chart+xml"/>
  <Override PartName="/ppt/charts/chart20.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rawings/drawing3.xml" ContentType="application/vnd.openxmlformats-officedocument.drawingml.chartshapes+xml"/>
  <Override PartName="/ppt/charts/chart29.xml" ContentType="application/vnd.openxmlformats-officedocument.drawingml.char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charts/chart18.xml" ContentType="application/vnd.openxmlformats-officedocument.drawingml.chart+xml"/>
  <Override PartName="/ppt/charts/chart27.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charts/chart16.xml" ContentType="application/vnd.openxmlformats-officedocument.drawingml.chart+xml"/>
  <Override PartName="/ppt/charts/chart25.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ppt/charts/chart23.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charts/chart30.xml" ContentType="application/vnd.openxmlformats-officedocument.drawingml.chart+xml"/>
  <Override PartName="/ppt/slideLayouts/slideLayout10.xml" ContentType="application/vnd.openxmlformats-officedocument.presentationml.slideLayout+xml"/>
  <Default Extension="gif" ContentType="image/gif"/>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charts/chart26.xml" ContentType="application/vnd.openxmlformats-officedocument.drawingml.char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4"/>
  </p:sldMasterIdLst>
  <p:notesMasterIdLst>
    <p:notesMasterId r:id="rId51"/>
  </p:notesMasterIdLst>
  <p:handoutMasterIdLst>
    <p:handoutMasterId r:id="rId52"/>
  </p:handoutMasterIdLst>
  <p:sldIdLst>
    <p:sldId id="256" r:id="rId5"/>
    <p:sldId id="257" r:id="rId6"/>
    <p:sldId id="295" r:id="rId7"/>
    <p:sldId id="258" r:id="rId8"/>
    <p:sldId id="260" r:id="rId9"/>
    <p:sldId id="259" r:id="rId10"/>
    <p:sldId id="261" r:id="rId11"/>
    <p:sldId id="287" r:id="rId12"/>
    <p:sldId id="307" r:id="rId13"/>
    <p:sldId id="262" r:id="rId14"/>
    <p:sldId id="296" r:id="rId15"/>
    <p:sldId id="264" r:id="rId16"/>
    <p:sldId id="266" r:id="rId17"/>
    <p:sldId id="265" r:id="rId18"/>
    <p:sldId id="288" r:id="rId19"/>
    <p:sldId id="289" r:id="rId20"/>
    <p:sldId id="290" r:id="rId21"/>
    <p:sldId id="291" r:id="rId22"/>
    <p:sldId id="267" r:id="rId23"/>
    <p:sldId id="297" r:id="rId24"/>
    <p:sldId id="268" r:id="rId25"/>
    <p:sldId id="272" r:id="rId26"/>
    <p:sldId id="270" r:id="rId27"/>
    <p:sldId id="298" r:id="rId28"/>
    <p:sldId id="269" r:id="rId29"/>
    <p:sldId id="273" r:id="rId30"/>
    <p:sldId id="271" r:id="rId31"/>
    <p:sldId id="299" r:id="rId32"/>
    <p:sldId id="274" r:id="rId33"/>
    <p:sldId id="275" r:id="rId34"/>
    <p:sldId id="312" r:id="rId35"/>
    <p:sldId id="276" r:id="rId36"/>
    <p:sldId id="277" r:id="rId37"/>
    <p:sldId id="278" r:id="rId38"/>
    <p:sldId id="300" r:id="rId39"/>
    <p:sldId id="279" r:id="rId40"/>
    <p:sldId id="280" r:id="rId41"/>
    <p:sldId id="281" r:id="rId42"/>
    <p:sldId id="301" r:id="rId43"/>
    <p:sldId id="282" r:id="rId44"/>
    <p:sldId id="302" r:id="rId45"/>
    <p:sldId id="293" r:id="rId46"/>
    <p:sldId id="294" r:id="rId47"/>
    <p:sldId id="286" r:id="rId48"/>
    <p:sldId id="310" r:id="rId49"/>
    <p:sldId id="311" r:id="rId50"/>
  </p:sldIdLst>
  <p:sldSz cx="9144000" cy="6858000" type="screen4x3"/>
  <p:notesSz cx="69469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3300"/>
    <a:srgbClr val="660033"/>
    <a:srgbClr val="FF6600"/>
    <a:srgbClr val="006600"/>
    <a:srgbClr val="0000CC"/>
    <a:srgbClr val="0066CC"/>
    <a:srgbClr val="000000"/>
    <a:srgbClr val="990033"/>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3560" autoAdjust="0"/>
  </p:normalViewPr>
  <p:slideViewPr>
    <p:cSldViewPr>
      <p:cViewPr>
        <p:scale>
          <a:sx n="90" d="100"/>
          <a:sy n="90" d="100"/>
        </p:scale>
        <p:origin x="-594" y="-3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8" y="-78"/>
      </p:cViewPr>
      <p:guideLst>
        <p:guide orient="horz" pos="2904"/>
        <p:guide pos="218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eharmes\Local%20Settings\Temp\notes3ED199\2010%20Annual%20Report.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Documents%20and%20Settings\eharmes\Local%20Settings\Temp\notes3ED199\2010%20Annual%20Report.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Documents%20and%20Settings\eharmes\Local%20Settings\Temp\notes3ED199\2010%20Annual%20Report.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Documents%20and%20Settings\eharmes\Local%20Settings\Temp\notes3ED199\2010%20Annual%20Report.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Documents%20and%20Settings\eharmes\Local%20Settings\Temp\notes3ED199\2010%20Annual%20Report.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Documents%20and%20Settings\eharmes\Local%20Settings\Temp\notes3ED199\2010%20Annual%20Report.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G:\Forest%20Service%202010\AR_GRAPHS.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G:\Forest%20Service%202010\AR_GRAPHS.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G:\Forest%20Service%202010\AR_GRAPHS.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G:\Forest%20Service%202010\AR_GRAPHS.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G:\Forest%20Service%202010\AR_GRAPH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eharmes\Local%20Settings\Temp\notes3ED199\2010%20Annual%20Report.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G:\Forest%20Service%202010\AR_GRAPHS.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G:\Forest%20Service%202010\AR_GRAPHS.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G:\Forest%20Service%202010\AR_GRAPHS.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G:\Forest%20Service%202010\AR_GRAPHS.xlsx" TargetMode="External"/></Relationships>
</file>

<file path=ppt/charts/_rels/chart2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G:\Forest%20Service%202010\AR_GRAPHS.xlsx" TargetMode="External"/></Relationships>
</file>

<file path=ppt/charts/_rels/chart25.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G:\Forest%20Service%202010\AR_GRAPHS.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G:\Forest%20Service%202010\AR_GRAPHS.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C:\Documents%20and%20Settings\eharmes\Local%20Settings\Temp\notes3ED199\2010%20Annual%20Report.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C:\Documents%20and%20Settings\eharmes\Local%20Settings\Temp\notes3ED199\2010%20Annual%20Report.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G:\Forest%20Service%202010\AR_GRAPHS.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Documents%20and%20Settings\eharmes\Local%20Settings\Temp\notes3ED199\2010%20Annual%20Report.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C:\Documents%20and%20Settings\eharmes\Local%20Settings\Temp\notes3ED199\2010%20Annual%20Report.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C:\Documents%20and%20Settings\eharmes\Local%20Settings\Temp\notes3ED199\2010%20Annual%20Repor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eharmes\Local%20Settings\Temp\notes3ED199\2010%20Annual%20Repor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eharmes\Local%20Settings\Temp\notes3ED199\2010%20Annual%20Repor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G:\tiphaine\WildCAD.doc\2010%20Annual%20Report.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eharmes\Local%20Settings\Temp\notes3ED199\~1605933.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eharmes\Local%20Settings\Temp\notes3ED199\2010%20Annual%20Report.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Documents%20and%20Settings\eharmes\Local%20Settings\Temp\notes3ED199\2010%20Annual%20Repo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9"/>
  <c:chart>
    <c:autoTitleDeleted val="1"/>
    <c:plotArea>
      <c:layout/>
      <c:barChart>
        <c:barDir val="col"/>
        <c:grouping val="clustered"/>
        <c:ser>
          <c:idx val="0"/>
          <c:order val="0"/>
          <c:dLbls>
            <c:txPr>
              <a:bodyPr/>
              <a:lstStyle/>
              <a:p>
                <a:pPr>
                  <a:defRPr sz="1000" b="1">
                    <a:latin typeface="+mj-lt"/>
                  </a:defRPr>
                </a:pPr>
                <a:endParaRPr lang="en-US"/>
              </a:p>
            </c:txPr>
            <c:showVal val="1"/>
          </c:dLbls>
          <c:cat>
            <c:strRef>
              <c:f>'WildCAD Totals'!$A$19:$A$36</c:f>
              <c:strCache>
                <c:ptCount val="18"/>
                <c:pt idx="0">
                  <c:v>A/C Down</c:v>
                </c:pt>
                <c:pt idx="1">
                  <c:v>Admin Flights</c:v>
                </c:pt>
                <c:pt idx="2">
                  <c:v>Emerg Stby</c:v>
                </c:pt>
                <c:pt idx="3">
                  <c:v>Hazmat</c:v>
                </c:pt>
                <c:pt idx="4">
                  <c:v>Law Enf</c:v>
                </c:pt>
                <c:pt idx="5">
                  <c:v>Med Aid</c:v>
                </c:pt>
                <c:pt idx="6">
                  <c:v>MISC / Admin</c:v>
                </c:pt>
                <c:pt idx="7">
                  <c:v>ROSS Support</c:v>
                </c:pt>
                <c:pt idx="8">
                  <c:v>Red Flag Warnings</c:v>
                </c:pt>
                <c:pt idx="9">
                  <c:v>Presc Fire</c:v>
                </c:pt>
                <c:pt idx="10">
                  <c:v>Pub Asst</c:v>
                </c:pt>
                <c:pt idx="11">
                  <c:v>Resc Order</c:v>
                </c:pt>
                <c:pt idx="12">
                  <c:v>SAR</c:v>
                </c:pt>
                <c:pt idx="13">
                  <c:v>Smk Chk</c:v>
                </c:pt>
                <c:pt idx="14">
                  <c:v>Strc Fire</c:v>
                </c:pt>
                <c:pt idx="15">
                  <c:v>Trfc Coll</c:v>
                </c:pt>
                <c:pt idx="16">
                  <c:v>Veh Fire</c:v>
                </c:pt>
                <c:pt idx="17">
                  <c:v>Wildfire</c:v>
                </c:pt>
              </c:strCache>
            </c:strRef>
          </c:cat>
          <c:val>
            <c:numRef>
              <c:f>'WildCAD Totals'!$B$19:$B$36</c:f>
              <c:numCache>
                <c:formatCode>General</c:formatCode>
                <c:ptCount val="18"/>
                <c:pt idx="0">
                  <c:v>5</c:v>
                </c:pt>
                <c:pt idx="1">
                  <c:v>63</c:v>
                </c:pt>
                <c:pt idx="2">
                  <c:v>124</c:v>
                </c:pt>
                <c:pt idx="3">
                  <c:v>4</c:v>
                </c:pt>
                <c:pt idx="4">
                  <c:v>86</c:v>
                </c:pt>
                <c:pt idx="5">
                  <c:v>14</c:v>
                </c:pt>
                <c:pt idx="6">
                  <c:v>78</c:v>
                </c:pt>
                <c:pt idx="7">
                  <c:v>100</c:v>
                </c:pt>
                <c:pt idx="8">
                  <c:v>141</c:v>
                </c:pt>
                <c:pt idx="9">
                  <c:v>150</c:v>
                </c:pt>
                <c:pt idx="10">
                  <c:v>35</c:v>
                </c:pt>
                <c:pt idx="11">
                  <c:v>108</c:v>
                </c:pt>
                <c:pt idx="12">
                  <c:v>11</c:v>
                </c:pt>
                <c:pt idx="13">
                  <c:v>188</c:v>
                </c:pt>
                <c:pt idx="14">
                  <c:v>7</c:v>
                </c:pt>
                <c:pt idx="15">
                  <c:v>19</c:v>
                </c:pt>
                <c:pt idx="16">
                  <c:v>4</c:v>
                </c:pt>
                <c:pt idx="17">
                  <c:v>276</c:v>
                </c:pt>
              </c:numCache>
            </c:numRef>
          </c:val>
        </c:ser>
        <c:axId val="51694976"/>
        <c:axId val="51913856"/>
      </c:barChart>
      <c:catAx>
        <c:axId val="51694976"/>
        <c:scaling>
          <c:orientation val="minMax"/>
        </c:scaling>
        <c:axPos val="b"/>
        <c:majorTickMark val="none"/>
        <c:tickLblPos val="nextTo"/>
        <c:txPr>
          <a:bodyPr/>
          <a:lstStyle/>
          <a:p>
            <a:pPr>
              <a:defRPr sz="1200" b="1">
                <a:latin typeface="Baskerville Old Face" pitchFamily="18" charset="0"/>
              </a:defRPr>
            </a:pPr>
            <a:endParaRPr lang="en-US"/>
          </a:p>
        </c:txPr>
        <c:crossAx val="51913856"/>
        <c:crosses val="autoZero"/>
        <c:auto val="1"/>
        <c:lblAlgn val="ctr"/>
        <c:lblOffset val="100"/>
      </c:catAx>
      <c:valAx>
        <c:axId val="51913856"/>
        <c:scaling>
          <c:orientation val="minMax"/>
        </c:scaling>
        <c:axPos val="l"/>
        <c:majorGridlines/>
        <c:numFmt formatCode="General" sourceLinked="1"/>
        <c:majorTickMark val="none"/>
        <c:tickLblPos val="nextTo"/>
        <c:txPr>
          <a:bodyPr/>
          <a:lstStyle/>
          <a:p>
            <a:pPr>
              <a:defRPr sz="1200" b="1">
                <a:latin typeface="Baskerville Old Face" pitchFamily="18" charset="0"/>
              </a:defRPr>
            </a:pPr>
            <a:endParaRPr lang="en-US"/>
          </a:p>
        </c:txPr>
        <c:crossAx val="51694976"/>
        <c:crosses val="autoZero"/>
        <c:crossBetween val="between"/>
      </c:valAx>
    </c:plotArea>
    <c:plotVisOnly val="1"/>
  </c:chart>
  <c:txPr>
    <a:bodyPr/>
    <a:lstStyle/>
    <a:p>
      <a:pPr>
        <a:defRPr sz="1800"/>
      </a:pPr>
      <a:endParaRPr lang="en-US"/>
    </a:p>
  </c:txPr>
  <c:externalData r:id="rId1"/>
  <c:userShapes r:id="rId2"/>
</c:chartSpace>
</file>

<file path=ppt/charts/chart10.xml><?xml version="1.0" encoding="utf-8"?>
<c:chartSpace xmlns:c="http://schemas.openxmlformats.org/drawingml/2006/chart" xmlns:a="http://schemas.openxmlformats.org/drawingml/2006/main" xmlns:r="http://schemas.openxmlformats.org/officeDocument/2006/relationships">
  <c:lang val="en-US"/>
  <c:style val="19"/>
  <c:chart>
    <c:autoTitleDeleted val="1"/>
    <c:plotArea>
      <c:layout/>
      <c:barChart>
        <c:barDir val="col"/>
        <c:grouping val="clustered"/>
        <c:ser>
          <c:idx val="0"/>
          <c:order val="0"/>
          <c:tx>
            <c:strRef>
              <c:f>'Fires &amp; Acres'!$B$140</c:f>
              <c:strCache>
                <c:ptCount val="1"/>
                <c:pt idx="0">
                  <c:v>Fires</c:v>
                </c:pt>
              </c:strCache>
            </c:strRef>
          </c:tx>
          <c:spPr>
            <a:solidFill>
              <a:srgbClr val="660033"/>
            </a:solidFill>
          </c:spPr>
          <c:dLbls>
            <c:txPr>
              <a:bodyPr/>
              <a:lstStyle/>
              <a:p>
                <a:pPr>
                  <a:defRPr sz="1000" b="1">
                    <a:latin typeface="+mj-lt"/>
                  </a:defRPr>
                </a:pPr>
                <a:endParaRPr lang="en-US"/>
              </a:p>
            </c:txPr>
            <c:showVal val="1"/>
          </c:dLbls>
          <c:cat>
            <c:strRef>
              <c:f>'Fires &amp; Acres'!$A$141:$A$146</c:f>
              <c:strCache>
                <c:ptCount val="6"/>
                <c:pt idx="0">
                  <c:v>April</c:v>
                </c:pt>
                <c:pt idx="1">
                  <c:v>May</c:v>
                </c:pt>
                <c:pt idx="2">
                  <c:v>June</c:v>
                </c:pt>
                <c:pt idx="3">
                  <c:v>July</c:v>
                </c:pt>
                <c:pt idx="4">
                  <c:v>August</c:v>
                </c:pt>
                <c:pt idx="5">
                  <c:v>October</c:v>
                </c:pt>
              </c:strCache>
            </c:strRef>
          </c:cat>
          <c:val>
            <c:numRef>
              <c:f>'Fires &amp; Acres'!$B$141:$B$146</c:f>
              <c:numCache>
                <c:formatCode>General</c:formatCode>
                <c:ptCount val="6"/>
                <c:pt idx="0">
                  <c:v>1</c:v>
                </c:pt>
                <c:pt idx="1">
                  <c:v>1</c:v>
                </c:pt>
                <c:pt idx="2">
                  <c:v>31</c:v>
                </c:pt>
                <c:pt idx="3">
                  <c:v>22</c:v>
                </c:pt>
                <c:pt idx="4">
                  <c:v>21</c:v>
                </c:pt>
                <c:pt idx="5">
                  <c:v>3</c:v>
                </c:pt>
              </c:numCache>
            </c:numRef>
          </c:val>
        </c:ser>
        <c:ser>
          <c:idx val="1"/>
          <c:order val="1"/>
          <c:tx>
            <c:strRef>
              <c:f>'Fires &amp; Acres'!$C$140</c:f>
              <c:strCache>
                <c:ptCount val="1"/>
                <c:pt idx="0">
                  <c:v>Acres</c:v>
                </c:pt>
              </c:strCache>
            </c:strRef>
          </c:tx>
          <c:spPr>
            <a:solidFill>
              <a:srgbClr val="002060"/>
            </a:solidFill>
          </c:spPr>
          <c:dLbls>
            <c:txPr>
              <a:bodyPr/>
              <a:lstStyle/>
              <a:p>
                <a:pPr>
                  <a:defRPr sz="1000" b="1">
                    <a:latin typeface="+mj-lt"/>
                  </a:defRPr>
                </a:pPr>
                <a:endParaRPr lang="en-US"/>
              </a:p>
            </c:txPr>
            <c:showVal val="1"/>
          </c:dLbls>
          <c:cat>
            <c:strRef>
              <c:f>'Fires &amp; Acres'!$A$141:$A$146</c:f>
              <c:strCache>
                <c:ptCount val="6"/>
                <c:pt idx="0">
                  <c:v>April</c:v>
                </c:pt>
                <c:pt idx="1">
                  <c:v>May</c:v>
                </c:pt>
                <c:pt idx="2">
                  <c:v>June</c:v>
                </c:pt>
                <c:pt idx="3">
                  <c:v>July</c:v>
                </c:pt>
                <c:pt idx="4">
                  <c:v>August</c:v>
                </c:pt>
                <c:pt idx="5">
                  <c:v>October</c:v>
                </c:pt>
              </c:strCache>
            </c:strRef>
          </c:cat>
          <c:val>
            <c:numRef>
              <c:f>'Fires &amp; Acres'!$C$141:$C$146</c:f>
              <c:numCache>
                <c:formatCode>General</c:formatCode>
                <c:ptCount val="6"/>
                <c:pt idx="0">
                  <c:v>0.25</c:v>
                </c:pt>
                <c:pt idx="1">
                  <c:v>0.1</c:v>
                </c:pt>
                <c:pt idx="2">
                  <c:v>6258.6500000000024</c:v>
                </c:pt>
                <c:pt idx="3">
                  <c:v>10.370000000000006</c:v>
                </c:pt>
                <c:pt idx="4">
                  <c:v>4292.9000000000005</c:v>
                </c:pt>
                <c:pt idx="5">
                  <c:v>0.45</c:v>
                </c:pt>
              </c:numCache>
            </c:numRef>
          </c:val>
        </c:ser>
        <c:axId val="52728576"/>
        <c:axId val="52730112"/>
      </c:barChart>
      <c:catAx>
        <c:axId val="52728576"/>
        <c:scaling>
          <c:orientation val="minMax"/>
        </c:scaling>
        <c:axPos val="b"/>
        <c:majorTickMark val="none"/>
        <c:tickLblPos val="nextTo"/>
        <c:txPr>
          <a:bodyPr/>
          <a:lstStyle/>
          <a:p>
            <a:pPr>
              <a:defRPr sz="1200" b="1">
                <a:latin typeface="Baskerville Old Face" pitchFamily="18" charset="0"/>
              </a:defRPr>
            </a:pPr>
            <a:endParaRPr lang="en-US"/>
          </a:p>
        </c:txPr>
        <c:crossAx val="52730112"/>
        <c:crosses val="autoZero"/>
        <c:auto val="1"/>
        <c:lblAlgn val="ctr"/>
        <c:lblOffset val="100"/>
      </c:catAx>
      <c:valAx>
        <c:axId val="52730112"/>
        <c:scaling>
          <c:logBase val="10"/>
          <c:orientation val="minMax"/>
          <c:max val="10000"/>
          <c:min val="1"/>
        </c:scaling>
        <c:axPos val="l"/>
        <c:majorGridlines/>
        <c:numFmt formatCode="General" sourceLinked="1"/>
        <c:majorTickMark val="none"/>
        <c:tickLblPos val="nextTo"/>
        <c:txPr>
          <a:bodyPr/>
          <a:lstStyle/>
          <a:p>
            <a:pPr>
              <a:defRPr sz="1200" b="1">
                <a:latin typeface="Baskerville Old Face" pitchFamily="18" charset="0"/>
              </a:defRPr>
            </a:pPr>
            <a:endParaRPr lang="en-US"/>
          </a:p>
        </c:txPr>
        <c:crossAx val="52728576"/>
        <c:crosses val="autoZero"/>
        <c:crossBetween val="between"/>
        <c:majorUnit val="10"/>
      </c:valAx>
    </c:plotArea>
    <c:legend>
      <c:legendPos val="t"/>
      <c:layout/>
      <c:txPr>
        <a:bodyPr/>
        <a:lstStyle/>
        <a:p>
          <a:pPr>
            <a:defRPr sz="1800" b="1">
              <a:latin typeface="Baskerville Old Face" pitchFamily="18" charset="0"/>
            </a:defRPr>
          </a:pPr>
          <a:endParaRPr lang="en-US"/>
        </a:p>
      </c:txPr>
    </c:legend>
    <c:plotVisOnly val="1"/>
  </c:chart>
  <c:txPr>
    <a:bodyPr/>
    <a:lstStyle/>
    <a:p>
      <a:pPr>
        <a:defRPr sz="180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20"/>
  <c:chart>
    <c:autoTitleDeleted val="1"/>
    <c:plotArea>
      <c:layout/>
      <c:barChart>
        <c:barDir val="col"/>
        <c:grouping val="clustered"/>
        <c:ser>
          <c:idx val="0"/>
          <c:order val="0"/>
          <c:tx>
            <c:strRef>
              <c:f>'Fires &amp; Acres'!$B$2</c:f>
              <c:strCache>
                <c:ptCount val="1"/>
                <c:pt idx="0">
                  <c:v>HUM</c:v>
                </c:pt>
              </c:strCache>
            </c:strRef>
          </c:tx>
          <c:spPr>
            <a:solidFill>
              <a:srgbClr val="660033"/>
            </a:solidFill>
          </c:spPr>
          <c:dLbls>
            <c:txPr>
              <a:bodyPr/>
              <a:lstStyle/>
              <a:p>
                <a:pPr>
                  <a:defRPr sz="1000" b="1">
                    <a:latin typeface="+mj-lt"/>
                  </a:defRPr>
                </a:pPr>
                <a:endParaRPr lang="en-US"/>
              </a:p>
            </c:txPr>
            <c:showVal val="1"/>
          </c:dLbls>
          <c:cat>
            <c:strRef>
              <c:f>'Fires &amp; Acres'!$A$3:$A$10</c:f>
              <c:strCache>
                <c:ptCount val="8"/>
                <c:pt idx="0">
                  <c:v>BIA</c:v>
                </c:pt>
                <c:pt idx="1">
                  <c:v>BLM</c:v>
                </c:pt>
                <c:pt idx="2">
                  <c:v>BLR</c:v>
                </c:pt>
                <c:pt idx="3">
                  <c:v>CNTY</c:v>
                </c:pt>
                <c:pt idx="4">
                  <c:v>DDQ</c:v>
                </c:pt>
                <c:pt idx="5">
                  <c:v>FWS</c:v>
                </c:pt>
                <c:pt idx="6">
                  <c:v>NPS</c:v>
                </c:pt>
                <c:pt idx="7">
                  <c:v>USFS</c:v>
                </c:pt>
              </c:strCache>
            </c:strRef>
          </c:cat>
          <c:val>
            <c:numRef>
              <c:f>'Fires &amp; Acres'!$B$3:$B$10</c:f>
              <c:numCache>
                <c:formatCode>General</c:formatCode>
                <c:ptCount val="8"/>
                <c:pt idx="0">
                  <c:v>4</c:v>
                </c:pt>
                <c:pt idx="1">
                  <c:v>5</c:v>
                </c:pt>
                <c:pt idx="2">
                  <c:v>0</c:v>
                </c:pt>
                <c:pt idx="3">
                  <c:v>87</c:v>
                </c:pt>
                <c:pt idx="4">
                  <c:v>3</c:v>
                </c:pt>
                <c:pt idx="5">
                  <c:v>2</c:v>
                </c:pt>
                <c:pt idx="6">
                  <c:v>1</c:v>
                </c:pt>
                <c:pt idx="7">
                  <c:v>57</c:v>
                </c:pt>
              </c:numCache>
            </c:numRef>
          </c:val>
        </c:ser>
        <c:ser>
          <c:idx val="1"/>
          <c:order val="1"/>
          <c:tx>
            <c:strRef>
              <c:f>'Fires &amp; Acres'!$C$2</c:f>
              <c:strCache>
                <c:ptCount val="1"/>
                <c:pt idx="0">
                  <c:v>AC</c:v>
                </c:pt>
              </c:strCache>
            </c:strRef>
          </c:tx>
          <c:spPr>
            <a:solidFill>
              <a:srgbClr val="002060"/>
            </a:solidFill>
          </c:spPr>
          <c:dLbls>
            <c:txPr>
              <a:bodyPr/>
              <a:lstStyle/>
              <a:p>
                <a:pPr>
                  <a:defRPr sz="1000" b="1">
                    <a:latin typeface="+mj-lt"/>
                  </a:defRPr>
                </a:pPr>
                <a:endParaRPr lang="en-US"/>
              </a:p>
            </c:txPr>
            <c:showVal val="1"/>
          </c:dLbls>
          <c:cat>
            <c:strRef>
              <c:f>'Fires &amp; Acres'!$A$3:$A$10</c:f>
              <c:strCache>
                <c:ptCount val="8"/>
                <c:pt idx="0">
                  <c:v>BIA</c:v>
                </c:pt>
                <c:pt idx="1">
                  <c:v>BLM</c:v>
                </c:pt>
                <c:pt idx="2">
                  <c:v>BLR</c:v>
                </c:pt>
                <c:pt idx="3">
                  <c:v>CNTY</c:v>
                </c:pt>
                <c:pt idx="4">
                  <c:v>DDQ</c:v>
                </c:pt>
                <c:pt idx="5">
                  <c:v>FWS</c:v>
                </c:pt>
                <c:pt idx="6">
                  <c:v>NPS</c:v>
                </c:pt>
                <c:pt idx="7">
                  <c:v>USFS</c:v>
                </c:pt>
              </c:strCache>
            </c:strRef>
          </c:cat>
          <c:val>
            <c:numRef>
              <c:f>'Fires &amp; Acres'!$C$3:$C$10</c:f>
              <c:numCache>
                <c:formatCode>General</c:formatCode>
                <c:ptCount val="8"/>
                <c:pt idx="0">
                  <c:v>758</c:v>
                </c:pt>
                <c:pt idx="1">
                  <c:v>1604.7</c:v>
                </c:pt>
                <c:pt idx="2">
                  <c:v>400</c:v>
                </c:pt>
                <c:pt idx="3">
                  <c:v>13783.1</c:v>
                </c:pt>
                <c:pt idx="4">
                  <c:v>2150</c:v>
                </c:pt>
                <c:pt idx="5">
                  <c:v>2893.2</c:v>
                </c:pt>
                <c:pt idx="6">
                  <c:v>3490</c:v>
                </c:pt>
                <c:pt idx="7">
                  <c:v>340.85</c:v>
                </c:pt>
              </c:numCache>
            </c:numRef>
          </c:val>
        </c:ser>
        <c:ser>
          <c:idx val="2"/>
          <c:order val="2"/>
          <c:tx>
            <c:strRef>
              <c:f>'Fires &amp; Acres'!$D$2</c:f>
              <c:strCache>
                <c:ptCount val="1"/>
                <c:pt idx="0">
                  <c:v>LTN</c:v>
                </c:pt>
              </c:strCache>
            </c:strRef>
          </c:tx>
          <c:spPr>
            <a:solidFill>
              <a:srgbClr val="800000"/>
            </a:solidFill>
          </c:spPr>
          <c:dLbls>
            <c:txPr>
              <a:bodyPr/>
              <a:lstStyle/>
              <a:p>
                <a:pPr>
                  <a:defRPr sz="1000" b="1">
                    <a:latin typeface="+mj-lt"/>
                  </a:defRPr>
                </a:pPr>
                <a:endParaRPr lang="en-US"/>
              </a:p>
            </c:txPr>
            <c:showVal val="1"/>
          </c:dLbls>
          <c:cat>
            <c:strRef>
              <c:f>'Fires &amp; Acres'!$A$3:$A$10</c:f>
              <c:strCache>
                <c:ptCount val="8"/>
                <c:pt idx="0">
                  <c:v>BIA</c:v>
                </c:pt>
                <c:pt idx="1">
                  <c:v>BLM</c:v>
                </c:pt>
                <c:pt idx="2">
                  <c:v>BLR</c:v>
                </c:pt>
                <c:pt idx="3">
                  <c:v>CNTY</c:v>
                </c:pt>
                <c:pt idx="4">
                  <c:v>DDQ</c:v>
                </c:pt>
                <c:pt idx="5">
                  <c:v>FWS</c:v>
                </c:pt>
                <c:pt idx="6">
                  <c:v>NPS</c:v>
                </c:pt>
                <c:pt idx="7">
                  <c:v>USFS</c:v>
                </c:pt>
              </c:strCache>
            </c:strRef>
          </c:cat>
          <c:val>
            <c:numRef>
              <c:f>'Fires &amp; Acres'!$D$3:$D$10</c:f>
              <c:numCache>
                <c:formatCode>General</c:formatCode>
                <c:ptCount val="8"/>
                <c:pt idx="0">
                  <c:v>0</c:v>
                </c:pt>
                <c:pt idx="1">
                  <c:v>14</c:v>
                </c:pt>
                <c:pt idx="2">
                  <c:v>0</c:v>
                </c:pt>
                <c:pt idx="3">
                  <c:v>17</c:v>
                </c:pt>
                <c:pt idx="4">
                  <c:v>1</c:v>
                </c:pt>
                <c:pt idx="5">
                  <c:v>1</c:v>
                </c:pt>
                <c:pt idx="6">
                  <c:v>3</c:v>
                </c:pt>
                <c:pt idx="7">
                  <c:v>43</c:v>
                </c:pt>
              </c:numCache>
            </c:numRef>
          </c:val>
        </c:ser>
        <c:ser>
          <c:idx val="3"/>
          <c:order val="3"/>
          <c:tx>
            <c:strRef>
              <c:f>'Fires &amp; Acres'!$E$2</c:f>
              <c:strCache>
                <c:ptCount val="1"/>
                <c:pt idx="0">
                  <c:v>AC</c:v>
                </c:pt>
              </c:strCache>
            </c:strRef>
          </c:tx>
          <c:spPr>
            <a:solidFill>
              <a:schemeClr val="accent6">
                <a:lumMod val="75000"/>
              </a:schemeClr>
            </a:solidFill>
          </c:spPr>
          <c:dLbls>
            <c:txPr>
              <a:bodyPr/>
              <a:lstStyle/>
              <a:p>
                <a:pPr>
                  <a:defRPr sz="1000" b="1">
                    <a:latin typeface="+mj-lt"/>
                  </a:defRPr>
                </a:pPr>
                <a:endParaRPr lang="en-US"/>
              </a:p>
            </c:txPr>
            <c:showVal val="1"/>
          </c:dLbls>
          <c:cat>
            <c:strRef>
              <c:f>'Fires &amp; Acres'!$A$3:$A$10</c:f>
              <c:strCache>
                <c:ptCount val="8"/>
                <c:pt idx="0">
                  <c:v>BIA</c:v>
                </c:pt>
                <c:pt idx="1">
                  <c:v>BLM</c:v>
                </c:pt>
                <c:pt idx="2">
                  <c:v>BLR</c:v>
                </c:pt>
                <c:pt idx="3">
                  <c:v>CNTY</c:v>
                </c:pt>
                <c:pt idx="4">
                  <c:v>DDQ</c:v>
                </c:pt>
                <c:pt idx="5">
                  <c:v>FWS</c:v>
                </c:pt>
                <c:pt idx="6">
                  <c:v>NPS</c:v>
                </c:pt>
                <c:pt idx="7">
                  <c:v>USFS</c:v>
                </c:pt>
              </c:strCache>
            </c:strRef>
          </c:cat>
          <c:val>
            <c:numRef>
              <c:f>'Fires &amp; Acres'!$E$3:$E$10</c:f>
              <c:numCache>
                <c:formatCode>General</c:formatCode>
                <c:ptCount val="8"/>
                <c:pt idx="0">
                  <c:v>0</c:v>
                </c:pt>
                <c:pt idx="1">
                  <c:v>3.9</c:v>
                </c:pt>
                <c:pt idx="2">
                  <c:v>0</c:v>
                </c:pt>
                <c:pt idx="3">
                  <c:v>4292.55</c:v>
                </c:pt>
                <c:pt idx="4">
                  <c:v>0</c:v>
                </c:pt>
                <c:pt idx="5">
                  <c:v>0.1</c:v>
                </c:pt>
                <c:pt idx="6">
                  <c:v>5274.2</c:v>
                </c:pt>
                <c:pt idx="7">
                  <c:v>991.97</c:v>
                </c:pt>
              </c:numCache>
            </c:numRef>
          </c:val>
        </c:ser>
        <c:axId val="52914048"/>
        <c:axId val="52915584"/>
      </c:barChart>
      <c:catAx>
        <c:axId val="52914048"/>
        <c:scaling>
          <c:orientation val="minMax"/>
        </c:scaling>
        <c:axPos val="b"/>
        <c:majorTickMark val="none"/>
        <c:tickLblPos val="nextTo"/>
        <c:txPr>
          <a:bodyPr/>
          <a:lstStyle/>
          <a:p>
            <a:pPr>
              <a:defRPr sz="1200" b="1"/>
            </a:pPr>
            <a:endParaRPr lang="en-US"/>
          </a:p>
        </c:txPr>
        <c:crossAx val="52915584"/>
        <c:crosses val="autoZero"/>
        <c:auto val="1"/>
        <c:lblAlgn val="ctr"/>
        <c:lblOffset val="100"/>
      </c:catAx>
      <c:valAx>
        <c:axId val="52915584"/>
        <c:scaling>
          <c:logBase val="10"/>
          <c:orientation val="minMax"/>
          <c:max val="20000"/>
          <c:min val="1"/>
        </c:scaling>
        <c:axPos val="l"/>
        <c:majorGridlines/>
        <c:numFmt formatCode="General" sourceLinked="1"/>
        <c:majorTickMark val="none"/>
        <c:tickLblPos val="nextTo"/>
        <c:txPr>
          <a:bodyPr/>
          <a:lstStyle/>
          <a:p>
            <a:pPr>
              <a:defRPr sz="1200" b="1">
                <a:latin typeface="Baskerville Old Face" pitchFamily="18" charset="0"/>
              </a:defRPr>
            </a:pPr>
            <a:endParaRPr lang="en-US"/>
          </a:p>
        </c:txPr>
        <c:crossAx val="52914048"/>
        <c:crosses val="autoZero"/>
        <c:crossBetween val="between"/>
        <c:majorUnit val="10"/>
      </c:valAx>
    </c:plotArea>
    <c:legend>
      <c:legendPos val="t"/>
      <c:layout>
        <c:manualLayout>
          <c:xMode val="edge"/>
          <c:yMode val="edge"/>
          <c:x val="5.0444949769209851E-2"/>
          <c:y val="1.8550806149231441E-3"/>
          <c:w val="0.91060435375338344"/>
          <c:h val="7.1971794570454786E-2"/>
        </c:manualLayout>
      </c:layout>
      <c:txPr>
        <a:bodyPr/>
        <a:lstStyle/>
        <a:p>
          <a:pPr>
            <a:defRPr b="1">
              <a:latin typeface="Baskerville Old Face" pitchFamily="18" charset="0"/>
            </a:defRPr>
          </a:pPr>
          <a:endParaRPr lang="en-US"/>
        </a:p>
      </c:txPr>
    </c:legend>
    <c:plotVisOnly val="1"/>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US"/>
  <c:style val="19"/>
  <c:chart>
    <c:autoTitleDeleted val="1"/>
    <c:plotArea>
      <c:layout/>
      <c:barChart>
        <c:barDir val="col"/>
        <c:grouping val="clustered"/>
        <c:ser>
          <c:idx val="0"/>
          <c:order val="0"/>
          <c:tx>
            <c:strRef>
              <c:f>'Fires &amp; Acres'!$B$33</c:f>
              <c:strCache>
                <c:ptCount val="1"/>
                <c:pt idx="0">
                  <c:v>HUM</c:v>
                </c:pt>
              </c:strCache>
            </c:strRef>
          </c:tx>
          <c:spPr>
            <a:solidFill>
              <a:srgbClr val="660033"/>
            </a:solidFill>
          </c:spPr>
          <c:dLbls>
            <c:txPr>
              <a:bodyPr/>
              <a:lstStyle/>
              <a:p>
                <a:pPr>
                  <a:defRPr sz="1000" b="1">
                    <a:latin typeface="+mj-lt"/>
                  </a:defRPr>
                </a:pPr>
                <a:endParaRPr lang="en-US"/>
              </a:p>
            </c:txPr>
            <c:showVal val="1"/>
          </c:dLbls>
          <c:cat>
            <c:strRef>
              <c:f>'Fires &amp; Acres'!$A$34:$A$41</c:f>
              <c:strCache>
                <c:ptCount val="8"/>
                <c:pt idx="0">
                  <c:v>Leadville R.D.</c:v>
                </c:pt>
                <c:pt idx="1">
                  <c:v>Salida R.D.</c:v>
                </c:pt>
                <c:pt idx="2">
                  <c:v>San Carlos R.D.</c:v>
                </c:pt>
                <c:pt idx="3">
                  <c:v>Comanche R.D.</c:v>
                </c:pt>
                <c:pt idx="4">
                  <c:v>Cimarron R.D.</c:v>
                </c:pt>
                <c:pt idx="5">
                  <c:v>Pikes Peak R.D.</c:v>
                </c:pt>
                <c:pt idx="6">
                  <c:v>South Park R.D.</c:v>
                </c:pt>
                <c:pt idx="7">
                  <c:v>South Platte R.D.</c:v>
                </c:pt>
              </c:strCache>
            </c:strRef>
          </c:cat>
          <c:val>
            <c:numRef>
              <c:f>'Fires &amp; Acres'!$B$34:$B$41</c:f>
              <c:numCache>
                <c:formatCode>General</c:formatCode>
                <c:ptCount val="8"/>
                <c:pt idx="0">
                  <c:v>5</c:v>
                </c:pt>
                <c:pt idx="1">
                  <c:v>7</c:v>
                </c:pt>
                <c:pt idx="2">
                  <c:v>2</c:v>
                </c:pt>
                <c:pt idx="3">
                  <c:v>0</c:v>
                </c:pt>
                <c:pt idx="4">
                  <c:v>5</c:v>
                </c:pt>
                <c:pt idx="5">
                  <c:v>10</c:v>
                </c:pt>
                <c:pt idx="6">
                  <c:v>13</c:v>
                </c:pt>
                <c:pt idx="7">
                  <c:v>8</c:v>
                </c:pt>
              </c:numCache>
            </c:numRef>
          </c:val>
        </c:ser>
        <c:ser>
          <c:idx val="1"/>
          <c:order val="1"/>
          <c:tx>
            <c:strRef>
              <c:f>'Fires &amp; Acres'!$C$33</c:f>
              <c:strCache>
                <c:ptCount val="1"/>
                <c:pt idx="0">
                  <c:v>AC</c:v>
                </c:pt>
              </c:strCache>
            </c:strRef>
          </c:tx>
          <c:spPr>
            <a:solidFill>
              <a:srgbClr val="002060"/>
            </a:solidFill>
          </c:spPr>
          <c:dLbls>
            <c:txPr>
              <a:bodyPr/>
              <a:lstStyle/>
              <a:p>
                <a:pPr>
                  <a:defRPr sz="1000" b="1">
                    <a:latin typeface="+mj-lt"/>
                  </a:defRPr>
                </a:pPr>
                <a:endParaRPr lang="en-US"/>
              </a:p>
            </c:txPr>
            <c:showVal val="1"/>
          </c:dLbls>
          <c:cat>
            <c:strRef>
              <c:f>'Fires &amp; Acres'!$A$34:$A$41</c:f>
              <c:strCache>
                <c:ptCount val="8"/>
                <c:pt idx="0">
                  <c:v>Leadville R.D.</c:v>
                </c:pt>
                <c:pt idx="1">
                  <c:v>Salida R.D.</c:v>
                </c:pt>
                <c:pt idx="2">
                  <c:v>San Carlos R.D.</c:v>
                </c:pt>
                <c:pt idx="3">
                  <c:v>Comanche R.D.</c:v>
                </c:pt>
                <c:pt idx="4">
                  <c:v>Cimarron R.D.</c:v>
                </c:pt>
                <c:pt idx="5">
                  <c:v>Pikes Peak R.D.</c:v>
                </c:pt>
                <c:pt idx="6">
                  <c:v>South Park R.D.</c:v>
                </c:pt>
                <c:pt idx="7">
                  <c:v>South Platte R.D.</c:v>
                </c:pt>
              </c:strCache>
            </c:strRef>
          </c:cat>
          <c:val>
            <c:numRef>
              <c:f>'Fires &amp; Acres'!$C$34:$C$41</c:f>
              <c:numCache>
                <c:formatCode>General</c:formatCode>
                <c:ptCount val="8"/>
                <c:pt idx="0">
                  <c:v>1.4</c:v>
                </c:pt>
                <c:pt idx="1">
                  <c:v>1</c:v>
                </c:pt>
                <c:pt idx="2">
                  <c:v>0.3500000000000002</c:v>
                </c:pt>
                <c:pt idx="3">
                  <c:v>31</c:v>
                </c:pt>
                <c:pt idx="4">
                  <c:v>279.3</c:v>
                </c:pt>
                <c:pt idx="5">
                  <c:v>2.4</c:v>
                </c:pt>
                <c:pt idx="6">
                  <c:v>22</c:v>
                </c:pt>
                <c:pt idx="7">
                  <c:v>1.2</c:v>
                </c:pt>
              </c:numCache>
            </c:numRef>
          </c:val>
        </c:ser>
        <c:ser>
          <c:idx val="2"/>
          <c:order val="2"/>
          <c:tx>
            <c:strRef>
              <c:f>'Fires &amp; Acres'!$D$33</c:f>
              <c:strCache>
                <c:ptCount val="1"/>
                <c:pt idx="0">
                  <c:v>LTN</c:v>
                </c:pt>
              </c:strCache>
            </c:strRef>
          </c:tx>
          <c:spPr>
            <a:solidFill>
              <a:srgbClr val="800000"/>
            </a:solidFill>
          </c:spPr>
          <c:dLbls>
            <c:txPr>
              <a:bodyPr/>
              <a:lstStyle/>
              <a:p>
                <a:pPr>
                  <a:defRPr sz="1000" b="1">
                    <a:latin typeface="+mj-lt"/>
                  </a:defRPr>
                </a:pPr>
                <a:endParaRPr lang="en-US"/>
              </a:p>
            </c:txPr>
            <c:showVal val="1"/>
          </c:dLbls>
          <c:cat>
            <c:strRef>
              <c:f>'Fires &amp; Acres'!$A$34:$A$41</c:f>
              <c:strCache>
                <c:ptCount val="8"/>
                <c:pt idx="0">
                  <c:v>Leadville R.D.</c:v>
                </c:pt>
                <c:pt idx="1">
                  <c:v>Salida R.D.</c:v>
                </c:pt>
                <c:pt idx="2">
                  <c:v>San Carlos R.D.</c:v>
                </c:pt>
                <c:pt idx="3">
                  <c:v>Comanche R.D.</c:v>
                </c:pt>
                <c:pt idx="4">
                  <c:v>Cimarron R.D.</c:v>
                </c:pt>
                <c:pt idx="5">
                  <c:v>Pikes Peak R.D.</c:v>
                </c:pt>
                <c:pt idx="6">
                  <c:v>South Park R.D.</c:v>
                </c:pt>
                <c:pt idx="7">
                  <c:v>South Platte R.D.</c:v>
                </c:pt>
              </c:strCache>
            </c:strRef>
          </c:cat>
          <c:val>
            <c:numRef>
              <c:f>'Fires &amp; Acres'!$D$34:$D$41</c:f>
              <c:numCache>
                <c:formatCode>General</c:formatCode>
                <c:ptCount val="8"/>
                <c:pt idx="0">
                  <c:v>4</c:v>
                </c:pt>
                <c:pt idx="1">
                  <c:v>7</c:v>
                </c:pt>
                <c:pt idx="2">
                  <c:v>5</c:v>
                </c:pt>
                <c:pt idx="3">
                  <c:v>1</c:v>
                </c:pt>
                <c:pt idx="4">
                  <c:v>1</c:v>
                </c:pt>
                <c:pt idx="5">
                  <c:v>3</c:v>
                </c:pt>
                <c:pt idx="6">
                  <c:v>7</c:v>
                </c:pt>
                <c:pt idx="7">
                  <c:v>8</c:v>
                </c:pt>
              </c:numCache>
            </c:numRef>
          </c:val>
        </c:ser>
        <c:ser>
          <c:idx val="3"/>
          <c:order val="3"/>
          <c:tx>
            <c:strRef>
              <c:f>'Fires &amp; Acres'!$E$33</c:f>
              <c:strCache>
                <c:ptCount val="1"/>
                <c:pt idx="0">
                  <c:v>AC</c:v>
                </c:pt>
              </c:strCache>
            </c:strRef>
          </c:tx>
          <c:spPr>
            <a:solidFill>
              <a:schemeClr val="accent6">
                <a:lumMod val="75000"/>
              </a:schemeClr>
            </a:solidFill>
          </c:spPr>
          <c:dLbls>
            <c:txPr>
              <a:bodyPr/>
              <a:lstStyle/>
              <a:p>
                <a:pPr>
                  <a:defRPr sz="1000" b="1">
                    <a:latin typeface="+mj-lt"/>
                  </a:defRPr>
                </a:pPr>
                <a:endParaRPr lang="en-US"/>
              </a:p>
            </c:txPr>
            <c:showVal val="1"/>
          </c:dLbls>
          <c:cat>
            <c:strRef>
              <c:f>'Fires &amp; Acres'!$A$34:$A$41</c:f>
              <c:strCache>
                <c:ptCount val="8"/>
                <c:pt idx="0">
                  <c:v>Leadville R.D.</c:v>
                </c:pt>
                <c:pt idx="1">
                  <c:v>Salida R.D.</c:v>
                </c:pt>
                <c:pt idx="2">
                  <c:v>San Carlos R.D.</c:v>
                </c:pt>
                <c:pt idx="3">
                  <c:v>Comanche R.D.</c:v>
                </c:pt>
                <c:pt idx="4">
                  <c:v>Cimarron R.D.</c:v>
                </c:pt>
                <c:pt idx="5">
                  <c:v>Pikes Peak R.D.</c:v>
                </c:pt>
                <c:pt idx="6">
                  <c:v>South Park R.D.</c:v>
                </c:pt>
                <c:pt idx="7">
                  <c:v>South Platte R.D.</c:v>
                </c:pt>
              </c:strCache>
            </c:strRef>
          </c:cat>
          <c:val>
            <c:numRef>
              <c:f>'Fires &amp; Acres'!$E$34:$E$41</c:f>
              <c:numCache>
                <c:formatCode>General</c:formatCode>
                <c:ptCount val="8"/>
                <c:pt idx="0">
                  <c:v>0.7000000000000004</c:v>
                </c:pt>
                <c:pt idx="1">
                  <c:v>0.85000000000000042</c:v>
                </c:pt>
                <c:pt idx="2">
                  <c:v>977.12</c:v>
                </c:pt>
                <c:pt idx="3">
                  <c:v>1</c:v>
                </c:pt>
                <c:pt idx="4">
                  <c:v>1</c:v>
                </c:pt>
                <c:pt idx="5">
                  <c:v>0.30000000000000021</c:v>
                </c:pt>
                <c:pt idx="6">
                  <c:v>1.5</c:v>
                </c:pt>
                <c:pt idx="7">
                  <c:v>6.75</c:v>
                </c:pt>
              </c:numCache>
            </c:numRef>
          </c:val>
        </c:ser>
        <c:axId val="52841472"/>
        <c:axId val="52851456"/>
      </c:barChart>
      <c:catAx>
        <c:axId val="52841472"/>
        <c:scaling>
          <c:orientation val="minMax"/>
        </c:scaling>
        <c:axPos val="b"/>
        <c:majorTickMark val="none"/>
        <c:tickLblPos val="nextTo"/>
        <c:txPr>
          <a:bodyPr/>
          <a:lstStyle/>
          <a:p>
            <a:pPr>
              <a:defRPr sz="1200" b="1">
                <a:latin typeface="+mn-lt"/>
              </a:defRPr>
            </a:pPr>
            <a:endParaRPr lang="en-US"/>
          </a:p>
        </c:txPr>
        <c:crossAx val="52851456"/>
        <c:crosses val="autoZero"/>
        <c:auto val="1"/>
        <c:lblAlgn val="ctr"/>
        <c:lblOffset val="100"/>
      </c:catAx>
      <c:valAx>
        <c:axId val="52851456"/>
        <c:scaling>
          <c:logBase val="10"/>
          <c:orientation val="minMax"/>
          <c:max val="1000"/>
          <c:min val="1"/>
        </c:scaling>
        <c:axPos val="l"/>
        <c:majorGridlines/>
        <c:numFmt formatCode="General" sourceLinked="1"/>
        <c:majorTickMark val="none"/>
        <c:tickLblPos val="nextTo"/>
        <c:txPr>
          <a:bodyPr/>
          <a:lstStyle/>
          <a:p>
            <a:pPr>
              <a:defRPr sz="1200" b="1">
                <a:latin typeface="Baskerville Old Face" pitchFamily="18" charset="0"/>
              </a:defRPr>
            </a:pPr>
            <a:endParaRPr lang="en-US"/>
          </a:p>
        </c:txPr>
        <c:crossAx val="52841472"/>
        <c:crosses val="autoZero"/>
        <c:crossBetween val="between"/>
        <c:majorUnit val="10"/>
      </c:valAx>
    </c:plotArea>
    <c:legend>
      <c:legendPos val="t"/>
      <c:layout>
        <c:manualLayout>
          <c:xMode val="edge"/>
          <c:yMode val="edge"/>
          <c:x val="4.1777536428636117E-2"/>
          <c:y val="1.6745406824146981E-3"/>
          <c:w val="0.93258470739937993"/>
          <c:h val="7.6058521076032684E-2"/>
        </c:manualLayout>
      </c:layout>
      <c:txPr>
        <a:bodyPr/>
        <a:lstStyle/>
        <a:p>
          <a:pPr>
            <a:defRPr b="1">
              <a:latin typeface="Baskerville Old Face" pitchFamily="18" charset="0"/>
            </a:defRPr>
          </a:pPr>
          <a:endParaRPr lang="en-US"/>
        </a:p>
      </c:txPr>
    </c:legend>
    <c:plotVisOnly val="1"/>
  </c:chart>
  <c:txPr>
    <a:bodyPr/>
    <a:lstStyle/>
    <a:p>
      <a:pPr>
        <a:defRPr sz="1800"/>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n-US"/>
  <c:style val="20"/>
  <c:chart>
    <c:autoTitleDeleted val="1"/>
    <c:plotArea>
      <c:layout/>
      <c:barChart>
        <c:barDir val="col"/>
        <c:grouping val="clustered"/>
        <c:ser>
          <c:idx val="0"/>
          <c:order val="0"/>
          <c:tx>
            <c:strRef>
              <c:f>'Fires &amp; Acres'!$B$64</c:f>
              <c:strCache>
                <c:ptCount val="1"/>
                <c:pt idx="0">
                  <c:v>HUM</c:v>
                </c:pt>
              </c:strCache>
            </c:strRef>
          </c:tx>
          <c:spPr>
            <a:solidFill>
              <a:srgbClr val="660033"/>
            </a:solidFill>
          </c:spPr>
          <c:dLbls>
            <c:txPr>
              <a:bodyPr/>
              <a:lstStyle/>
              <a:p>
                <a:pPr>
                  <a:defRPr sz="1000" b="1">
                    <a:latin typeface="+mj-lt"/>
                  </a:defRPr>
                </a:pPr>
                <a:endParaRPr lang="en-US"/>
              </a:p>
            </c:txPr>
            <c:showVal val="1"/>
          </c:dLbls>
          <c:cat>
            <c:strRef>
              <c:f>'Fires &amp; Acres'!$A$65:$A$67</c:f>
              <c:strCache>
                <c:ptCount val="3"/>
                <c:pt idx="0">
                  <c:v>Conejos Peak R.D.</c:v>
                </c:pt>
                <c:pt idx="1">
                  <c:v>Divide R.D.</c:v>
                </c:pt>
                <c:pt idx="2">
                  <c:v>Saguache R.D.</c:v>
                </c:pt>
              </c:strCache>
            </c:strRef>
          </c:cat>
          <c:val>
            <c:numRef>
              <c:f>'Fires &amp; Acres'!$B$65:$B$67</c:f>
              <c:numCache>
                <c:formatCode>General</c:formatCode>
                <c:ptCount val="3"/>
                <c:pt idx="0">
                  <c:v>1</c:v>
                </c:pt>
                <c:pt idx="1">
                  <c:v>3</c:v>
                </c:pt>
                <c:pt idx="2">
                  <c:v>3</c:v>
                </c:pt>
              </c:numCache>
            </c:numRef>
          </c:val>
        </c:ser>
        <c:ser>
          <c:idx val="1"/>
          <c:order val="1"/>
          <c:tx>
            <c:strRef>
              <c:f>'Fires &amp; Acres'!$C$64</c:f>
              <c:strCache>
                <c:ptCount val="1"/>
                <c:pt idx="0">
                  <c:v>AC</c:v>
                </c:pt>
              </c:strCache>
            </c:strRef>
          </c:tx>
          <c:spPr>
            <a:solidFill>
              <a:srgbClr val="002060"/>
            </a:solidFill>
          </c:spPr>
          <c:dLbls>
            <c:txPr>
              <a:bodyPr/>
              <a:lstStyle/>
              <a:p>
                <a:pPr>
                  <a:defRPr sz="1000" b="1">
                    <a:latin typeface="+mj-lt"/>
                  </a:defRPr>
                </a:pPr>
                <a:endParaRPr lang="en-US"/>
              </a:p>
            </c:txPr>
            <c:showVal val="1"/>
          </c:dLbls>
          <c:cat>
            <c:strRef>
              <c:f>'Fires &amp; Acres'!$A$65:$A$67</c:f>
              <c:strCache>
                <c:ptCount val="3"/>
                <c:pt idx="0">
                  <c:v>Conejos Peak R.D.</c:v>
                </c:pt>
                <c:pt idx="1">
                  <c:v>Divide R.D.</c:v>
                </c:pt>
                <c:pt idx="2">
                  <c:v>Saguache R.D.</c:v>
                </c:pt>
              </c:strCache>
            </c:strRef>
          </c:cat>
          <c:val>
            <c:numRef>
              <c:f>'Fires &amp; Acres'!$C$65:$C$67</c:f>
              <c:numCache>
                <c:formatCode>General</c:formatCode>
                <c:ptCount val="3"/>
                <c:pt idx="0">
                  <c:v>1.2</c:v>
                </c:pt>
                <c:pt idx="1">
                  <c:v>0.7000000000000004</c:v>
                </c:pt>
                <c:pt idx="2">
                  <c:v>0.30000000000000021</c:v>
                </c:pt>
              </c:numCache>
            </c:numRef>
          </c:val>
        </c:ser>
        <c:ser>
          <c:idx val="2"/>
          <c:order val="2"/>
          <c:tx>
            <c:strRef>
              <c:f>'Fires &amp; Acres'!$D$64</c:f>
              <c:strCache>
                <c:ptCount val="1"/>
                <c:pt idx="0">
                  <c:v>LTN</c:v>
                </c:pt>
              </c:strCache>
            </c:strRef>
          </c:tx>
          <c:spPr>
            <a:solidFill>
              <a:srgbClr val="800000"/>
            </a:solidFill>
          </c:spPr>
          <c:dLbls>
            <c:txPr>
              <a:bodyPr/>
              <a:lstStyle/>
              <a:p>
                <a:pPr>
                  <a:defRPr sz="1000" b="1">
                    <a:latin typeface="+mj-lt"/>
                  </a:defRPr>
                </a:pPr>
                <a:endParaRPr lang="en-US"/>
              </a:p>
            </c:txPr>
            <c:showVal val="1"/>
          </c:dLbls>
          <c:cat>
            <c:strRef>
              <c:f>'Fires &amp; Acres'!$A$65:$A$67</c:f>
              <c:strCache>
                <c:ptCount val="3"/>
                <c:pt idx="0">
                  <c:v>Conejos Peak R.D.</c:v>
                </c:pt>
                <c:pt idx="1">
                  <c:v>Divide R.D.</c:v>
                </c:pt>
                <c:pt idx="2">
                  <c:v>Saguache R.D.</c:v>
                </c:pt>
              </c:strCache>
            </c:strRef>
          </c:cat>
          <c:val>
            <c:numRef>
              <c:f>'Fires &amp; Acres'!$D$65:$D$67</c:f>
              <c:numCache>
                <c:formatCode>General</c:formatCode>
                <c:ptCount val="3"/>
                <c:pt idx="0">
                  <c:v>3</c:v>
                </c:pt>
                <c:pt idx="1">
                  <c:v>3</c:v>
                </c:pt>
                <c:pt idx="2">
                  <c:v>1</c:v>
                </c:pt>
              </c:numCache>
            </c:numRef>
          </c:val>
        </c:ser>
        <c:ser>
          <c:idx val="3"/>
          <c:order val="3"/>
          <c:tx>
            <c:strRef>
              <c:f>'Fires &amp; Acres'!$E$64</c:f>
              <c:strCache>
                <c:ptCount val="1"/>
                <c:pt idx="0">
                  <c:v>AC</c:v>
                </c:pt>
              </c:strCache>
            </c:strRef>
          </c:tx>
          <c:spPr>
            <a:solidFill>
              <a:schemeClr val="accent6">
                <a:lumMod val="75000"/>
              </a:schemeClr>
            </a:solidFill>
          </c:spPr>
          <c:dLbls>
            <c:txPr>
              <a:bodyPr/>
              <a:lstStyle/>
              <a:p>
                <a:pPr>
                  <a:defRPr sz="1000" b="1">
                    <a:latin typeface="+mj-lt"/>
                  </a:defRPr>
                </a:pPr>
                <a:endParaRPr lang="en-US"/>
              </a:p>
            </c:txPr>
            <c:showVal val="1"/>
          </c:dLbls>
          <c:cat>
            <c:strRef>
              <c:f>'Fires &amp; Acres'!$A$65:$A$67</c:f>
              <c:strCache>
                <c:ptCount val="3"/>
                <c:pt idx="0">
                  <c:v>Conejos Peak R.D.</c:v>
                </c:pt>
                <c:pt idx="1">
                  <c:v>Divide R.D.</c:v>
                </c:pt>
                <c:pt idx="2">
                  <c:v>Saguache R.D.</c:v>
                </c:pt>
              </c:strCache>
            </c:strRef>
          </c:cat>
          <c:val>
            <c:numRef>
              <c:f>'Fires &amp; Acres'!$E$65:$E$67</c:f>
              <c:numCache>
                <c:formatCode>General</c:formatCode>
                <c:ptCount val="3"/>
                <c:pt idx="0">
                  <c:v>1.35</c:v>
                </c:pt>
                <c:pt idx="1">
                  <c:v>0.30000000000000021</c:v>
                </c:pt>
                <c:pt idx="2">
                  <c:v>1.1000000000000001</c:v>
                </c:pt>
              </c:numCache>
            </c:numRef>
          </c:val>
        </c:ser>
        <c:axId val="53055872"/>
        <c:axId val="53057408"/>
      </c:barChart>
      <c:catAx>
        <c:axId val="53055872"/>
        <c:scaling>
          <c:orientation val="minMax"/>
        </c:scaling>
        <c:axPos val="b"/>
        <c:majorTickMark val="none"/>
        <c:tickLblPos val="nextTo"/>
        <c:txPr>
          <a:bodyPr/>
          <a:lstStyle/>
          <a:p>
            <a:pPr>
              <a:defRPr sz="1200" b="1">
                <a:latin typeface="+mn-lt"/>
              </a:defRPr>
            </a:pPr>
            <a:endParaRPr lang="en-US"/>
          </a:p>
        </c:txPr>
        <c:crossAx val="53057408"/>
        <c:crosses val="autoZero"/>
        <c:auto val="1"/>
        <c:lblAlgn val="ctr"/>
        <c:lblOffset val="100"/>
      </c:catAx>
      <c:valAx>
        <c:axId val="53057408"/>
        <c:scaling>
          <c:orientation val="minMax"/>
          <c:max val="5"/>
          <c:min val="0"/>
        </c:scaling>
        <c:axPos val="l"/>
        <c:majorGridlines/>
        <c:numFmt formatCode="General" sourceLinked="1"/>
        <c:majorTickMark val="none"/>
        <c:tickLblPos val="nextTo"/>
        <c:txPr>
          <a:bodyPr/>
          <a:lstStyle/>
          <a:p>
            <a:pPr>
              <a:defRPr sz="1200" b="1">
                <a:latin typeface="Baskerville Old Face" pitchFamily="18" charset="0"/>
              </a:defRPr>
            </a:pPr>
            <a:endParaRPr lang="en-US"/>
          </a:p>
        </c:txPr>
        <c:crossAx val="53055872"/>
        <c:crosses val="autoZero"/>
        <c:crossBetween val="between"/>
        <c:majorUnit val="1"/>
      </c:valAx>
    </c:plotArea>
    <c:legend>
      <c:legendPos val="t"/>
      <c:layout>
        <c:manualLayout>
          <c:xMode val="edge"/>
          <c:yMode val="edge"/>
          <c:x val="5.17326228617975E-2"/>
          <c:y val="4.8551569712096702E-3"/>
          <c:w val="0.920862786888481"/>
          <c:h val="7.9836262189080923E-2"/>
        </c:manualLayout>
      </c:layout>
      <c:txPr>
        <a:bodyPr/>
        <a:lstStyle/>
        <a:p>
          <a:pPr>
            <a:defRPr b="1">
              <a:latin typeface="Baskerville Old Face" pitchFamily="18" charset="0"/>
            </a:defRPr>
          </a:pPr>
          <a:endParaRPr lang="en-US"/>
        </a:p>
      </c:txPr>
    </c:legend>
    <c:plotVisOnly val="1"/>
  </c:chart>
  <c:txPr>
    <a:bodyPr/>
    <a:lstStyle/>
    <a:p>
      <a:pPr>
        <a:defRPr sz="1800"/>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'Fires &amp; Acres'!$B$90</c:f>
              <c:strCache>
                <c:ptCount val="1"/>
                <c:pt idx="0">
                  <c:v>HUM</c:v>
                </c:pt>
              </c:strCache>
            </c:strRef>
          </c:tx>
          <c:spPr>
            <a:solidFill>
              <a:srgbClr val="660033"/>
            </a:solidFill>
          </c:spPr>
          <c:dLbls>
            <c:txPr>
              <a:bodyPr/>
              <a:lstStyle/>
              <a:p>
                <a:pPr>
                  <a:defRPr b="1">
                    <a:latin typeface="+mj-lt"/>
                  </a:defRPr>
                </a:pPr>
                <a:endParaRPr lang="en-US"/>
              </a:p>
            </c:txPr>
            <c:showVal val="1"/>
          </c:dLbls>
          <c:cat>
            <c:strRef>
              <c:f>'Fires &amp; Acres'!$A$91:$A$92</c:f>
              <c:strCache>
                <c:ptCount val="2"/>
                <c:pt idx="0">
                  <c:v>Royal Gorge F.O.</c:v>
                </c:pt>
                <c:pt idx="1">
                  <c:v>San Luis Valley F.O.</c:v>
                </c:pt>
              </c:strCache>
            </c:strRef>
          </c:cat>
          <c:val>
            <c:numRef>
              <c:f>'Fires &amp; Acres'!$B$91:$B$92</c:f>
              <c:numCache>
                <c:formatCode>General</c:formatCode>
                <c:ptCount val="2"/>
                <c:pt idx="0">
                  <c:v>4</c:v>
                </c:pt>
                <c:pt idx="1">
                  <c:v>1</c:v>
                </c:pt>
              </c:numCache>
            </c:numRef>
          </c:val>
        </c:ser>
        <c:ser>
          <c:idx val="1"/>
          <c:order val="1"/>
          <c:tx>
            <c:strRef>
              <c:f>'Fires &amp; Acres'!$C$90</c:f>
              <c:strCache>
                <c:ptCount val="1"/>
                <c:pt idx="0">
                  <c:v>AC</c:v>
                </c:pt>
              </c:strCache>
            </c:strRef>
          </c:tx>
          <c:spPr>
            <a:solidFill>
              <a:srgbClr val="002060"/>
            </a:solidFill>
          </c:spPr>
          <c:dLbls>
            <c:txPr>
              <a:bodyPr/>
              <a:lstStyle/>
              <a:p>
                <a:pPr>
                  <a:defRPr b="1">
                    <a:latin typeface="+mj-lt"/>
                  </a:defRPr>
                </a:pPr>
                <a:endParaRPr lang="en-US"/>
              </a:p>
            </c:txPr>
            <c:showVal val="1"/>
          </c:dLbls>
          <c:cat>
            <c:strRef>
              <c:f>'Fires &amp; Acres'!$A$91:$A$92</c:f>
              <c:strCache>
                <c:ptCount val="2"/>
                <c:pt idx="0">
                  <c:v>Royal Gorge F.O.</c:v>
                </c:pt>
                <c:pt idx="1">
                  <c:v>San Luis Valley F.O.</c:v>
                </c:pt>
              </c:strCache>
            </c:strRef>
          </c:cat>
          <c:val>
            <c:numRef>
              <c:f>'Fires &amp; Acres'!$C$91:$C$92</c:f>
              <c:numCache>
                <c:formatCode>General</c:formatCode>
                <c:ptCount val="2"/>
                <c:pt idx="0">
                  <c:v>1604.6</c:v>
                </c:pt>
                <c:pt idx="1">
                  <c:v>0.1</c:v>
                </c:pt>
              </c:numCache>
            </c:numRef>
          </c:val>
        </c:ser>
        <c:ser>
          <c:idx val="2"/>
          <c:order val="2"/>
          <c:tx>
            <c:strRef>
              <c:f>'Fires &amp; Acres'!$D$90</c:f>
              <c:strCache>
                <c:ptCount val="1"/>
                <c:pt idx="0">
                  <c:v>LTN</c:v>
                </c:pt>
              </c:strCache>
            </c:strRef>
          </c:tx>
          <c:spPr>
            <a:solidFill>
              <a:srgbClr val="800000"/>
            </a:solidFill>
          </c:spPr>
          <c:dLbls>
            <c:txPr>
              <a:bodyPr/>
              <a:lstStyle/>
              <a:p>
                <a:pPr>
                  <a:defRPr sz="1000" b="1">
                    <a:latin typeface="+mj-lt"/>
                  </a:defRPr>
                </a:pPr>
                <a:endParaRPr lang="en-US"/>
              </a:p>
            </c:txPr>
            <c:showVal val="1"/>
          </c:dLbls>
          <c:cat>
            <c:strRef>
              <c:f>'Fires &amp; Acres'!$A$91:$A$92</c:f>
              <c:strCache>
                <c:ptCount val="2"/>
                <c:pt idx="0">
                  <c:v>Royal Gorge F.O.</c:v>
                </c:pt>
                <c:pt idx="1">
                  <c:v>San Luis Valley F.O.</c:v>
                </c:pt>
              </c:strCache>
            </c:strRef>
          </c:cat>
          <c:val>
            <c:numRef>
              <c:f>'Fires &amp; Acres'!$D$91:$D$92</c:f>
              <c:numCache>
                <c:formatCode>General</c:formatCode>
                <c:ptCount val="2"/>
                <c:pt idx="0">
                  <c:v>12</c:v>
                </c:pt>
                <c:pt idx="1">
                  <c:v>2</c:v>
                </c:pt>
              </c:numCache>
            </c:numRef>
          </c:val>
        </c:ser>
        <c:ser>
          <c:idx val="3"/>
          <c:order val="3"/>
          <c:tx>
            <c:strRef>
              <c:f>'Fires &amp; Acres'!$E$90</c:f>
              <c:strCache>
                <c:ptCount val="1"/>
                <c:pt idx="0">
                  <c:v>AC</c:v>
                </c:pt>
              </c:strCache>
            </c:strRef>
          </c:tx>
          <c:spPr>
            <a:solidFill>
              <a:schemeClr val="accent6">
                <a:lumMod val="75000"/>
              </a:schemeClr>
            </a:solidFill>
          </c:spPr>
          <c:dLbls>
            <c:txPr>
              <a:bodyPr/>
              <a:lstStyle/>
              <a:p>
                <a:pPr>
                  <a:defRPr b="1">
                    <a:latin typeface="+mj-lt"/>
                  </a:defRPr>
                </a:pPr>
                <a:endParaRPr lang="en-US"/>
              </a:p>
            </c:txPr>
            <c:showVal val="1"/>
          </c:dLbls>
          <c:cat>
            <c:strRef>
              <c:f>'Fires &amp; Acres'!$A$91:$A$92</c:f>
              <c:strCache>
                <c:ptCount val="2"/>
                <c:pt idx="0">
                  <c:v>Royal Gorge F.O.</c:v>
                </c:pt>
                <c:pt idx="1">
                  <c:v>San Luis Valley F.O.</c:v>
                </c:pt>
              </c:strCache>
            </c:strRef>
          </c:cat>
          <c:val>
            <c:numRef>
              <c:f>'Fires &amp; Acres'!$E$91:$E$92</c:f>
              <c:numCache>
                <c:formatCode>General</c:formatCode>
                <c:ptCount val="2"/>
                <c:pt idx="0">
                  <c:v>3.7</c:v>
                </c:pt>
                <c:pt idx="1">
                  <c:v>0.2</c:v>
                </c:pt>
              </c:numCache>
            </c:numRef>
          </c:val>
        </c:ser>
        <c:axId val="52971008"/>
        <c:axId val="52972544"/>
      </c:barChart>
      <c:catAx>
        <c:axId val="52971008"/>
        <c:scaling>
          <c:orientation val="minMax"/>
        </c:scaling>
        <c:axPos val="b"/>
        <c:majorTickMark val="none"/>
        <c:tickLblPos val="nextTo"/>
        <c:txPr>
          <a:bodyPr/>
          <a:lstStyle/>
          <a:p>
            <a:pPr>
              <a:defRPr sz="1200" b="1"/>
            </a:pPr>
            <a:endParaRPr lang="en-US"/>
          </a:p>
        </c:txPr>
        <c:crossAx val="52972544"/>
        <c:crosses val="autoZero"/>
        <c:auto val="1"/>
        <c:lblAlgn val="ctr"/>
        <c:lblOffset val="100"/>
      </c:catAx>
      <c:valAx>
        <c:axId val="52972544"/>
        <c:scaling>
          <c:logBase val="10"/>
          <c:orientation val="minMax"/>
          <c:max val="3000"/>
          <c:min val="1"/>
        </c:scaling>
        <c:axPos val="l"/>
        <c:majorGridlines/>
        <c:numFmt formatCode="General" sourceLinked="1"/>
        <c:majorTickMark val="none"/>
        <c:tickLblPos val="nextTo"/>
        <c:txPr>
          <a:bodyPr/>
          <a:lstStyle/>
          <a:p>
            <a:pPr>
              <a:defRPr sz="1200" b="1">
                <a:latin typeface="Baskerville Old Face" pitchFamily="18" charset="0"/>
              </a:defRPr>
            </a:pPr>
            <a:endParaRPr lang="en-US"/>
          </a:p>
        </c:txPr>
        <c:crossAx val="52971008"/>
        <c:crosses val="autoZero"/>
        <c:crossBetween val="between"/>
        <c:majorUnit val="10"/>
      </c:valAx>
    </c:plotArea>
    <c:legend>
      <c:legendPos val="t"/>
      <c:layout/>
      <c:txPr>
        <a:bodyPr/>
        <a:lstStyle/>
        <a:p>
          <a:pPr>
            <a:defRPr sz="1800" b="1">
              <a:latin typeface="Baskerville Old Face" pitchFamily="18" charset="0"/>
            </a:defRPr>
          </a:pPr>
          <a:endParaRPr lang="en-US"/>
        </a:p>
      </c:txPr>
    </c:legend>
    <c:plotVisOnly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style val="17"/>
  <c:chart>
    <c:plotArea>
      <c:layout/>
      <c:barChart>
        <c:barDir val="col"/>
        <c:grouping val="clustered"/>
        <c:ser>
          <c:idx val="0"/>
          <c:order val="0"/>
          <c:dPt>
            <c:idx val="0"/>
            <c:spPr>
              <a:solidFill>
                <a:srgbClr val="003300"/>
              </a:solidFill>
            </c:spPr>
          </c:dPt>
          <c:dPt>
            <c:idx val="1"/>
            <c:spPr>
              <a:solidFill>
                <a:srgbClr val="FFC000"/>
              </a:solidFill>
            </c:spPr>
          </c:dPt>
          <c:dPt>
            <c:idx val="2"/>
            <c:spPr>
              <a:solidFill>
                <a:srgbClr val="002060"/>
              </a:solidFill>
            </c:spPr>
          </c:dPt>
          <c:dPt>
            <c:idx val="3"/>
            <c:spPr>
              <a:solidFill>
                <a:srgbClr val="FF6600"/>
              </a:solidFill>
            </c:spPr>
          </c:dPt>
          <c:dPt>
            <c:idx val="4"/>
            <c:spPr>
              <a:solidFill>
                <a:srgbClr val="0066CC"/>
              </a:solidFill>
            </c:spPr>
          </c:dPt>
          <c:dPt>
            <c:idx val="5"/>
            <c:spPr>
              <a:solidFill>
                <a:srgbClr val="C00000"/>
              </a:solidFill>
            </c:spPr>
          </c:dPt>
          <c:dPt>
            <c:idx val="7"/>
            <c:spPr>
              <a:solidFill>
                <a:schemeClr val="accent1">
                  <a:lumMod val="75000"/>
                </a:schemeClr>
              </a:solidFill>
            </c:spPr>
          </c:dPt>
          <c:dPt>
            <c:idx val="8"/>
            <c:spPr>
              <a:solidFill>
                <a:srgbClr val="00B050"/>
              </a:solidFill>
            </c:spPr>
          </c:dPt>
          <c:dPt>
            <c:idx val="9"/>
            <c:spPr>
              <a:solidFill>
                <a:srgbClr val="7030A0"/>
              </a:solidFill>
            </c:spPr>
          </c:dPt>
          <c:dLbls>
            <c:txPr>
              <a:bodyPr/>
              <a:lstStyle/>
              <a:p>
                <a:pPr>
                  <a:defRPr sz="1000" b="1">
                    <a:latin typeface="+mj-lt"/>
                  </a:defRPr>
                </a:pPr>
                <a:endParaRPr lang="en-US"/>
              </a:p>
            </c:txPr>
            <c:dLblPos val="outEnd"/>
            <c:showVal val="1"/>
          </c:dLbls>
          <c:cat>
            <c:strRef>
              <c:f>'resource counts'!$B$2:$K$2</c:f>
              <c:strCache>
                <c:ptCount val="10"/>
                <c:pt idx="0">
                  <c:v>USFS</c:v>
                </c:pt>
                <c:pt idx="1">
                  <c:v>BLM </c:v>
                </c:pt>
                <c:pt idx="2">
                  <c:v>FWS</c:v>
                </c:pt>
                <c:pt idx="3">
                  <c:v>BIA</c:v>
                </c:pt>
                <c:pt idx="4">
                  <c:v>NPS</c:v>
                </c:pt>
                <c:pt idx="5">
                  <c:v>STATE</c:v>
                </c:pt>
                <c:pt idx="6">
                  <c:v>NWS</c:v>
                </c:pt>
                <c:pt idx="7">
                  <c:v>COUNTY</c:v>
                </c:pt>
                <c:pt idx="8">
                  <c:v>UTF</c:v>
                </c:pt>
                <c:pt idx="9">
                  <c:v>CX</c:v>
                </c:pt>
              </c:strCache>
            </c:strRef>
          </c:cat>
          <c:val>
            <c:numRef>
              <c:f>'resource counts'!$B$3:$K$3</c:f>
              <c:numCache>
                <c:formatCode>General</c:formatCode>
                <c:ptCount val="10"/>
                <c:pt idx="0">
                  <c:v>417</c:v>
                </c:pt>
                <c:pt idx="1">
                  <c:v>103</c:v>
                </c:pt>
                <c:pt idx="2">
                  <c:v>7</c:v>
                </c:pt>
                <c:pt idx="3">
                  <c:v>5</c:v>
                </c:pt>
                <c:pt idx="4">
                  <c:v>76</c:v>
                </c:pt>
                <c:pt idx="5">
                  <c:v>43</c:v>
                </c:pt>
                <c:pt idx="6">
                  <c:v>2</c:v>
                </c:pt>
                <c:pt idx="7">
                  <c:v>113</c:v>
                </c:pt>
                <c:pt idx="8">
                  <c:v>4</c:v>
                </c:pt>
                <c:pt idx="9">
                  <c:v>103</c:v>
                </c:pt>
              </c:numCache>
            </c:numRef>
          </c:val>
        </c:ser>
        <c:dLbls>
          <c:showVal val="1"/>
        </c:dLbls>
        <c:axId val="53090944"/>
        <c:axId val="53092736"/>
      </c:barChart>
      <c:catAx>
        <c:axId val="53090944"/>
        <c:scaling>
          <c:orientation val="minMax"/>
        </c:scaling>
        <c:axPos val="b"/>
        <c:tickLblPos val="nextTo"/>
        <c:txPr>
          <a:bodyPr/>
          <a:lstStyle/>
          <a:p>
            <a:pPr>
              <a:defRPr sz="1200" b="1">
                <a:latin typeface="+mn-lt"/>
              </a:defRPr>
            </a:pPr>
            <a:endParaRPr lang="en-US"/>
          </a:p>
        </c:txPr>
        <c:crossAx val="53092736"/>
        <c:crosses val="autoZero"/>
        <c:auto val="1"/>
        <c:lblAlgn val="ctr"/>
        <c:lblOffset val="100"/>
      </c:catAx>
      <c:valAx>
        <c:axId val="53092736"/>
        <c:scaling>
          <c:orientation val="minMax"/>
        </c:scaling>
        <c:axPos val="l"/>
        <c:majorGridlines/>
        <c:numFmt formatCode="General" sourceLinked="1"/>
        <c:tickLblPos val="nextTo"/>
        <c:txPr>
          <a:bodyPr/>
          <a:lstStyle/>
          <a:p>
            <a:pPr>
              <a:defRPr sz="1200" b="1">
                <a:latin typeface="+mn-lt"/>
              </a:defRPr>
            </a:pPr>
            <a:endParaRPr lang="en-US"/>
          </a:p>
        </c:txPr>
        <c:crossAx val="53090944"/>
        <c:crosses val="autoZero"/>
        <c:crossBetween val="between"/>
      </c:valAx>
    </c:plotArea>
    <c:plotVisOnly val="1"/>
  </c:chart>
  <c:txPr>
    <a:bodyPr/>
    <a:lstStyle/>
    <a:p>
      <a:pPr>
        <a:defRPr sz="1800"/>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en-US"/>
  <c:style val="20"/>
  <c:chart>
    <c:plotArea>
      <c:layout/>
      <c:barChart>
        <c:barDir val="col"/>
        <c:grouping val="clustered"/>
        <c:ser>
          <c:idx val="0"/>
          <c:order val="0"/>
          <c:dPt>
            <c:idx val="0"/>
            <c:spPr>
              <a:solidFill>
                <a:srgbClr val="003300"/>
              </a:solidFill>
            </c:spPr>
          </c:dPt>
          <c:dPt>
            <c:idx val="1"/>
            <c:spPr>
              <a:solidFill>
                <a:srgbClr val="FFC000"/>
              </a:solidFill>
            </c:spPr>
          </c:dPt>
          <c:dPt>
            <c:idx val="2"/>
            <c:spPr>
              <a:solidFill>
                <a:srgbClr val="002060"/>
              </a:solidFill>
            </c:spPr>
          </c:dPt>
          <c:dPt>
            <c:idx val="3"/>
            <c:spPr>
              <a:solidFill>
                <a:srgbClr val="0066CC"/>
              </a:solidFill>
            </c:spPr>
          </c:dPt>
          <c:dPt>
            <c:idx val="5"/>
            <c:spPr>
              <a:solidFill>
                <a:srgbClr val="800000"/>
              </a:solidFill>
            </c:spPr>
          </c:dPt>
          <c:dPt>
            <c:idx val="6"/>
            <c:spPr>
              <a:solidFill>
                <a:schemeClr val="accent1">
                  <a:lumMod val="75000"/>
                </a:schemeClr>
              </a:solidFill>
            </c:spPr>
          </c:dPt>
          <c:dPt>
            <c:idx val="7"/>
            <c:spPr>
              <a:solidFill>
                <a:schemeClr val="accent3">
                  <a:lumMod val="75000"/>
                </a:schemeClr>
              </a:solidFill>
            </c:spPr>
          </c:dPt>
          <c:dLbls>
            <c:txPr>
              <a:bodyPr/>
              <a:lstStyle/>
              <a:p>
                <a:pPr>
                  <a:defRPr sz="1000" b="1">
                    <a:latin typeface="+mj-lt"/>
                  </a:defRPr>
                </a:pPr>
                <a:endParaRPr lang="en-US"/>
              </a:p>
            </c:txPr>
            <c:dLblPos val="outEnd"/>
            <c:showVal val="1"/>
          </c:dLbls>
          <c:cat>
            <c:strRef>
              <c:f>'resource counts'!$B$80:$I$80</c:f>
              <c:strCache>
                <c:ptCount val="8"/>
                <c:pt idx="0">
                  <c:v>USFS</c:v>
                </c:pt>
                <c:pt idx="1">
                  <c:v>BLM</c:v>
                </c:pt>
                <c:pt idx="2">
                  <c:v>FWS</c:v>
                </c:pt>
                <c:pt idx="3">
                  <c:v>NPS</c:v>
                </c:pt>
                <c:pt idx="4">
                  <c:v>PVT</c:v>
                </c:pt>
                <c:pt idx="5">
                  <c:v>STATE</c:v>
                </c:pt>
                <c:pt idx="6">
                  <c:v>COUNTY</c:v>
                </c:pt>
                <c:pt idx="7">
                  <c:v>CX</c:v>
                </c:pt>
              </c:strCache>
            </c:strRef>
          </c:cat>
          <c:val>
            <c:numRef>
              <c:f>'resource counts'!$B$81:$I$81</c:f>
              <c:numCache>
                <c:formatCode>General</c:formatCode>
                <c:ptCount val="8"/>
                <c:pt idx="0">
                  <c:v>74</c:v>
                </c:pt>
                <c:pt idx="1">
                  <c:v>16</c:v>
                </c:pt>
                <c:pt idx="2">
                  <c:v>1</c:v>
                </c:pt>
                <c:pt idx="3">
                  <c:v>3</c:v>
                </c:pt>
                <c:pt idx="4">
                  <c:v>7</c:v>
                </c:pt>
                <c:pt idx="5">
                  <c:v>3</c:v>
                </c:pt>
                <c:pt idx="6">
                  <c:v>44</c:v>
                </c:pt>
                <c:pt idx="7">
                  <c:v>7</c:v>
                </c:pt>
              </c:numCache>
            </c:numRef>
          </c:val>
        </c:ser>
        <c:dLbls>
          <c:showVal val="1"/>
        </c:dLbls>
        <c:axId val="53140096"/>
        <c:axId val="53154176"/>
      </c:barChart>
      <c:catAx>
        <c:axId val="53140096"/>
        <c:scaling>
          <c:orientation val="minMax"/>
        </c:scaling>
        <c:axPos val="b"/>
        <c:tickLblPos val="nextTo"/>
        <c:txPr>
          <a:bodyPr/>
          <a:lstStyle/>
          <a:p>
            <a:pPr>
              <a:defRPr sz="1200" b="1">
                <a:latin typeface="+mn-lt"/>
              </a:defRPr>
            </a:pPr>
            <a:endParaRPr lang="en-US"/>
          </a:p>
        </c:txPr>
        <c:crossAx val="53154176"/>
        <c:crosses val="autoZero"/>
        <c:auto val="1"/>
        <c:lblAlgn val="ctr"/>
        <c:lblOffset val="100"/>
      </c:catAx>
      <c:valAx>
        <c:axId val="53154176"/>
        <c:scaling>
          <c:orientation val="minMax"/>
        </c:scaling>
        <c:axPos val="l"/>
        <c:majorGridlines/>
        <c:numFmt formatCode="General" sourceLinked="1"/>
        <c:tickLblPos val="nextTo"/>
        <c:txPr>
          <a:bodyPr/>
          <a:lstStyle/>
          <a:p>
            <a:pPr>
              <a:defRPr sz="1200" b="1">
                <a:latin typeface="Baskerville Old Face" pitchFamily="18" charset="0"/>
              </a:defRPr>
            </a:pPr>
            <a:endParaRPr lang="en-US"/>
          </a:p>
        </c:txPr>
        <c:crossAx val="53140096"/>
        <c:crosses val="autoZero"/>
        <c:crossBetween val="between"/>
      </c:valAx>
    </c:plotArea>
    <c:plotVisOnly val="1"/>
  </c:chart>
  <c:txPr>
    <a:bodyPr/>
    <a:lstStyle/>
    <a:p>
      <a:pPr>
        <a:defRPr sz="1800"/>
      </a:pPr>
      <a:endParaRPr lang="en-U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style val="19"/>
  <c:chart>
    <c:plotArea>
      <c:layout/>
      <c:barChart>
        <c:barDir val="col"/>
        <c:grouping val="clustered"/>
        <c:ser>
          <c:idx val="0"/>
          <c:order val="0"/>
          <c:dPt>
            <c:idx val="0"/>
            <c:spPr>
              <a:solidFill>
                <a:srgbClr val="003300"/>
              </a:solidFill>
            </c:spPr>
          </c:dPt>
          <c:dPt>
            <c:idx val="1"/>
            <c:spPr>
              <a:solidFill>
                <a:srgbClr val="FFC000"/>
              </a:solidFill>
            </c:spPr>
          </c:dPt>
          <c:dPt>
            <c:idx val="2"/>
            <c:spPr>
              <a:solidFill>
                <a:srgbClr val="002060"/>
              </a:solidFill>
            </c:spPr>
          </c:dPt>
          <c:dPt>
            <c:idx val="3"/>
            <c:spPr>
              <a:solidFill>
                <a:srgbClr val="FF6600"/>
              </a:solidFill>
            </c:spPr>
          </c:dPt>
          <c:dPt>
            <c:idx val="4"/>
            <c:spPr>
              <a:solidFill>
                <a:srgbClr val="0070C0"/>
              </a:solidFill>
            </c:spPr>
          </c:dPt>
          <c:dPt>
            <c:idx val="5"/>
            <c:spPr>
              <a:solidFill>
                <a:srgbClr val="800000"/>
              </a:solidFill>
            </c:spPr>
          </c:dPt>
          <c:dPt>
            <c:idx val="6"/>
            <c:spPr>
              <a:solidFill>
                <a:schemeClr val="accent1">
                  <a:lumMod val="75000"/>
                </a:schemeClr>
              </a:solidFill>
            </c:spPr>
          </c:dPt>
          <c:dPt>
            <c:idx val="7"/>
            <c:spPr>
              <a:solidFill>
                <a:srgbClr val="7030A0"/>
              </a:solidFill>
            </c:spPr>
          </c:dPt>
          <c:dLbls>
            <c:txPr>
              <a:bodyPr/>
              <a:lstStyle/>
              <a:p>
                <a:pPr>
                  <a:defRPr sz="1000" b="1">
                    <a:latin typeface="+mj-lt"/>
                  </a:defRPr>
                </a:pPr>
                <a:endParaRPr lang="en-US"/>
              </a:p>
            </c:txPr>
            <c:dLblPos val="outEnd"/>
            <c:showVal val="1"/>
          </c:dLbls>
          <c:cat>
            <c:strRef>
              <c:f>'resource counts'!$B$42:$I$42</c:f>
              <c:strCache>
                <c:ptCount val="8"/>
                <c:pt idx="0">
                  <c:v>USFS</c:v>
                </c:pt>
                <c:pt idx="1">
                  <c:v>BLM</c:v>
                </c:pt>
                <c:pt idx="2">
                  <c:v>FWS</c:v>
                </c:pt>
                <c:pt idx="3">
                  <c:v>BIA</c:v>
                </c:pt>
                <c:pt idx="4">
                  <c:v>NPS</c:v>
                </c:pt>
                <c:pt idx="5">
                  <c:v>STATE</c:v>
                </c:pt>
                <c:pt idx="6">
                  <c:v>COUNTY</c:v>
                </c:pt>
                <c:pt idx="7">
                  <c:v>CX</c:v>
                </c:pt>
              </c:strCache>
            </c:strRef>
          </c:cat>
          <c:val>
            <c:numRef>
              <c:f>'resource counts'!$B$43:$I$43</c:f>
              <c:numCache>
                <c:formatCode>General</c:formatCode>
                <c:ptCount val="8"/>
                <c:pt idx="0">
                  <c:v>10</c:v>
                </c:pt>
                <c:pt idx="1">
                  <c:v>5</c:v>
                </c:pt>
                <c:pt idx="2">
                  <c:v>1</c:v>
                </c:pt>
                <c:pt idx="3">
                  <c:v>3</c:v>
                </c:pt>
                <c:pt idx="4">
                  <c:v>2</c:v>
                </c:pt>
                <c:pt idx="5">
                  <c:v>15</c:v>
                </c:pt>
                <c:pt idx="6">
                  <c:v>2</c:v>
                </c:pt>
                <c:pt idx="7">
                  <c:v>8</c:v>
                </c:pt>
              </c:numCache>
            </c:numRef>
          </c:val>
        </c:ser>
        <c:dLbls>
          <c:showVal val="1"/>
        </c:dLbls>
        <c:axId val="53181440"/>
        <c:axId val="53183232"/>
      </c:barChart>
      <c:catAx>
        <c:axId val="53181440"/>
        <c:scaling>
          <c:orientation val="minMax"/>
        </c:scaling>
        <c:axPos val="b"/>
        <c:tickLblPos val="nextTo"/>
        <c:txPr>
          <a:bodyPr/>
          <a:lstStyle/>
          <a:p>
            <a:pPr>
              <a:defRPr sz="1200" b="1">
                <a:latin typeface="+mn-lt"/>
              </a:defRPr>
            </a:pPr>
            <a:endParaRPr lang="en-US"/>
          </a:p>
        </c:txPr>
        <c:crossAx val="53183232"/>
        <c:crosses val="autoZero"/>
        <c:auto val="1"/>
        <c:lblAlgn val="ctr"/>
        <c:lblOffset val="100"/>
      </c:catAx>
      <c:valAx>
        <c:axId val="53183232"/>
        <c:scaling>
          <c:orientation val="minMax"/>
        </c:scaling>
        <c:axPos val="l"/>
        <c:majorGridlines/>
        <c:numFmt formatCode="General" sourceLinked="1"/>
        <c:tickLblPos val="nextTo"/>
        <c:txPr>
          <a:bodyPr/>
          <a:lstStyle/>
          <a:p>
            <a:pPr>
              <a:defRPr sz="1200" b="1">
                <a:latin typeface="Baskerville Old Face" pitchFamily="18" charset="0"/>
              </a:defRPr>
            </a:pPr>
            <a:endParaRPr lang="en-US"/>
          </a:p>
        </c:txPr>
        <c:crossAx val="53181440"/>
        <c:crosses val="autoZero"/>
        <c:crossBetween val="between"/>
      </c:valAx>
    </c:plotArea>
    <c:plotVisOnly val="1"/>
  </c:chart>
  <c:txPr>
    <a:bodyPr/>
    <a:lstStyle/>
    <a:p>
      <a:pPr>
        <a:defRPr sz="1800"/>
      </a:pPr>
      <a:endParaRPr lang="en-US"/>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US"/>
  <c:style val="17"/>
  <c:chart>
    <c:plotArea>
      <c:layout/>
      <c:barChart>
        <c:barDir val="col"/>
        <c:grouping val="clustered"/>
        <c:ser>
          <c:idx val="0"/>
          <c:order val="0"/>
          <c:dPt>
            <c:idx val="0"/>
            <c:spPr>
              <a:solidFill>
                <a:srgbClr val="003300"/>
              </a:solidFill>
            </c:spPr>
          </c:dPt>
          <c:dPt>
            <c:idx val="1"/>
            <c:spPr>
              <a:solidFill>
                <a:srgbClr val="FFC000"/>
              </a:solidFill>
            </c:spPr>
          </c:dPt>
          <c:dPt>
            <c:idx val="2"/>
            <c:spPr>
              <a:solidFill>
                <a:srgbClr val="002060"/>
              </a:solidFill>
            </c:spPr>
          </c:dPt>
          <c:dPt>
            <c:idx val="3"/>
            <c:spPr>
              <a:solidFill>
                <a:srgbClr val="0070C0"/>
              </a:solidFill>
            </c:spPr>
          </c:dPt>
          <c:dPt>
            <c:idx val="4"/>
            <c:spPr>
              <a:solidFill>
                <a:srgbClr val="800000"/>
              </a:solidFill>
            </c:spPr>
          </c:dPt>
          <c:dPt>
            <c:idx val="5"/>
            <c:spPr>
              <a:solidFill>
                <a:srgbClr val="0000CC"/>
              </a:solidFill>
            </c:spPr>
          </c:dPt>
          <c:dPt>
            <c:idx val="6"/>
            <c:spPr>
              <a:solidFill>
                <a:schemeClr val="accent2">
                  <a:lumMod val="60000"/>
                  <a:lumOff val="40000"/>
                </a:schemeClr>
              </a:solidFill>
            </c:spPr>
          </c:dPt>
          <c:dPt>
            <c:idx val="8"/>
            <c:spPr>
              <a:solidFill>
                <a:schemeClr val="accent1">
                  <a:lumMod val="75000"/>
                </a:schemeClr>
              </a:solidFill>
            </c:spPr>
          </c:dPt>
          <c:dPt>
            <c:idx val="9"/>
            <c:spPr>
              <a:solidFill>
                <a:srgbClr val="006600"/>
              </a:solidFill>
            </c:spPr>
          </c:dPt>
          <c:dLbls>
            <c:txPr>
              <a:bodyPr/>
              <a:lstStyle/>
              <a:p>
                <a:pPr>
                  <a:defRPr sz="1000" b="1">
                    <a:latin typeface="+mj-lt"/>
                  </a:defRPr>
                </a:pPr>
                <a:endParaRPr lang="en-US"/>
              </a:p>
            </c:txPr>
            <c:dLblPos val="outEnd"/>
            <c:showVal val="1"/>
          </c:dLbls>
          <c:cat>
            <c:strRef>
              <c:f>'resource counts'!$B$22:$K$22</c:f>
              <c:strCache>
                <c:ptCount val="10"/>
                <c:pt idx="0">
                  <c:v>USFS</c:v>
                </c:pt>
                <c:pt idx="1">
                  <c:v>BLM </c:v>
                </c:pt>
                <c:pt idx="2">
                  <c:v>FWS</c:v>
                </c:pt>
                <c:pt idx="3">
                  <c:v>NPS</c:v>
                </c:pt>
                <c:pt idx="4">
                  <c:v>STATE</c:v>
                </c:pt>
                <c:pt idx="5">
                  <c:v>KSS</c:v>
                </c:pt>
                <c:pt idx="6">
                  <c:v>NWS</c:v>
                </c:pt>
                <c:pt idx="7">
                  <c:v>COUNTY</c:v>
                </c:pt>
                <c:pt idx="8">
                  <c:v>UTF</c:v>
                </c:pt>
                <c:pt idx="9">
                  <c:v> CX</c:v>
                </c:pt>
              </c:strCache>
            </c:strRef>
          </c:cat>
          <c:val>
            <c:numRef>
              <c:f>'resource counts'!$B$23:$K$23</c:f>
              <c:numCache>
                <c:formatCode>General</c:formatCode>
                <c:ptCount val="10"/>
                <c:pt idx="0">
                  <c:v>83</c:v>
                </c:pt>
                <c:pt idx="1">
                  <c:v>23</c:v>
                </c:pt>
                <c:pt idx="2">
                  <c:v>32</c:v>
                </c:pt>
                <c:pt idx="3">
                  <c:v>2</c:v>
                </c:pt>
                <c:pt idx="4">
                  <c:v>42</c:v>
                </c:pt>
                <c:pt idx="5">
                  <c:v>5</c:v>
                </c:pt>
                <c:pt idx="6">
                  <c:v>1</c:v>
                </c:pt>
                <c:pt idx="7">
                  <c:v>151</c:v>
                </c:pt>
                <c:pt idx="8">
                  <c:v>35</c:v>
                </c:pt>
                <c:pt idx="9">
                  <c:v>21</c:v>
                </c:pt>
              </c:numCache>
            </c:numRef>
          </c:val>
        </c:ser>
        <c:dLbls>
          <c:showVal val="1"/>
        </c:dLbls>
        <c:axId val="53313536"/>
        <c:axId val="53315072"/>
      </c:barChart>
      <c:catAx>
        <c:axId val="53313536"/>
        <c:scaling>
          <c:orientation val="minMax"/>
        </c:scaling>
        <c:axPos val="b"/>
        <c:tickLblPos val="nextTo"/>
        <c:txPr>
          <a:bodyPr/>
          <a:lstStyle/>
          <a:p>
            <a:pPr>
              <a:defRPr sz="1200" b="1">
                <a:latin typeface="+mn-lt"/>
              </a:defRPr>
            </a:pPr>
            <a:endParaRPr lang="en-US"/>
          </a:p>
        </c:txPr>
        <c:crossAx val="53315072"/>
        <c:crosses val="autoZero"/>
        <c:auto val="1"/>
        <c:lblAlgn val="ctr"/>
        <c:lblOffset val="100"/>
      </c:catAx>
      <c:valAx>
        <c:axId val="53315072"/>
        <c:scaling>
          <c:orientation val="minMax"/>
        </c:scaling>
        <c:axPos val="l"/>
        <c:majorGridlines/>
        <c:numFmt formatCode="General" sourceLinked="1"/>
        <c:tickLblPos val="nextTo"/>
        <c:txPr>
          <a:bodyPr/>
          <a:lstStyle/>
          <a:p>
            <a:pPr>
              <a:defRPr sz="1200" b="1">
                <a:latin typeface="Baskerville Old Face" pitchFamily="18" charset="0"/>
              </a:defRPr>
            </a:pPr>
            <a:endParaRPr lang="en-US"/>
          </a:p>
        </c:txPr>
        <c:crossAx val="53313536"/>
        <c:crosses val="autoZero"/>
        <c:crossBetween val="between"/>
      </c:valAx>
    </c:plotArea>
    <c:plotVisOnly val="1"/>
  </c:chart>
  <c:txPr>
    <a:bodyPr/>
    <a:lstStyle/>
    <a:p>
      <a:pPr>
        <a:defRPr sz="1800"/>
      </a:pPr>
      <a:endParaRPr lang="en-US"/>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en-US"/>
  <c:style val="19"/>
  <c:chart>
    <c:plotArea>
      <c:layout/>
      <c:barChart>
        <c:barDir val="col"/>
        <c:grouping val="clustered"/>
        <c:ser>
          <c:idx val="0"/>
          <c:order val="0"/>
          <c:dPt>
            <c:idx val="0"/>
            <c:spPr>
              <a:solidFill>
                <a:srgbClr val="003300"/>
              </a:solidFill>
            </c:spPr>
          </c:dPt>
          <c:dPt>
            <c:idx val="1"/>
            <c:spPr>
              <a:solidFill>
                <a:srgbClr val="FFC000"/>
              </a:solidFill>
            </c:spPr>
          </c:dPt>
          <c:dPt>
            <c:idx val="2"/>
            <c:spPr>
              <a:solidFill>
                <a:srgbClr val="800000"/>
              </a:solidFill>
            </c:spPr>
          </c:dPt>
          <c:dPt>
            <c:idx val="3"/>
            <c:spPr>
              <a:solidFill>
                <a:schemeClr val="accent1">
                  <a:lumMod val="75000"/>
                </a:schemeClr>
              </a:solidFill>
            </c:spPr>
          </c:dPt>
          <c:dPt>
            <c:idx val="4"/>
            <c:spPr>
              <a:solidFill>
                <a:srgbClr val="00B050"/>
              </a:solidFill>
            </c:spPr>
          </c:dPt>
          <c:dPt>
            <c:idx val="5"/>
            <c:spPr>
              <a:solidFill>
                <a:srgbClr val="7030A0"/>
              </a:solidFill>
            </c:spPr>
          </c:dPt>
          <c:dLbls>
            <c:txPr>
              <a:bodyPr/>
              <a:lstStyle/>
              <a:p>
                <a:pPr>
                  <a:defRPr sz="1000" b="1">
                    <a:latin typeface="+mj-lt"/>
                  </a:defRPr>
                </a:pPr>
                <a:endParaRPr lang="en-US"/>
              </a:p>
            </c:txPr>
            <c:dLblPos val="outEnd"/>
            <c:showVal val="1"/>
          </c:dLbls>
          <c:cat>
            <c:strRef>
              <c:f>'resource counts'!$B$99:$G$99</c:f>
              <c:strCache>
                <c:ptCount val="6"/>
                <c:pt idx="0">
                  <c:v>USFS</c:v>
                </c:pt>
                <c:pt idx="1">
                  <c:v>BLM</c:v>
                </c:pt>
                <c:pt idx="2">
                  <c:v>STATE</c:v>
                </c:pt>
                <c:pt idx="3">
                  <c:v>COUNTY</c:v>
                </c:pt>
                <c:pt idx="4">
                  <c:v>UTF</c:v>
                </c:pt>
                <c:pt idx="5">
                  <c:v>CX</c:v>
                </c:pt>
              </c:strCache>
            </c:strRef>
          </c:cat>
          <c:val>
            <c:numRef>
              <c:f>'resource counts'!$B$100:$G$100</c:f>
              <c:numCache>
                <c:formatCode>General</c:formatCode>
                <c:ptCount val="6"/>
                <c:pt idx="0">
                  <c:v>11</c:v>
                </c:pt>
                <c:pt idx="1">
                  <c:v>3</c:v>
                </c:pt>
                <c:pt idx="2">
                  <c:v>7</c:v>
                </c:pt>
                <c:pt idx="3">
                  <c:v>57</c:v>
                </c:pt>
                <c:pt idx="4">
                  <c:v>6</c:v>
                </c:pt>
                <c:pt idx="5">
                  <c:v>6</c:v>
                </c:pt>
              </c:numCache>
            </c:numRef>
          </c:val>
        </c:ser>
        <c:dLbls>
          <c:showVal val="1"/>
        </c:dLbls>
        <c:axId val="53337472"/>
        <c:axId val="53343360"/>
      </c:barChart>
      <c:catAx>
        <c:axId val="53337472"/>
        <c:scaling>
          <c:orientation val="minMax"/>
        </c:scaling>
        <c:axPos val="b"/>
        <c:tickLblPos val="nextTo"/>
        <c:txPr>
          <a:bodyPr/>
          <a:lstStyle/>
          <a:p>
            <a:pPr>
              <a:defRPr sz="1200" b="1"/>
            </a:pPr>
            <a:endParaRPr lang="en-US"/>
          </a:p>
        </c:txPr>
        <c:crossAx val="53343360"/>
        <c:crosses val="autoZero"/>
        <c:auto val="1"/>
        <c:lblAlgn val="ctr"/>
        <c:lblOffset val="100"/>
      </c:catAx>
      <c:valAx>
        <c:axId val="53343360"/>
        <c:scaling>
          <c:orientation val="minMax"/>
        </c:scaling>
        <c:axPos val="l"/>
        <c:majorGridlines/>
        <c:numFmt formatCode="General" sourceLinked="1"/>
        <c:tickLblPos val="nextTo"/>
        <c:txPr>
          <a:bodyPr/>
          <a:lstStyle/>
          <a:p>
            <a:pPr>
              <a:defRPr sz="1200" b="1">
                <a:latin typeface="Baskerville Old Face" pitchFamily="18" charset="0"/>
              </a:defRPr>
            </a:pPr>
            <a:endParaRPr lang="en-US"/>
          </a:p>
        </c:txPr>
        <c:crossAx val="53337472"/>
        <c:crosses val="autoZero"/>
        <c:crossBetween val="between"/>
      </c:valAx>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style val="20"/>
  <c:chart>
    <c:autoTitleDeleted val="1"/>
    <c:plotArea>
      <c:layout/>
      <c:barChart>
        <c:barDir val="col"/>
        <c:grouping val="clustered"/>
        <c:ser>
          <c:idx val="0"/>
          <c:order val="0"/>
          <c:dLbls>
            <c:txPr>
              <a:bodyPr/>
              <a:lstStyle/>
              <a:p>
                <a:pPr>
                  <a:defRPr sz="1000">
                    <a:latin typeface="+mj-lt"/>
                  </a:defRPr>
                </a:pPr>
                <a:endParaRPr lang="en-US"/>
              </a:p>
            </c:txPr>
            <c:showVal val="1"/>
          </c:dLbls>
          <c:cat>
            <c:numRef>
              <c:f>'WildCAD Totals'!$A$158:$A$180</c:f>
              <c:numCache>
                <c:formatCode>h:mm</c:formatCode>
                <c:ptCount val="23"/>
                <c:pt idx="0">
                  <c:v>0</c:v>
                </c:pt>
                <c:pt idx="1">
                  <c:v>4.1666666666666664E-2</c:v>
                </c:pt>
                <c:pt idx="2">
                  <c:v>8.3333333333333343E-2</c:v>
                </c:pt>
                <c:pt idx="3">
                  <c:v>0.125</c:v>
                </c:pt>
                <c:pt idx="4">
                  <c:v>0.16666666666666666</c:v>
                </c:pt>
                <c:pt idx="5">
                  <c:v>0.25</c:v>
                </c:pt>
                <c:pt idx="6">
                  <c:v>0.29166666666666685</c:v>
                </c:pt>
                <c:pt idx="7">
                  <c:v>0.33333333333333331</c:v>
                </c:pt>
                <c:pt idx="8">
                  <c:v>0.37500000000000011</c:v>
                </c:pt>
                <c:pt idx="9">
                  <c:v>0.41666666666666685</c:v>
                </c:pt>
                <c:pt idx="10">
                  <c:v>0.45833333333333326</c:v>
                </c:pt>
                <c:pt idx="11">
                  <c:v>0.5</c:v>
                </c:pt>
                <c:pt idx="12">
                  <c:v>0.54166666666666652</c:v>
                </c:pt>
                <c:pt idx="13">
                  <c:v>0.58333333333333337</c:v>
                </c:pt>
                <c:pt idx="14">
                  <c:v>0.62500000000000022</c:v>
                </c:pt>
                <c:pt idx="15">
                  <c:v>0.66666666666666663</c:v>
                </c:pt>
                <c:pt idx="16">
                  <c:v>0.70833333333333359</c:v>
                </c:pt>
                <c:pt idx="17">
                  <c:v>0.75000000000000022</c:v>
                </c:pt>
                <c:pt idx="18">
                  <c:v>0.79166666666666652</c:v>
                </c:pt>
                <c:pt idx="19">
                  <c:v>0.83333333333333359</c:v>
                </c:pt>
                <c:pt idx="20">
                  <c:v>0.87500000000000022</c:v>
                </c:pt>
                <c:pt idx="21">
                  <c:v>0.91666666666666652</c:v>
                </c:pt>
                <c:pt idx="22">
                  <c:v>0.95833333333333359</c:v>
                </c:pt>
              </c:numCache>
            </c:numRef>
          </c:cat>
          <c:val>
            <c:numRef>
              <c:f>'WildCAD Totals'!$B$158:$B$180</c:f>
              <c:numCache>
                <c:formatCode>General</c:formatCode>
                <c:ptCount val="23"/>
                <c:pt idx="0">
                  <c:v>4</c:v>
                </c:pt>
                <c:pt idx="1">
                  <c:v>1</c:v>
                </c:pt>
                <c:pt idx="2">
                  <c:v>2</c:v>
                </c:pt>
                <c:pt idx="3">
                  <c:v>3</c:v>
                </c:pt>
                <c:pt idx="4">
                  <c:v>1</c:v>
                </c:pt>
                <c:pt idx="5">
                  <c:v>12</c:v>
                </c:pt>
                <c:pt idx="6">
                  <c:v>90</c:v>
                </c:pt>
                <c:pt idx="7">
                  <c:v>172</c:v>
                </c:pt>
                <c:pt idx="8">
                  <c:v>131</c:v>
                </c:pt>
                <c:pt idx="9">
                  <c:v>109</c:v>
                </c:pt>
                <c:pt idx="10">
                  <c:v>116</c:v>
                </c:pt>
                <c:pt idx="11">
                  <c:v>101</c:v>
                </c:pt>
                <c:pt idx="12">
                  <c:v>121</c:v>
                </c:pt>
                <c:pt idx="13">
                  <c:v>131</c:v>
                </c:pt>
                <c:pt idx="14">
                  <c:v>91</c:v>
                </c:pt>
                <c:pt idx="15">
                  <c:v>102</c:v>
                </c:pt>
                <c:pt idx="16">
                  <c:v>97</c:v>
                </c:pt>
                <c:pt idx="17">
                  <c:v>57</c:v>
                </c:pt>
                <c:pt idx="18">
                  <c:v>30</c:v>
                </c:pt>
                <c:pt idx="19">
                  <c:v>19</c:v>
                </c:pt>
                <c:pt idx="20">
                  <c:v>8</c:v>
                </c:pt>
                <c:pt idx="21">
                  <c:v>10</c:v>
                </c:pt>
                <c:pt idx="22">
                  <c:v>5</c:v>
                </c:pt>
              </c:numCache>
            </c:numRef>
          </c:val>
        </c:ser>
        <c:axId val="51934720"/>
        <c:axId val="51936256"/>
      </c:barChart>
      <c:catAx>
        <c:axId val="51934720"/>
        <c:scaling>
          <c:orientation val="minMax"/>
        </c:scaling>
        <c:axPos val="b"/>
        <c:numFmt formatCode="h:mm" sourceLinked="1"/>
        <c:majorTickMark val="none"/>
        <c:tickLblPos val="nextTo"/>
        <c:txPr>
          <a:bodyPr/>
          <a:lstStyle/>
          <a:p>
            <a:pPr>
              <a:defRPr sz="1200" b="1">
                <a:latin typeface="Baskerville Old Face" pitchFamily="18" charset="0"/>
              </a:defRPr>
            </a:pPr>
            <a:endParaRPr lang="en-US"/>
          </a:p>
        </c:txPr>
        <c:crossAx val="51936256"/>
        <c:crosses val="autoZero"/>
        <c:auto val="1"/>
        <c:lblAlgn val="ctr"/>
        <c:lblOffset val="100"/>
      </c:catAx>
      <c:valAx>
        <c:axId val="51936256"/>
        <c:scaling>
          <c:orientation val="minMax"/>
        </c:scaling>
        <c:axPos val="l"/>
        <c:majorGridlines/>
        <c:numFmt formatCode="General" sourceLinked="1"/>
        <c:majorTickMark val="none"/>
        <c:tickLblPos val="nextTo"/>
        <c:txPr>
          <a:bodyPr/>
          <a:lstStyle/>
          <a:p>
            <a:pPr>
              <a:defRPr sz="1200" b="1">
                <a:latin typeface="Baskerville Old Face" pitchFamily="18" charset="0"/>
              </a:defRPr>
            </a:pPr>
            <a:endParaRPr lang="en-US"/>
          </a:p>
        </c:txPr>
        <c:crossAx val="51934720"/>
        <c:crosses val="autoZero"/>
        <c:crossBetween val="between"/>
      </c:valAx>
    </c:plotArea>
    <c:plotVisOnly val="1"/>
  </c:chart>
  <c:txPr>
    <a:bodyPr/>
    <a:lstStyle/>
    <a:p>
      <a:pPr>
        <a:defRPr sz="1800"/>
      </a:pPr>
      <a:endParaRPr lang="en-US"/>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n-US"/>
  <c:style val="19"/>
  <c:chart>
    <c:plotArea>
      <c:layout>
        <c:manualLayout>
          <c:layoutTarget val="inner"/>
          <c:xMode val="edge"/>
          <c:yMode val="edge"/>
          <c:x val="4.3358448728391716E-2"/>
          <c:y val="3.132941715618881E-2"/>
          <c:w val="0.93652660874287252"/>
          <c:h val="0.87575823855351476"/>
        </c:manualLayout>
      </c:layout>
      <c:barChart>
        <c:barDir val="col"/>
        <c:grouping val="clustered"/>
        <c:ser>
          <c:idx val="0"/>
          <c:order val="0"/>
          <c:spPr>
            <a:solidFill>
              <a:srgbClr val="003300"/>
            </a:solidFill>
          </c:spPr>
          <c:dPt>
            <c:idx val="1"/>
            <c:spPr>
              <a:solidFill>
                <a:srgbClr val="FFC000"/>
              </a:solidFill>
            </c:spPr>
          </c:dPt>
          <c:dPt>
            <c:idx val="2"/>
            <c:spPr>
              <a:solidFill>
                <a:srgbClr val="002060"/>
              </a:solidFill>
            </c:spPr>
          </c:dPt>
          <c:dPt>
            <c:idx val="3"/>
            <c:spPr>
              <a:solidFill>
                <a:srgbClr val="FF6600"/>
              </a:solidFill>
            </c:spPr>
          </c:dPt>
          <c:dPt>
            <c:idx val="4"/>
            <c:spPr>
              <a:solidFill>
                <a:srgbClr val="800000"/>
              </a:solidFill>
            </c:spPr>
          </c:dPt>
          <c:dPt>
            <c:idx val="5"/>
            <c:spPr>
              <a:solidFill>
                <a:schemeClr val="accent1">
                  <a:lumMod val="75000"/>
                </a:schemeClr>
              </a:solidFill>
            </c:spPr>
          </c:dPt>
          <c:dPt>
            <c:idx val="6"/>
            <c:spPr>
              <a:solidFill>
                <a:srgbClr val="00B050"/>
              </a:solidFill>
            </c:spPr>
          </c:dPt>
          <c:dPt>
            <c:idx val="7"/>
            <c:spPr>
              <a:solidFill>
                <a:srgbClr val="7030A0"/>
              </a:solidFill>
            </c:spPr>
          </c:dPt>
          <c:dLbls>
            <c:txPr>
              <a:bodyPr/>
              <a:lstStyle/>
              <a:p>
                <a:pPr>
                  <a:defRPr sz="1000">
                    <a:latin typeface="+mj-lt"/>
                  </a:defRPr>
                </a:pPr>
                <a:endParaRPr lang="en-US"/>
              </a:p>
            </c:txPr>
            <c:dLblPos val="outEnd"/>
            <c:showVal val="1"/>
          </c:dLbls>
          <c:cat>
            <c:strRef>
              <c:f>'resource counts'!$B$61:$I$61</c:f>
              <c:strCache>
                <c:ptCount val="8"/>
                <c:pt idx="0">
                  <c:v>USFS</c:v>
                </c:pt>
                <c:pt idx="1">
                  <c:v>BLM</c:v>
                </c:pt>
                <c:pt idx="2">
                  <c:v>FWS</c:v>
                </c:pt>
                <c:pt idx="3">
                  <c:v>BIA</c:v>
                </c:pt>
                <c:pt idx="4">
                  <c:v>STATE</c:v>
                </c:pt>
                <c:pt idx="5">
                  <c:v>COUNTY</c:v>
                </c:pt>
                <c:pt idx="6">
                  <c:v>UTF </c:v>
                </c:pt>
                <c:pt idx="7">
                  <c:v>CX</c:v>
                </c:pt>
              </c:strCache>
            </c:strRef>
          </c:cat>
          <c:val>
            <c:numRef>
              <c:f>'resource counts'!$B$62:$I$62</c:f>
              <c:numCache>
                <c:formatCode>General</c:formatCode>
                <c:ptCount val="8"/>
                <c:pt idx="0">
                  <c:v>13</c:v>
                </c:pt>
                <c:pt idx="1">
                  <c:v>2</c:v>
                </c:pt>
                <c:pt idx="2">
                  <c:v>1</c:v>
                </c:pt>
                <c:pt idx="3">
                  <c:v>1</c:v>
                </c:pt>
                <c:pt idx="4">
                  <c:v>7</c:v>
                </c:pt>
                <c:pt idx="5">
                  <c:v>4</c:v>
                </c:pt>
                <c:pt idx="6">
                  <c:v>2</c:v>
                </c:pt>
                <c:pt idx="7">
                  <c:v>3</c:v>
                </c:pt>
              </c:numCache>
            </c:numRef>
          </c:val>
        </c:ser>
        <c:dLbls>
          <c:showVal val="1"/>
        </c:dLbls>
        <c:axId val="53239168"/>
        <c:axId val="53265536"/>
      </c:barChart>
      <c:catAx>
        <c:axId val="53239168"/>
        <c:scaling>
          <c:orientation val="minMax"/>
        </c:scaling>
        <c:axPos val="b"/>
        <c:tickLblPos val="nextTo"/>
        <c:txPr>
          <a:bodyPr/>
          <a:lstStyle/>
          <a:p>
            <a:pPr>
              <a:defRPr sz="1200" b="1"/>
            </a:pPr>
            <a:endParaRPr lang="en-US"/>
          </a:p>
        </c:txPr>
        <c:crossAx val="53265536"/>
        <c:crosses val="autoZero"/>
        <c:auto val="1"/>
        <c:lblAlgn val="ctr"/>
        <c:lblOffset val="100"/>
      </c:catAx>
      <c:valAx>
        <c:axId val="53265536"/>
        <c:scaling>
          <c:orientation val="minMax"/>
        </c:scaling>
        <c:axPos val="l"/>
        <c:majorGridlines/>
        <c:numFmt formatCode="General" sourceLinked="1"/>
        <c:tickLblPos val="nextTo"/>
        <c:txPr>
          <a:bodyPr/>
          <a:lstStyle/>
          <a:p>
            <a:pPr>
              <a:defRPr sz="1200" b="1">
                <a:latin typeface="Baskerville Old Face" pitchFamily="18" charset="0"/>
              </a:defRPr>
            </a:pPr>
            <a:endParaRPr lang="en-US"/>
          </a:p>
        </c:txPr>
        <c:crossAx val="53239168"/>
        <c:crosses val="autoZero"/>
        <c:crossBetween val="between"/>
      </c:valAx>
    </c:plotArea>
    <c:plotVisOnly val="1"/>
  </c:chart>
  <c:txPr>
    <a:bodyPr/>
    <a:lstStyle/>
    <a:p>
      <a:pPr>
        <a:defRPr sz="1800"/>
      </a:pPr>
      <a:endParaRPr lang="en-US"/>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en-US"/>
  <c:style val="20"/>
  <c:chart>
    <c:plotArea>
      <c:layout/>
      <c:barChart>
        <c:barDir val="col"/>
        <c:grouping val="clustered"/>
        <c:ser>
          <c:idx val="0"/>
          <c:order val="0"/>
          <c:dLbls>
            <c:txPr>
              <a:bodyPr/>
              <a:lstStyle/>
              <a:p>
                <a:pPr>
                  <a:defRPr sz="1000" b="1">
                    <a:latin typeface="+mj-lt"/>
                  </a:defRPr>
                </a:pPr>
                <a:endParaRPr lang="en-US"/>
              </a:p>
            </c:txPr>
            <c:dLblPos val="outEnd"/>
            <c:showVal val="1"/>
          </c:dLbls>
          <c:cat>
            <c:strRef>
              <c:f>AC!$B$4:$N$4</c:f>
              <c:strCache>
                <c:ptCount val="13"/>
                <c:pt idx="0">
                  <c:v>LEAD PLANE</c:v>
                </c:pt>
                <c:pt idx="1">
                  <c:v>AIR ATTACK</c:v>
                </c:pt>
                <c:pt idx="2">
                  <c:v>HELICOPTER T1</c:v>
                </c:pt>
                <c:pt idx="3">
                  <c:v>HELICOPTER T2</c:v>
                </c:pt>
                <c:pt idx="4">
                  <c:v>HELICOPTER T3</c:v>
                </c:pt>
                <c:pt idx="5">
                  <c:v>SEAT</c:v>
                </c:pt>
                <c:pt idx="6">
                  <c:v>HEAVY AIRTANKER</c:v>
                </c:pt>
                <c:pt idx="7">
                  <c:v>TFR</c:v>
                </c:pt>
                <c:pt idx="8">
                  <c:v>FREQUENCIES</c:v>
                </c:pt>
                <c:pt idx="9">
                  <c:v>INFRARED</c:v>
                </c:pt>
                <c:pt idx="10">
                  <c:v>PAX FLIGHTS</c:v>
                </c:pt>
                <c:pt idx="11">
                  <c:v>ADMIN FLIGHTS</c:v>
                </c:pt>
                <c:pt idx="12">
                  <c:v>CX</c:v>
                </c:pt>
              </c:strCache>
            </c:strRef>
          </c:cat>
          <c:val>
            <c:numRef>
              <c:f>AC!$B$5:$N$5</c:f>
              <c:numCache>
                <c:formatCode>General</c:formatCode>
                <c:ptCount val="13"/>
                <c:pt idx="0">
                  <c:v>1</c:v>
                </c:pt>
                <c:pt idx="1">
                  <c:v>10</c:v>
                </c:pt>
                <c:pt idx="2">
                  <c:v>5</c:v>
                </c:pt>
                <c:pt idx="3">
                  <c:v>1</c:v>
                </c:pt>
                <c:pt idx="4">
                  <c:v>26</c:v>
                </c:pt>
                <c:pt idx="5">
                  <c:v>4</c:v>
                </c:pt>
                <c:pt idx="6">
                  <c:v>6</c:v>
                </c:pt>
                <c:pt idx="7">
                  <c:v>5</c:v>
                </c:pt>
                <c:pt idx="8">
                  <c:v>7</c:v>
                </c:pt>
                <c:pt idx="9">
                  <c:v>19</c:v>
                </c:pt>
                <c:pt idx="10">
                  <c:v>1</c:v>
                </c:pt>
                <c:pt idx="11">
                  <c:v>63</c:v>
                </c:pt>
                <c:pt idx="12">
                  <c:v>21</c:v>
                </c:pt>
              </c:numCache>
            </c:numRef>
          </c:val>
        </c:ser>
        <c:dLbls>
          <c:showVal val="1"/>
        </c:dLbls>
        <c:axId val="53416704"/>
        <c:axId val="53418240"/>
      </c:barChart>
      <c:catAx>
        <c:axId val="53416704"/>
        <c:scaling>
          <c:orientation val="minMax"/>
        </c:scaling>
        <c:axPos val="b"/>
        <c:tickLblPos val="nextTo"/>
        <c:txPr>
          <a:bodyPr/>
          <a:lstStyle/>
          <a:p>
            <a:pPr>
              <a:defRPr sz="1200" b="1"/>
            </a:pPr>
            <a:endParaRPr lang="en-US"/>
          </a:p>
        </c:txPr>
        <c:crossAx val="53418240"/>
        <c:crosses val="autoZero"/>
        <c:auto val="1"/>
        <c:lblAlgn val="ctr"/>
        <c:lblOffset val="100"/>
      </c:catAx>
      <c:valAx>
        <c:axId val="53418240"/>
        <c:scaling>
          <c:orientation val="minMax"/>
        </c:scaling>
        <c:axPos val="l"/>
        <c:majorGridlines/>
        <c:numFmt formatCode="General" sourceLinked="1"/>
        <c:tickLblPos val="nextTo"/>
        <c:txPr>
          <a:bodyPr/>
          <a:lstStyle/>
          <a:p>
            <a:pPr>
              <a:defRPr sz="1200" b="1">
                <a:latin typeface="Baskerville Old Face" pitchFamily="18" charset="0"/>
              </a:defRPr>
            </a:pPr>
            <a:endParaRPr lang="en-US"/>
          </a:p>
        </c:txPr>
        <c:crossAx val="53416704"/>
        <c:crosses val="autoZero"/>
        <c:crossBetween val="between"/>
      </c:valAx>
    </c:plotArea>
    <c:plotVisOnly val="1"/>
  </c:chart>
  <c:txPr>
    <a:bodyPr/>
    <a:lstStyle/>
    <a:p>
      <a:pPr>
        <a:defRPr sz="1800"/>
      </a:pPr>
      <a:endParaRPr lang="en-US"/>
    </a:p>
  </c:txPr>
  <c:externalData r:id="rId1"/>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en-US"/>
  <c:style val="22"/>
  <c:chart>
    <c:plotArea>
      <c:layout/>
      <c:barChart>
        <c:barDir val="col"/>
        <c:grouping val="clustered"/>
        <c:ser>
          <c:idx val="0"/>
          <c:order val="0"/>
          <c:dLbls>
            <c:txPr>
              <a:bodyPr/>
              <a:lstStyle/>
              <a:p>
                <a:pPr>
                  <a:defRPr sz="1000" b="1">
                    <a:latin typeface="+mj-lt"/>
                  </a:defRPr>
                </a:pPr>
                <a:endParaRPr lang="en-US"/>
              </a:p>
            </c:txPr>
            <c:dLblPos val="outEnd"/>
            <c:showVal val="1"/>
          </c:dLbls>
          <c:cat>
            <c:strRef>
              <c:f>AC!$F$37:$G$37</c:f>
              <c:strCache>
                <c:ptCount val="2"/>
                <c:pt idx="0">
                  <c:v>HELICOPTER T3</c:v>
                </c:pt>
                <c:pt idx="1">
                  <c:v>SEAT</c:v>
                </c:pt>
              </c:strCache>
            </c:strRef>
          </c:cat>
          <c:val>
            <c:numRef>
              <c:f>AC!$F$38:$G$38</c:f>
              <c:numCache>
                <c:formatCode>General</c:formatCode>
                <c:ptCount val="2"/>
                <c:pt idx="0">
                  <c:v>3</c:v>
                </c:pt>
                <c:pt idx="1">
                  <c:v>2</c:v>
                </c:pt>
              </c:numCache>
            </c:numRef>
          </c:val>
        </c:ser>
        <c:axId val="53449472"/>
        <c:axId val="53451008"/>
      </c:barChart>
      <c:catAx>
        <c:axId val="53449472"/>
        <c:scaling>
          <c:orientation val="minMax"/>
        </c:scaling>
        <c:axPos val="b"/>
        <c:tickLblPos val="nextTo"/>
        <c:txPr>
          <a:bodyPr/>
          <a:lstStyle/>
          <a:p>
            <a:pPr>
              <a:defRPr sz="1200" b="1">
                <a:latin typeface="Baskerville Old Face" pitchFamily="18" charset="0"/>
              </a:defRPr>
            </a:pPr>
            <a:endParaRPr lang="en-US"/>
          </a:p>
        </c:txPr>
        <c:crossAx val="53451008"/>
        <c:crosses val="autoZero"/>
        <c:auto val="1"/>
        <c:lblAlgn val="ctr"/>
        <c:lblOffset val="100"/>
      </c:catAx>
      <c:valAx>
        <c:axId val="53451008"/>
        <c:scaling>
          <c:orientation val="minMax"/>
        </c:scaling>
        <c:axPos val="l"/>
        <c:majorGridlines/>
        <c:numFmt formatCode="General" sourceLinked="1"/>
        <c:tickLblPos val="nextTo"/>
        <c:txPr>
          <a:bodyPr/>
          <a:lstStyle/>
          <a:p>
            <a:pPr>
              <a:defRPr sz="1200" b="1">
                <a:latin typeface="Baskerville Old Face" pitchFamily="18" charset="0"/>
              </a:defRPr>
            </a:pPr>
            <a:endParaRPr lang="en-US"/>
          </a:p>
        </c:txPr>
        <c:crossAx val="53449472"/>
        <c:crosses val="autoZero"/>
        <c:crossBetween val="between"/>
      </c:valAx>
    </c:plotArea>
    <c:plotVisOnly val="1"/>
  </c:chart>
  <c:txPr>
    <a:bodyPr/>
    <a:lstStyle/>
    <a:p>
      <a:pPr>
        <a:defRPr sz="1800"/>
      </a:pPr>
      <a:endParaRPr lang="en-US"/>
    </a:p>
  </c:txPr>
  <c:externalData r:id="rId1"/>
</c:chartSpace>
</file>

<file path=ppt/charts/chart23.xml><?xml version="1.0" encoding="utf-8"?>
<c:chartSpace xmlns:c="http://schemas.openxmlformats.org/drawingml/2006/chart" xmlns:a="http://schemas.openxmlformats.org/drawingml/2006/main" xmlns:r="http://schemas.openxmlformats.org/officeDocument/2006/relationships">
  <c:lang val="en-US"/>
  <c:style val="18"/>
  <c:chart>
    <c:plotArea>
      <c:layout/>
      <c:barChart>
        <c:barDir val="bar"/>
        <c:grouping val="clustered"/>
        <c:ser>
          <c:idx val="0"/>
          <c:order val="0"/>
          <c:tx>
            <c:strRef>
              <c:f>AC!$C$58</c:f>
              <c:strCache>
                <c:ptCount val="1"/>
                <c:pt idx="0">
                  <c:v>IN ZONE</c:v>
                </c:pt>
              </c:strCache>
            </c:strRef>
          </c:tx>
          <c:spPr>
            <a:solidFill>
              <a:schemeClr val="accent2">
                <a:lumMod val="75000"/>
              </a:schemeClr>
            </a:solidFill>
          </c:spPr>
          <c:dLbls>
            <c:txPr>
              <a:bodyPr/>
              <a:lstStyle/>
              <a:p>
                <a:pPr>
                  <a:defRPr sz="1000" b="1">
                    <a:latin typeface="+mj-lt"/>
                  </a:defRPr>
                </a:pPr>
                <a:endParaRPr lang="en-US"/>
              </a:p>
            </c:txPr>
            <c:showVal val="1"/>
          </c:dLbls>
          <c:cat>
            <c:strRef>
              <c:f>AC!$D$57:$G$57</c:f>
              <c:strCache>
                <c:ptCount val="4"/>
                <c:pt idx="0">
                  <c:v>USFS</c:v>
                </c:pt>
                <c:pt idx="1">
                  <c:v>BLM</c:v>
                </c:pt>
                <c:pt idx="2">
                  <c:v>NPS</c:v>
                </c:pt>
                <c:pt idx="3">
                  <c:v>CNTY</c:v>
                </c:pt>
              </c:strCache>
            </c:strRef>
          </c:cat>
          <c:val>
            <c:numRef>
              <c:f>AC!$D$58:$G$58</c:f>
              <c:numCache>
                <c:formatCode>General</c:formatCode>
                <c:ptCount val="4"/>
                <c:pt idx="0">
                  <c:v>17</c:v>
                </c:pt>
                <c:pt idx="1">
                  <c:v>4</c:v>
                </c:pt>
                <c:pt idx="2">
                  <c:v>52</c:v>
                </c:pt>
                <c:pt idx="3">
                  <c:v>33</c:v>
                </c:pt>
              </c:numCache>
            </c:numRef>
          </c:val>
        </c:ser>
        <c:ser>
          <c:idx val="1"/>
          <c:order val="1"/>
          <c:tx>
            <c:strRef>
              <c:f>AC!$C$59</c:f>
              <c:strCache>
                <c:ptCount val="1"/>
                <c:pt idx="0">
                  <c:v>OUT</c:v>
                </c:pt>
              </c:strCache>
            </c:strRef>
          </c:tx>
          <c:spPr>
            <a:solidFill>
              <a:srgbClr val="002060"/>
            </a:solidFill>
          </c:spPr>
          <c:dLbls>
            <c:txPr>
              <a:bodyPr/>
              <a:lstStyle/>
              <a:p>
                <a:pPr>
                  <a:defRPr sz="1000" b="1">
                    <a:latin typeface="+mj-lt"/>
                  </a:defRPr>
                </a:pPr>
                <a:endParaRPr lang="en-US"/>
              </a:p>
            </c:txPr>
            <c:showVal val="1"/>
          </c:dLbls>
          <c:cat>
            <c:strRef>
              <c:f>AC!$D$57:$G$57</c:f>
              <c:strCache>
                <c:ptCount val="4"/>
                <c:pt idx="0">
                  <c:v>USFS</c:v>
                </c:pt>
                <c:pt idx="1">
                  <c:v>BLM</c:v>
                </c:pt>
                <c:pt idx="2">
                  <c:v>NPS</c:v>
                </c:pt>
                <c:pt idx="3">
                  <c:v>CNTY</c:v>
                </c:pt>
              </c:strCache>
            </c:strRef>
          </c:cat>
          <c:val>
            <c:numRef>
              <c:f>AC!$D$59:$G$59</c:f>
              <c:numCache>
                <c:formatCode>General</c:formatCode>
                <c:ptCount val="4"/>
                <c:pt idx="0">
                  <c:v>3</c:v>
                </c:pt>
                <c:pt idx="2">
                  <c:v>1</c:v>
                </c:pt>
                <c:pt idx="3">
                  <c:v>1</c:v>
                </c:pt>
              </c:numCache>
            </c:numRef>
          </c:val>
        </c:ser>
        <c:dLbls>
          <c:showVal val="1"/>
        </c:dLbls>
        <c:axId val="53571968"/>
        <c:axId val="53573504"/>
      </c:barChart>
      <c:catAx>
        <c:axId val="53571968"/>
        <c:scaling>
          <c:orientation val="minMax"/>
        </c:scaling>
        <c:axPos val="l"/>
        <c:tickLblPos val="nextTo"/>
        <c:txPr>
          <a:bodyPr/>
          <a:lstStyle/>
          <a:p>
            <a:pPr>
              <a:defRPr sz="1600" b="1">
                <a:latin typeface="Baskerville Old Face" pitchFamily="18" charset="0"/>
              </a:defRPr>
            </a:pPr>
            <a:endParaRPr lang="en-US"/>
          </a:p>
        </c:txPr>
        <c:crossAx val="53573504"/>
        <c:crosses val="autoZero"/>
        <c:auto val="1"/>
        <c:lblAlgn val="ctr"/>
        <c:lblOffset val="100"/>
      </c:catAx>
      <c:valAx>
        <c:axId val="53573504"/>
        <c:scaling>
          <c:orientation val="minMax"/>
        </c:scaling>
        <c:axPos val="b"/>
        <c:majorGridlines/>
        <c:numFmt formatCode="General" sourceLinked="1"/>
        <c:tickLblPos val="nextTo"/>
        <c:txPr>
          <a:bodyPr/>
          <a:lstStyle/>
          <a:p>
            <a:pPr>
              <a:defRPr sz="1200" b="1">
                <a:latin typeface="Baskerville Old Face" pitchFamily="18" charset="0"/>
              </a:defRPr>
            </a:pPr>
            <a:endParaRPr lang="en-US"/>
          </a:p>
        </c:txPr>
        <c:crossAx val="53571968"/>
        <c:crosses val="autoZero"/>
        <c:crossBetween val="between"/>
      </c:valAx>
    </c:plotArea>
    <c:legend>
      <c:legendPos val="r"/>
      <c:layout>
        <c:manualLayout>
          <c:xMode val="edge"/>
          <c:yMode val="edge"/>
          <c:x val="0.82555791395640754"/>
          <c:y val="0.43686064632545957"/>
          <c:w val="0.17444208604359246"/>
          <c:h val="0.20440370734908134"/>
        </c:manualLayout>
      </c:layout>
      <c:txPr>
        <a:bodyPr/>
        <a:lstStyle/>
        <a:p>
          <a:pPr>
            <a:defRPr b="1"/>
          </a:pPr>
          <a:endParaRPr lang="en-US"/>
        </a:p>
      </c:txPr>
    </c:legend>
    <c:plotVisOnly val="1"/>
  </c:chart>
  <c:txPr>
    <a:bodyPr/>
    <a:lstStyle/>
    <a:p>
      <a:pPr>
        <a:defRPr sz="1800"/>
      </a:pPr>
      <a:endParaRPr lang="en-US"/>
    </a:p>
  </c:txPr>
  <c:externalData r:id="rId1"/>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38645808808782722"/>
          <c:y val="0.31569173630455016"/>
          <c:w val="0.56111666274273742"/>
          <c:h val="0.56367366335475577"/>
        </c:manualLayout>
      </c:layout>
      <c:barChart>
        <c:barDir val="bar"/>
        <c:grouping val="clustered"/>
        <c:ser>
          <c:idx val="0"/>
          <c:order val="0"/>
          <c:dLbls>
            <c:txPr>
              <a:bodyPr/>
              <a:lstStyle/>
              <a:p>
                <a:pPr>
                  <a:defRPr b="1">
                    <a:latin typeface="+mj-lt"/>
                  </a:defRPr>
                </a:pPr>
                <a:endParaRPr lang="en-US"/>
              </a:p>
            </c:txPr>
            <c:showVal val="1"/>
          </c:dLbls>
          <c:cat>
            <c:strRef>
              <c:f>'Rotor Wing Activity'!$A$1:$D$1</c:f>
              <c:strCache>
                <c:ptCount val="4"/>
                <c:pt idx="0">
                  <c:v>Internal Cargo (lbs)</c:v>
                </c:pt>
                <c:pt idx="1">
                  <c:v>External Cargo (lbs)</c:v>
                </c:pt>
                <c:pt idx="2">
                  <c:v>Water or Retardant Dropped (gallons)</c:v>
                </c:pt>
                <c:pt idx="3">
                  <c:v>Total Flight Time Logged (hours)</c:v>
                </c:pt>
              </c:strCache>
            </c:strRef>
          </c:cat>
          <c:val>
            <c:numRef>
              <c:f>'Rotor Wing Activity'!$A$2:$D$2</c:f>
              <c:numCache>
                <c:formatCode>General</c:formatCode>
                <c:ptCount val="4"/>
                <c:pt idx="0">
                  <c:v>17901</c:v>
                </c:pt>
                <c:pt idx="1">
                  <c:v>4601</c:v>
                </c:pt>
                <c:pt idx="2">
                  <c:v>6840</c:v>
                </c:pt>
                <c:pt idx="3">
                  <c:v>82.6</c:v>
                </c:pt>
              </c:numCache>
            </c:numRef>
          </c:val>
        </c:ser>
        <c:axId val="53499392"/>
        <c:axId val="53500928"/>
      </c:barChart>
      <c:catAx>
        <c:axId val="53499392"/>
        <c:scaling>
          <c:orientation val="minMax"/>
        </c:scaling>
        <c:axPos val="l"/>
        <c:tickLblPos val="nextTo"/>
        <c:txPr>
          <a:bodyPr/>
          <a:lstStyle/>
          <a:p>
            <a:pPr>
              <a:defRPr sz="2000" b="1">
                <a:latin typeface="Baskerville Old Face" pitchFamily="18" charset="0"/>
              </a:defRPr>
            </a:pPr>
            <a:endParaRPr lang="en-US"/>
          </a:p>
        </c:txPr>
        <c:crossAx val="53500928"/>
        <c:crosses val="autoZero"/>
        <c:auto val="1"/>
        <c:lblAlgn val="ctr"/>
        <c:lblOffset val="100"/>
      </c:catAx>
      <c:valAx>
        <c:axId val="53500928"/>
        <c:scaling>
          <c:orientation val="minMax"/>
        </c:scaling>
        <c:axPos val="b"/>
        <c:majorGridlines/>
        <c:numFmt formatCode="General" sourceLinked="1"/>
        <c:tickLblPos val="nextTo"/>
        <c:txPr>
          <a:bodyPr/>
          <a:lstStyle/>
          <a:p>
            <a:pPr>
              <a:defRPr sz="1200" b="1">
                <a:latin typeface="Baskerville Old Face" pitchFamily="18" charset="0"/>
              </a:defRPr>
            </a:pPr>
            <a:endParaRPr lang="en-US"/>
          </a:p>
        </c:txPr>
        <c:crossAx val="53499392"/>
        <c:crosses val="autoZero"/>
        <c:crossBetween val="between"/>
      </c:valAx>
    </c:plotArea>
    <c:plotVisOnly val="1"/>
  </c:chart>
  <c:externalData r:id="rId1"/>
  <c:userShapes r:id="rId2"/>
</c:chartSpace>
</file>

<file path=ppt/charts/chart25.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36173840769903781"/>
          <c:y val="0.23611098612673445"/>
          <c:w val="0.56547003499562554"/>
          <c:h val="0.61351450860309165"/>
        </c:manualLayout>
      </c:layout>
      <c:barChart>
        <c:barDir val="bar"/>
        <c:grouping val="clustered"/>
        <c:ser>
          <c:idx val="0"/>
          <c:order val="0"/>
          <c:spPr>
            <a:solidFill>
              <a:schemeClr val="accent2">
                <a:lumMod val="75000"/>
              </a:schemeClr>
            </a:solidFill>
          </c:spPr>
          <c:cat>
            <c:strRef>
              <c:f>'Fixed Wing Aircraft'!$A$1:$B$1</c:f>
              <c:strCache>
                <c:ptCount val="2"/>
                <c:pt idx="0">
                  <c:v>Buena Vista Reload Base</c:v>
                </c:pt>
                <c:pt idx="1">
                  <c:v>Fremont County SEAT Base</c:v>
                </c:pt>
              </c:strCache>
            </c:strRef>
          </c:cat>
          <c:val>
            <c:numRef>
              <c:f>'Fixed Wing Aircraft'!$A$2:$B$2</c:f>
              <c:numCache>
                <c:formatCode>General</c:formatCode>
                <c:ptCount val="2"/>
                <c:pt idx="0">
                  <c:v>650</c:v>
                </c:pt>
                <c:pt idx="1">
                  <c:v>8605</c:v>
                </c:pt>
              </c:numCache>
            </c:numRef>
          </c:val>
        </c:ser>
        <c:axId val="53521024"/>
        <c:axId val="53535104"/>
      </c:barChart>
      <c:catAx>
        <c:axId val="53521024"/>
        <c:scaling>
          <c:orientation val="minMax"/>
        </c:scaling>
        <c:axPos val="l"/>
        <c:tickLblPos val="nextTo"/>
        <c:txPr>
          <a:bodyPr/>
          <a:lstStyle/>
          <a:p>
            <a:pPr>
              <a:defRPr sz="1600" b="1">
                <a:latin typeface="Baskerville Old Face" pitchFamily="18" charset="0"/>
              </a:defRPr>
            </a:pPr>
            <a:endParaRPr lang="en-US"/>
          </a:p>
        </c:txPr>
        <c:crossAx val="53535104"/>
        <c:crosses val="autoZero"/>
        <c:auto val="1"/>
        <c:lblAlgn val="ctr"/>
        <c:lblOffset val="100"/>
      </c:catAx>
      <c:valAx>
        <c:axId val="53535104"/>
        <c:scaling>
          <c:orientation val="minMax"/>
        </c:scaling>
        <c:axPos val="b"/>
        <c:majorGridlines/>
        <c:numFmt formatCode="General" sourceLinked="1"/>
        <c:tickLblPos val="nextTo"/>
        <c:txPr>
          <a:bodyPr/>
          <a:lstStyle/>
          <a:p>
            <a:pPr>
              <a:defRPr sz="1200" b="1">
                <a:latin typeface="Baskerville Old Face" pitchFamily="18" charset="0"/>
              </a:defRPr>
            </a:pPr>
            <a:endParaRPr lang="en-US"/>
          </a:p>
        </c:txPr>
        <c:crossAx val="53521024"/>
        <c:crosses val="autoZero"/>
        <c:crossBetween val="between"/>
      </c:valAx>
    </c:plotArea>
    <c:plotVisOnly val="1"/>
  </c:chart>
  <c:externalData r:id="rId1"/>
  <c:userShapes r:id="rId2"/>
</c:chartSpace>
</file>

<file path=ppt/charts/chart26.xml><?xml version="1.0" encoding="utf-8"?>
<c:chartSpace xmlns:c="http://schemas.openxmlformats.org/drawingml/2006/chart" xmlns:a="http://schemas.openxmlformats.org/drawingml/2006/main" xmlns:r="http://schemas.openxmlformats.org/officeDocument/2006/relationships">
  <c:lang val="en-US"/>
  <c:style val="19"/>
  <c:chart>
    <c:plotArea>
      <c:layout/>
      <c:barChart>
        <c:barDir val="col"/>
        <c:grouping val="clustered"/>
        <c:ser>
          <c:idx val="0"/>
          <c:order val="0"/>
          <c:tx>
            <c:strRef>
              <c:f>'5 YEAR AVS'!$A$2</c:f>
              <c:strCache>
                <c:ptCount val="1"/>
                <c:pt idx="0">
                  <c:v>CREW</c:v>
                </c:pt>
              </c:strCache>
            </c:strRef>
          </c:tx>
          <c:spPr>
            <a:solidFill>
              <a:schemeClr val="accent2">
                <a:lumMod val="75000"/>
              </a:schemeClr>
            </a:solidFill>
          </c:spPr>
          <c:dLbls>
            <c:txPr>
              <a:bodyPr/>
              <a:lstStyle/>
              <a:p>
                <a:pPr>
                  <a:defRPr sz="1000" b="1">
                    <a:latin typeface="+mj-lt"/>
                  </a:defRPr>
                </a:pPr>
                <a:endParaRPr lang="en-US"/>
              </a:p>
            </c:txPr>
            <c:showVal val="1"/>
          </c:dLbls>
          <c:cat>
            <c:numRef>
              <c:f>'5 YEAR AVS'!$B$1:$G$1</c:f>
              <c:numCache>
                <c:formatCode>General</c:formatCode>
                <c:ptCount val="6"/>
                <c:pt idx="0">
                  <c:v>2005</c:v>
                </c:pt>
                <c:pt idx="1">
                  <c:v>2006</c:v>
                </c:pt>
                <c:pt idx="2">
                  <c:v>2007</c:v>
                </c:pt>
                <c:pt idx="3">
                  <c:v>2008</c:v>
                </c:pt>
                <c:pt idx="4">
                  <c:v>2009</c:v>
                </c:pt>
                <c:pt idx="5">
                  <c:v>2010</c:v>
                </c:pt>
              </c:numCache>
            </c:numRef>
          </c:cat>
          <c:val>
            <c:numRef>
              <c:f>'5 YEAR AVS'!$B$2:$G$2</c:f>
              <c:numCache>
                <c:formatCode>General</c:formatCode>
                <c:ptCount val="6"/>
                <c:pt idx="0">
                  <c:v>76</c:v>
                </c:pt>
                <c:pt idx="1">
                  <c:v>139</c:v>
                </c:pt>
                <c:pt idx="2">
                  <c:v>61</c:v>
                </c:pt>
                <c:pt idx="3">
                  <c:v>123</c:v>
                </c:pt>
                <c:pt idx="4">
                  <c:v>41</c:v>
                </c:pt>
                <c:pt idx="5">
                  <c:v>79</c:v>
                </c:pt>
              </c:numCache>
            </c:numRef>
          </c:val>
        </c:ser>
        <c:ser>
          <c:idx val="1"/>
          <c:order val="1"/>
          <c:tx>
            <c:strRef>
              <c:f>'5 YEAR AVS'!$A$3</c:f>
              <c:strCache>
                <c:ptCount val="1"/>
                <c:pt idx="0">
                  <c:v>OVERHEAD</c:v>
                </c:pt>
              </c:strCache>
            </c:strRef>
          </c:tx>
          <c:dLbls>
            <c:dLbl>
              <c:idx val="5"/>
              <c:layout/>
              <c:tx>
                <c:rich>
                  <a:bodyPr/>
                  <a:lstStyle/>
                  <a:p>
                    <a:r>
                      <a:rPr lang="en-US" dirty="0" smtClean="0"/>
                      <a:t>1268</a:t>
                    </a:r>
                    <a:endParaRPr lang="en-US" dirty="0"/>
                  </a:p>
                </c:rich>
              </c:tx>
              <c:showVal val="1"/>
            </c:dLbl>
            <c:txPr>
              <a:bodyPr/>
              <a:lstStyle/>
              <a:p>
                <a:pPr>
                  <a:defRPr sz="1000" b="1">
                    <a:latin typeface="+mj-lt"/>
                  </a:defRPr>
                </a:pPr>
                <a:endParaRPr lang="en-US"/>
              </a:p>
            </c:txPr>
            <c:showVal val="1"/>
          </c:dLbls>
          <c:cat>
            <c:numRef>
              <c:f>'5 YEAR AVS'!$B$1:$G$1</c:f>
              <c:numCache>
                <c:formatCode>General</c:formatCode>
                <c:ptCount val="6"/>
                <c:pt idx="0">
                  <c:v>2005</c:v>
                </c:pt>
                <c:pt idx="1">
                  <c:v>2006</c:v>
                </c:pt>
                <c:pt idx="2">
                  <c:v>2007</c:v>
                </c:pt>
                <c:pt idx="3">
                  <c:v>2008</c:v>
                </c:pt>
                <c:pt idx="4">
                  <c:v>2009</c:v>
                </c:pt>
                <c:pt idx="5">
                  <c:v>2010</c:v>
                </c:pt>
              </c:numCache>
            </c:numRef>
          </c:cat>
          <c:val>
            <c:numRef>
              <c:f>'5 YEAR AVS'!$B$3:$G$3</c:f>
              <c:numCache>
                <c:formatCode>General</c:formatCode>
                <c:ptCount val="6"/>
                <c:pt idx="0">
                  <c:v>1584</c:v>
                </c:pt>
                <c:pt idx="1">
                  <c:v>2670</c:v>
                </c:pt>
                <c:pt idx="2">
                  <c:v>1114</c:v>
                </c:pt>
                <c:pt idx="3">
                  <c:v>1727</c:v>
                </c:pt>
                <c:pt idx="4">
                  <c:v>620</c:v>
                </c:pt>
                <c:pt idx="5">
                  <c:v>1269</c:v>
                </c:pt>
              </c:numCache>
            </c:numRef>
          </c:val>
        </c:ser>
        <c:ser>
          <c:idx val="2"/>
          <c:order val="2"/>
          <c:tx>
            <c:strRef>
              <c:f>'5 YEAR AVS'!$A$4</c:f>
              <c:strCache>
                <c:ptCount val="1"/>
                <c:pt idx="0">
                  <c:v>EQUIPMENT</c:v>
                </c:pt>
              </c:strCache>
            </c:strRef>
          </c:tx>
          <c:spPr>
            <a:solidFill>
              <a:srgbClr val="FFC000"/>
            </a:solidFill>
          </c:spPr>
          <c:dLbls>
            <c:txPr>
              <a:bodyPr/>
              <a:lstStyle/>
              <a:p>
                <a:pPr>
                  <a:defRPr sz="1000" b="1">
                    <a:latin typeface="+mj-lt"/>
                  </a:defRPr>
                </a:pPr>
                <a:endParaRPr lang="en-US"/>
              </a:p>
            </c:txPr>
            <c:showVal val="1"/>
          </c:dLbls>
          <c:cat>
            <c:numRef>
              <c:f>'5 YEAR AVS'!$B$1:$G$1</c:f>
              <c:numCache>
                <c:formatCode>General</c:formatCode>
                <c:ptCount val="6"/>
                <c:pt idx="0">
                  <c:v>2005</c:v>
                </c:pt>
                <c:pt idx="1">
                  <c:v>2006</c:v>
                </c:pt>
                <c:pt idx="2">
                  <c:v>2007</c:v>
                </c:pt>
                <c:pt idx="3">
                  <c:v>2008</c:v>
                </c:pt>
                <c:pt idx="4">
                  <c:v>2009</c:v>
                </c:pt>
                <c:pt idx="5">
                  <c:v>2010</c:v>
                </c:pt>
              </c:numCache>
            </c:numRef>
          </c:cat>
          <c:val>
            <c:numRef>
              <c:f>'5 YEAR AVS'!$B$4:$G$4</c:f>
              <c:numCache>
                <c:formatCode>General</c:formatCode>
                <c:ptCount val="6"/>
                <c:pt idx="0">
                  <c:v>604</c:v>
                </c:pt>
                <c:pt idx="1">
                  <c:v>693</c:v>
                </c:pt>
                <c:pt idx="2">
                  <c:v>286</c:v>
                </c:pt>
                <c:pt idx="3">
                  <c:v>367</c:v>
                </c:pt>
                <c:pt idx="4">
                  <c:v>115</c:v>
                </c:pt>
                <c:pt idx="5">
                  <c:v>247</c:v>
                </c:pt>
              </c:numCache>
            </c:numRef>
          </c:val>
        </c:ser>
        <c:ser>
          <c:idx val="3"/>
          <c:order val="3"/>
          <c:tx>
            <c:strRef>
              <c:f>'5 YEAR AVS'!$A$5</c:f>
              <c:strCache>
                <c:ptCount val="1"/>
                <c:pt idx="0">
                  <c:v>AIRCRAFT</c:v>
                </c:pt>
              </c:strCache>
            </c:strRef>
          </c:tx>
          <c:spPr>
            <a:solidFill>
              <a:srgbClr val="0070C0"/>
            </a:solidFill>
          </c:spPr>
          <c:dLbls>
            <c:txPr>
              <a:bodyPr/>
              <a:lstStyle/>
              <a:p>
                <a:pPr>
                  <a:defRPr sz="1000" b="1">
                    <a:latin typeface="+mj-lt"/>
                  </a:defRPr>
                </a:pPr>
                <a:endParaRPr lang="en-US"/>
              </a:p>
            </c:txPr>
            <c:showVal val="1"/>
          </c:dLbls>
          <c:cat>
            <c:numRef>
              <c:f>'5 YEAR AVS'!$B$1:$G$1</c:f>
              <c:numCache>
                <c:formatCode>General</c:formatCode>
                <c:ptCount val="6"/>
                <c:pt idx="0">
                  <c:v>2005</c:v>
                </c:pt>
                <c:pt idx="1">
                  <c:v>2006</c:v>
                </c:pt>
                <c:pt idx="2">
                  <c:v>2007</c:v>
                </c:pt>
                <c:pt idx="3">
                  <c:v>2008</c:v>
                </c:pt>
                <c:pt idx="4">
                  <c:v>2009</c:v>
                </c:pt>
                <c:pt idx="5">
                  <c:v>2010</c:v>
                </c:pt>
              </c:numCache>
            </c:numRef>
          </c:cat>
          <c:val>
            <c:numRef>
              <c:f>'5 YEAR AVS'!$B$5:$G$5</c:f>
              <c:numCache>
                <c:formatCode>General</c:formatCode>
                <c:ptCount val="6"/>
                <c:pt idx="0">
                  <c:v>290</c:v>
                </c:pt>
                <c:pt idx="1">
                  <c:v>392</c:v>
                </c:pt>
                <c:pt idx="2">
                  <c:v>58</c:v>
                </c:pt>
                <c:pt idx="3">
                  <c:v>165</c:v>
                </c:pt>
                <c:pt idx="4">
                  <c:v>44</c:v>
                </c:pt>
                <c:pt idx="5">
                  <c:v>174</c:v>
                </c:pt>
              </c:numCache>
            </c:numRef>
          </c:val>
        </c:ser>
        <c:dLbls>
          <c:showVal val="1"/>
        </c:dLbls>
        <c:axId val="53710208"/>
        <c:axId val="53720192"/>
      </c:barChart>
      <c:catAx>
        <c:axId val="53710208"/>
        <c:scaling>
          <c:orientation val="minMax"/>
        </c:scaling>
        <c:axPos val="b"/>
        <c:numFmt formatCode="General" sourceLinked="1"/>
        <c:tickLblPos val="nextTo"/>
        <c:txPr>
          <a:bodyPr/>
          <a:lstStyle/>
          <a:p>
            <a:pPr>
              <a:defRPr sz="1200" b="1">
                <a:latin typeface="Baskerville Old Face" pitchFamily="18" charset="0"/>
              </a:defRPr>
            </a:pPr>
            <a:endParaRPr lang="en-US"/>
          </a:p>
        </c:txPr>
        <c:crossAx val="53720192"/>
        <c:crosses val="autoZero"/>
        <c:auto val="1"/>
        <c:lblAlgn val="ctr"/>
        <c:lblOffset val="100"/>
      </c:catAx>
      <c:valAx>
        <c:axId val="53720192"/>
        <c:scaling>
          <c:orientation val="minMax"/>
        </c:scaling>
        <c:axPos val="l"/>
        <c:majorGridlines/>
        <c:numFmt formatCode="General" sourceLinked="1"/>
        <c:tickLblPos val="nextTo"/>
        <c:txPr>
          <a:bodyPr/>
          <a:lstStyle/>
          <a:p>
            <a:pPr>
              <a:defRPr sz="1200" b="1">
                <a:latin typeface="Baskerville Old Face" pitchFamily="18" charset="0"/>
              </a:defRPr>
            </a:pPr>
            <a:endParaRPr lang="en-US"/>
          </a:p>
        </c:txPr>
        <c:crossAx val="53710208"/>
        <c:crosses val="autoZero"/>
        <c:crossBetween val="between"/>
      </c:valAx>
    </c:plotArea>
    <c:legend>
      <c:legendPos val="t"/>
      <c:layout/>
      <c:txPr>
        <a:bodyPr/>
        <a:lstStyle/>
        <a:p>
          <a:pPr>
            <a:defRPr b="1">
              <a:latin typeface="Baskerville Old Face" pitchFamily="18" charset="0"/>
            </a:defRPr>
          </a:pPr>
          <a:endParaRPr lang="en-US"/>
        </a:p>
      </c:txPr>
    </c:legend>
    <c:plotVisOnly val="1"/>
  </c:chart>
  <c:txPr>
    <a:bodyPr/>
    <a:lstStyle/>
    <a:p>
      <a:pPr>
        <a:defRPr sz="1800"/>
      </a:pPr>
      <a:endParaRPr lang="en-US"/>
    </a:p>
  </c:txPr>
  <c:externalData r:id="rId1"/>
</c:chartSpace>
</file>

<file path=ppt/charts/chart2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'5 Year Average'!$B$2</c:f>
              <c:strCache>
                <c:ptCount val="1"/>
                <c:pt idx="0">
                  <c:v>Fires</c:v>
                </c:pt>
              </c:strCache>
            </c:strRef>
          </c:tx>
          <c:dLbls>
            <c:txPr>
              <a:bodyPr/>
              <a:lstStyle/>
              <a:p>
                <a:pPr>
                  <a:defRPr sz="1000" b="1">
                    <a:latin typeface="+mj-lt"/>
                  </a:defRPr>
                </a:pPr>
                <a:endParaRPr lang="en-US"/>
              </a:p>
            </c:txPr>
            <c:showVal val="1"/>
          </c:dLbls>
          <c:cat>
            <c:numRef>
              <c:f>'5 Year Average'!$A$3:$A$8</c:f>
              <c:numCache>
                <c:formatCode>General</c:formatCode>
                <c:ptCount val="6"/>
                <c:pt idx="0">
                  <c:v>2005</c:v>
                </c:pt>
                <c:pt idx="1">
                  <c:v>2006</c:v>
                </c:pt>
                <c:pt idx="2">
                  <c:v>2007</c:v>
                </c:pt>
                <c:pt idx="3">
                  <c:v>2008</c:v>
                </c:pt>
                <c:pt idx="4">
                  <c:v>2009</c:v>
                </c:pt>
                <c:pt idx="5">
                  <c:v>2010</c:v>
                </c:pt>
              </c:numCache>
            </c:numRef>
          </c:cat>
          <c:val>
            <c:numRef>
              <c:f>'5 Year Average'!$B$3:$B$8</c:f>
              <c:numCache>
                <c:formatCode>General</c:formatCode>
                <c:ptCount val="6"/>
                <c:pt idx="0">
                  <c:v>348</c:v>
                </c:pt>
                <c:pt idx="1">
                  <c:v>824</c:v>
                </c:pt>
                <c:pt idx="2">
                  <c:v>305</c:v>
                </c:pt>
                <c:pt idx="3">
                  <c:v>398</c:v>
                </c:pt>
                <c:pt idx="4">
                  <c:v>267</c:v>
                </c:pt>
                <c:pt idx="5">
                  <c:v>238</c:v>
                </c:pt>
              </c:numCache>
            </c:numRef>
          </c:val>
        </c:ser>
        <c:ser>
          <c:idx val="1"/>
          <c:order val="1"/>
          <c:tx>
            <c:strRef>
              <c:f>'5 Year Average'!$C$2</c:f>
              <c:strCache>
                <c:ptCount val="1"/>
                <c:pt idx="0">
                  <c:v>Acres</c:v>
                </c:pt>
              </c:strCache>
            </c:strRef>
          </c:tx>
          <c:dLbls>
            <c:txPr>
              <a:bodyPr/>
              <a:lstStyle/>
              <a:p>
                <a:pPr>
                  <a:defRPr sz="1000" b="1">
                    <a:latin typeface="+mj-lt"/>
                  </a:defRPr>
                </a:pPr>
                <a:endParaRPr lang="en-US"/>
              </a:p>
            </c:txPr>
            <c:showVal val="1"/>
          </c:dLbls>
          <c:cat>
            <c:numRef>
              <c:f>'5 Year Average'!$A$3:$A$8</c:f>
              <c:numCache>
                <c:formatCode>General</c:formatCode>
                <c:ptCount val="6"/>
                <c:pt idx="0">
                  <c:v>2005</c:v>
                </c:pt>
                <c:pt idx="1">
                  <c:v>2006</c:v>
                </c:pt>
                <c:pt idx="2">
                  <c:v>2007</c:v>
                </c:pt>
                <c:pt idx="3">
                  <c:v>2008</c:v>
                </c:pt>
                <c:pt idx="4">
                  <c:v>2009</c:v>
                </c:pt>
                <c:pt idx="5">
                  <c:v>2010</c:v>
                </c:pt>
              </c:numCache>
            </c:numRef>
          </c:cat>
          <c:val>
            <c:numRef>
              <c:f>'5 Year Average'!$C$3:$C$8</c:f>
              <c:numCache>
                <c:formatCode>General</c:formatCode>
                <c:ptCount val="6"/>
                <c:pt idx="0">
                  <c:v>39951</c:v>
                </c:pt>
                <c:pt idx="1">
                  <c:v>133926</c:v>
                </c:pt>
                <c:pt idx="2">
                  <c:v>30291</c:v>
                </c:pt>
                <c:pt idx="3">
                  <c:v>164680</c:v>
                </c:pt>
                <c:pt idx="4">
                  <c:v>49164</c:v>
                </c:pt>
                <c:pt idx="5">
                  <c:v>35982.57</c:v>
                </c:pt>
              </c:numCache>
            </c:numRef>
          </c:val>
        </c:ser>
        <c:axId val="53819648"/>
        <c:axId val="53858304"/>
      </c:barChart>
      <c:catAx>
        <c:axId val="53819648"/>
        <c:scaling>
          <c:orientation val="minMax"/>
        </c:scaling>
        <c:axPos val="b"/>
        <c:numFmt formatCode="General" sourceLinked="1"/>
        <c:majorTickMark val="none"/>
        <c:tickLblPos val="nextTo"/>
        <c:txPr>
          <a:bodyPr/>
          <a:lstStyle/>
          <a:p>
            <a:pPr>
              <a:defRPr sz="1200" b="1">
                <a:latin typeface="Baskerville Old Face" pitchFamily="18" charset="0"/>
              </a:defRPr>
            </a:pPr>
            <a:endParaRPr lang="en-US"/>
          </a:p>
        </c:txPr>
        <c:crossAx val="53858304"/>
        <c:crosses val="autoZero"/>
        <c:auto val="1"/>
        <c:lblAlgn val="ctr"/>
        <c:lblOffset val="100"/>
      </c:catAx>
      <c:valAx>
        <c:axId val="53858304"/>
        <c:scaling>
          <c:logBase val="10"/>
          <c:orientation val="minMax"/>
          <c:max val="200000"/>
          <c:min val="1"/>
        </c:scaling>
        <c:axPos val="l"/>
        <c:majorGridlines/>
        <c:numFmt formatCode="General" sourceLinked="1"/>
        <c:majorTickMark val="none"/>
        <c:tickLblPos val="nextTo"/>
        <c:txPr>
          <a:bodyPr/>
          <a:lstStyle/>
          <a:p>
            <a:pPr>
              <a:defRPr sz="1200" b="1">
                <a:latin typeface="Baskerville Old Face" pitchFamily="18" charset="0"/>
              </a:defRPr>
            </a:pPr>
            <a:endParaRPr lang="en-US"/>
          </a:p>
        </c:txPr>
        <c:crossAx val="53819648"/>
        <c:crosses val="autoZero"/>
        <c:crossBetween val="between"/>
        <c:majorUnit val="10"/>
      </c:valAx>
    </c:plotArea>
    <c:legend>
      <c:legendPos val="t"/>
      <c:layout/>
      <c:txPr>
        <a:bodyPr/>
        <a:lstStyle/>
        <a:p>
          <a:pPr>
            <a:defRPr sz="1800" b="1"/>
          </a:pPr>
          <a:endParaRPr lang="en-US"/>
        </a:p>
      </c:txPr>
    </c:legend>
    <c:plotVisOnly val="1"/>
  </c:chart>
  <c:externalData r:id="rId1"/>
</c:chartSpace>
</file>

<file path=ppt/charts/chart28.xml><?xml version="1.0" encoding="utf-8"?>
<c:chartSpace xmlns:c="http://schemas.openxmlformats.org/drawingml/2006/chart" xmlns:a="http://schemas.openxmlformats.org/drawingml/2006/main" xmlns:r="http://schemas.openxmlformats.org/officeDocument/2006/relationships">
  <c:date1904 val="1"/>
  <c:lang val="en-US"/>
  <c:style val="22"/>
  <c:chart>
    <c:autoTitleDeleted val="1"/>
    <c:plotArea>
      <c:layout/>
      <c:barChart>
        <c:barDir val="col"/>
        <c:grouping val="clustered"/>
        <c:ser>
          <c:idx val="0"/>
          <c:order val="0"/>
          <c:dLbls>
            <c:txPr>
              <a:bodyPr/>
              <a:lstStyle/>
              <a:p>
                <a:pPr>
                  <a:defRPr sz="1000" b="1">
                    <a:latin typeface="+mj-lt"/>
                  </a:defRPr>
                </a:pPr>
                <a:endParaRPr lang="en-US"/>
              </a:p>
            </c:txPr>
            <c:showVal val="1"/>
          </c:dLbls>
          <c:cat>
            <c:numRef>
              <c:f>'5 Year Average'!$A$21:$A$26</c:f>
              <c:numCache>
                <c:formatCode>General</c:formatCode>
                <c:ptCount val="6"/>
                <c:pt idx="0">
                  <c:v>2005</c:v>
                </c:pt>
                <c:pt idx="1">
                  <c:v>2006</c:v>
                </c:pt>
                <c:pt idx="2">
                  <c:v>2007</c:v>
                </c:pt>
                <c:pt idx="3">
                  <c:v>2008</c:v>
                </c:pt>
                <c:pt idx="4">
                  <c:v>2009</c:v>
                </c:pt>
                <c:pt idx="5">
                  <c:v>2010</c:v>
                </c:pt>
              </c:numCache>
            </c:numRef>
          </c:cat>
          <c:val>
            <c:numRef>
              <c:f>'5 Year Average'!$B$21:$B$26</c:f>
              <c:numCache>
                <c:formatCode>General</c:formatCode>
                <c:ptCount val="6"/>
                <c:pt idx="0">
                  <c:v>1350</c:v>
                </c:pt>
                <c:pt idx="1">
                  <c:v>1440</c:v>
                </c:pt>
                <c:pt idx="2">
                  <c:v>1199</c:v>
                </c:pt>
                <c:pt idx="3">
                  <c:v>1324</c:v>
                </c:pt>
                <c:pt idx="4">
                  <c:v>1284</c:v>
                </c:pt>
                <c:pt idx="5">
                  <c:v>1413</c:v>
                </c:pt>
              </c:numCache>
            </c:numRef>
          </c:val>
        </c:ser>
        <c:axId val="53903360"/>
        <c:axId val="53904896"/>
      </c:barChart>
      <c:catAx>
        <c:axId val="53903360"/>
        <c:scaling>
          <c:orientation val="minMax"/>
        </c:scaling>
        <c:axPos val="b"/>
        <c:numFmt formatCode="General" sourceLinked="1"/>
        <c:majorTickMark val="none"/>
        <c:tickLblPos val="nextTo"/>
        <c:txPr>
          <a:bodyPr/>
          <a:lstStyle/>
          <a:p>
            <a:pPr>
              <a:defRPr b="1">
                <a:latin typeface="Baskerville Old Face" pitchFamily="18" charset="0"/>
              </a:defRPr>
            </a:pPr>
            <a:endParaRPr lang="en-US"/>
          </a:p>
        </c:txPr>
        <c:crossAx val="53904896"/>
        <c:crosses val="autoZero"/>
        <c:auto val="1"/>
        <c:lblAlgn val="ctr"/>
        <c:lblOffset val="100"/>
      </c:catAx>
      <c:valAx>
        <c:axId val="53904896"/>
        <c:scaling>
          <c:orientation val="minMax"/>
        </c:scaling>
        <c:axPos val="l"/>
        <c:majorGridlines/>
        <c:numFmt formatCode="General" sourceLinked="1"/>
        <c:majorTickMark val="none"/>
        <c:tickLblPos val="nextTo"/>
        <c:txPr>
          <a:bodyPr/>
          <a:lstStyle/>
          <a:p>
            <a:pPr>
              <a:defRPr sz="1200" b="1">
                <a:latin typeface="Baskerville Old Face" pitchFamily="18" charset="0"/>
              </a:defRPr>
            </a:pPr>
            <a:endParaRPr lang="en-US"/>
          </a:p>
        </c:txPr>
        <c:crossAx val="53903360"/>
        <c:crosses val="autoZero"/>
        <c:crossBetween val="between"/>
      </c:valAx>
    </c:plotArea>
    <c:plotVisOnly val="1"/>
  </c:chart>
  <c:txPr>
    <a:bodyPr/>
    <a:lstStyle/>
    <a:p>
      <a:pPr>
        <a:defRPr sz="1800"/>
      </a:pPr>
      <a:endParaRPr lang="en-US"/>
    </a:p>
  </c:txPr>
  <c:externalData r:id="rId1"/>
</c:chartSpace>
</file>

<file path=ppt/charts/chart29.xml><?xml version="1.0" encoding="utf-8"?>
<c:chartSpace xmlns:c="http://schemas.openxmlformats.org/drawingml/2006/chart" xmlns:a="http://schemas.openxmlformats.org/drawingml/2006/main" xmlns:r="http://schemas.openxmlformats.org/officeDocument/2006/relationships">
  <c:date1904 val="1"/>
  <c:lang val="en-US"/>
  <c:style val="20"/>
  <c:chart>
    <c:plotArea>
      <c:layout/>
      <c:barChart>
        <c:barDir val="col"/>
        <c:grouping val="clustered"/>
        <c:ser>
          <c:idx val="0"/>
          <c:order val="0"/>
          <c:dLbls>
            <c:txPr>
              <a:bodyPr/>
              <a:lstStyle/>
              <a:p>
                <a:pPr>
                  <a:defRPr sz="1000" b="1">
                    <a:latin typeface="+mj-lt"/>
                  </a:defRPr>
                </a:pPr>
                <a:endParaRPr lang="en-US"/>
              </a:p>
            </c:txPr>
            <c:showVal val="1"/>
          </c:dLbls>
          <c:cat>
            <c:strRef>
              <c:f>cba!$C$1:$K$1</c:f>
              <c:strCache>
                <c:ptCount val="9"/>
                <c:pt idx="0">
                  <c:v>March</c:v>
                </c:pt>
                <c:pt idx="1">
                  <c:v>April</c:v>
                </c:pt>
                <c:pt idx="2">
                  <c:v>May</c:v>
                </c:pt>
                <c:pt idx="3">
                  <c:v>June</c:v>
                </c:pt>
                <c:pt idx="4">
                  <c:v>July </c:v>
                </c:pt>
                <c:pt idx="5">
                  <c:v>August</c:v>
                </c:pt>
                <c:pt idx="6">
                  <c:v>September</c:v>
                </c:pt>
                <c:pt idx="7">
                  <c:v>October</c:v>
                </c:pt>
                <c:pt idx="8">
                  <c:v>November</c:v>
                </c:pt>
              </c:strCache>
            </c:strRef>
          </c:cat>
          <c:val>
            <c:numRef>
              <c:f>cba!$C$2:$K$2</c:f>
              <c:numCache>
                <c:formatCode>General</c:formatCode>
                <c:ptCount val="9"/>
                <c:pt idx="0">
                  <c:v>1</c:v>
                </c:pt>
                <c:pt idx="1">
                  <c:v>2</c:v>
                </c:pt>
                <c:pt idx="2">
                  <c:v>3</c:v>
                </c:pt>
                <c:pt idx="3">
                  <c:v>40</c:v>
                </c:pt>
                <c:pt idx="4">
                  <c:v>40</c:v>
                </c:pt>
                <c:pt idx="5">
                  <c:v>15</c:v>
                </c:pt>
                <c:pt idx="6">
                  <c:v>8</c:v>
                </c:pt>
                <c:pt idx="7">
                  <c:v>4</c:v>
                </c:pt>
                <c:pt idx="8">
                  <c:v>4</c:v>
                </c:pt>
              </c:numCache>
            </c:numRef>
          </c:val>
        </c:ser>
        <c:dLbls>
          <c:showVal val="1"/>
        </c:dLbls>
        <c:axId val="53929088"/>
        <c:axId val="53930624"/>
      </c:barChart>
      <c:catAx>
        <c:axId val="53929088"/>
        <c:scaling>
          <c:orientation val="minMax"/>
        </c:scaling>
        <c:axPos val="b"/>
        <c:tickLblPos val="nextTo"/>
        <c:txPr>
          <a:bodyPr/>
          <a:lstStyle/>
          <a:p>
            <a:pPr>
              <a:defRPr sz="1200" b="1"/>
            </a:pPr>
            <a:endParaRPr lang="en-US"/>
          </a:p>
        </c:txPr>
        <c:crossAx val="53930624"/>
        <c:crosses val="autoZero"/>
        <c:auto val="1"/>
        <c:lblAlgn val="ctr"/>
        <c:lblOffset val="100"/>
      </c:catAx>
      <c:valAx>
        <c:axId val="53930624"/>
        <c:scaling>
          <c:orientation val="minMax"/>
        </c:scaling>
        <c:axPos val="l"/>
        <c:majorGridlines/>
        <c:numFmt formatCode="General" sourceLinked="1"/>
        <c:tickLblPos val="nextTo"/>
        <c:txPr>
          <a:bodyPr/>
          <a:lstStyle/>
          <a:p>
            <a:pPr>
              <a:defRPr sz="1200" b="1">
                <a:latin typeface="Baskerville Old Face" pitchFamily="18" charset="0"/>
              </a:defRPr>
            </a:pPr>
            <a:endParaRPr lang="en-US"/>
          </a:p>
        </c:txPr>
        <c:crossAx val="53929088"/>
        <c:crosses val="autoZero"/>
        <c:crossBetween val="between"/>
      </c:valAx>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22"/>
  <c:chart>
    <c:autoTitleDeleted val="1"/>
    <c:plotArea>
      <c:layout/>
      <c:barChart>
        <c:barDir val="col"/>
        <c:grouping val="clustered"/>
        <c:ser>
          <c:idx val="0"/>
          <c:order val="0"/>
          <c:dLbls>
            <c:txPr>
              <a:bodyPr/>
              <a:lstStyle/>
              <a:p>
                <a:pPr>
                  <a:defRPr sz="1000" b="1">
                    <a:latin typeface="+mj-lt"/>
                  </a:defRPr>
                </a:pPr>
                <a:endParaRPr lang="en-US"/>
              </a:p>
            </c:txPr>
            <c:showVal val="1"/>
          </c:dLbls>
          <c:cat>
            <c:strRef>
              <c:f>'WildCAD Totals'!$A$98:$A$104</c:f>
              <c:strCache>
                <c:ptCount val="7"/>
                <c:pt idx="0">
                  <c:v>SUN</c:v>
                </c:pt>
                <c:pt idx="1">
                  <c:v>MON</c:v>
                </c:pt>
                <c:pt idx="2">
                  <c:v>TUES</c:v>
                </c:pt>
                <c:pt idx="3">
                  <c:v>WED</c:v>
                </c:pt>
                <c:pt idx="4">
                  <c:v>THURS</c:v>
                </c:pt>
                <c:pt idx="5">
                  <c:v>FRI</c:v>
                </c:pt>
                <c:pt idx="6">
                  <c:v>SAT</c:v>
                </c:pt>
              </c:strCache>
            </c:strRef>
          </c:cat>
          <c:val>
            <c:numRef>
              <c:f>'WildCAD Totals'!$B$98:$B$104</c:f>
              <c:numCache>
                <c:formatCode>General</c:formatCode>
                <c:ptCount val="7"/>
                <c:pt idx="0">
                  <c:v>194</c:v>
                </c:pt>
                <c:pt idx="1">
                  <c:v>238</c:v>
                </c:pt>
                <c:pt idx="2">
                  <c:v>197</c:v>
                </c:pt>
                <c:pt idx="3">
                  <c:v>174</c:v>
                </c:pt>
                <c:pt idx="4">
                  <c:v>190</c:v>
                </c:pt>
                <c:pt idx="5">
                  <c:v>231</c:v>
                </c:pt>
                <c:pt idx="6">
                  <c:v>189</c:v>
                </c:pt>
              </c:numCache>
            </c:numRef>
          </c:val>
        </c:ser>
        <c:axId val="51967872"/>
        <c:axId val="51969408"/>
      </c:barChart>
      <c:catAx>
        <c:axId val="51967872"/>
        <c:scaling>
          <c:orientation val="minMax"/>
        </c:scaling>
        <c:axPos val="b"/>
        <c:majorTickMark val="none"/>
        <c:tickLblPos val="nextTo"/>
        <c:txPr>
          <a:bodyPr/>
          <a:lstStyle/>
          <a:p>
            <a:pPr>
              <a:defRPr sz="1600" b="1">
                <a:latin typeface="Baskerville Old Face" pitchFamily="18" charset="0"/>
              </a:defRPr>
            </a:pPr>
            <a:endParaRPr lang="en-US"/>
          </a:p>
        </c:txPr>
        <c:crossAx val="51969408"/>
        <c:crosses val="autoZero"/>
        <c:auto val="1"/>
        <c:lblAlgn val="ctr"/>
        <c:lblOffset val="100"/>
      </c:catAx>
      <c:valAx>
        <c:axId val="51969408"/>
        <c:scaling>
          <c:orientation val="minMax"/>
        </c:scaling>
        <c:axPos val="l"/>
        <c:majorGridlines/>
        <c:numFmt formatCode="General" sourceLinked="1"/>
        <c:majorTickMark val="none"/>
        <c:tickLblPos val="nextTo"/>
        <c:txPr>
          <a:bodyPr/>
          <a:lstStyle/>
          <a:p>
            <a:pPr>
              <a:defRPr sz="1200" b="1">
                <a:latin typeface="Baskerville Old Face" pitchFamily="18" charset="0"/>
              </a:defRPr>
            </a:pPr>
            <a:endParaRPr lang="en-US"/>
          </a:p>
        </c:txPr>
        <c:crossAx val="51967872"/>
        <c:crosses val="autoZero"/>
        <c:crossBetween val="between"/>
      </c:valAx>
    </c:plotArea>
    <c:plotVisOnly val="1"/>
  </c:chart>
  <c:txPr>
    <a:bodyPr/>
    <a:lstStyle/>
    <a:p>
      <a:pPr>
        <a:defRPr sz="1800"/>
      </a:pPr>
      <a:endParaRPr lang="en-US"/>
    </a:p>
  </c:txPr>
  <c:externalData r:id="rId1"/>
  <c:userShapes r:id="rId2"/>
</c:chartSpace>
</file>

<file path=ppt/charts/chart30.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dPt>
            <c:idx val="0"/>
            <c:spPr>
              <a:solidFill>
                <a:srgbClr val="FF6600"/>
              </a:solidFill>
            </c:spPr>
          </c:dPt>
          <c:dPt>
            <c:idx val="1"/>
            <c:spPr>
              <a:solidFill>
                <a:srgbClr val="FFC000"/>
              </a:solidFill>
            </c:spPr>
          </c:dPt>
          <c:dPt>
            <c:idx val="2"/>
            <c:spPr>
              <a:solidFill>
                <a:schemeClr val="accent1">
                  <a:lumMod val="75000"/>
                </a:schemeClr>
              </a:solidFill>
            </c:spPr>
          </c:dPt>
          <c:dPt>
            <c:idx val="3"/>
            <c:spPr>
              <a:solidFill>
                <a:schemeClr val="accent4">
                  <a:lumMod val="60000"/>
                  <a:lumOff val="40000"/>
                </a:schemeClr>
              </a:solidFill>
            </c:spPr>
          </c:dPt>
          <c:dPt>
            <c:idx val="4"/>
            <c:spPr>
              <a:solidFill>
                <a:srgbClr val="002060"/>
              </a:solidFill>
            </c:spPr>
          </c:dPt>
          <c:dPt>
            <c:idx val="5"/>
            <c:spPr>
              <a:solidFill>
                <a:srgbClr val="800000"/>
              </a:solidFill>
            </c:spPr>
          </c:dPt>
          <c:dPt>
            <c:idx val="6"/>
            <c:spPr>
              <a:solidFill>
                <a:srgbClr val="003300"/>
              </a:solidFill>
            </c:spPr>
          </c:dPt>
          <c:dLbls>
            <c:txPr>
              <a:bodyPr/>
              <a:lstStyle/>
              <a:p>
                <a:pPr>
                  <a:defRPr b="1">
                    <a:latin typeface="+mj-lt"/>
                  </a:defRPr>
                </a:pPr>
                <a:endParaRPr lang="en-US"/>
              </a:p>
            </c:txPr>
            <c:showVal val="1"/>
          </c:dLbls>
          <c:cat>
            <c:strRef>
              <c:f>'ROSS Support'!$A$3:$A$9</c:f>
              <c:strCache>
                <c:ptCount val="7"/>
                <c:pt idx="0">
                  <c:v>BIA</c:v>
                </c:pt>
                <c:pt idx="1">
                  <c:v>BLM</c:v>
                </c:pt>
                <c:pt idx="2">
                  <c:v>Cooperators</c:v>
                </c:pt>
                <c:pt idx="3">
                  <c:v>DDQ</c:v>
                </c:pt>
                <c:pt idx="4">
                  <c:v>FWS</c:v>
                </c:pt>
                <c:pt idx="5">
                  <c:v>STATE</c:v>
                </c:pt>
                <c:pt idx="6">
                  <c:v>USFS</c:v>
                </c:pt>
              </c:strCache>
            </c:strRef>
          </c:cat>
          <c:val>
            <c:numRef>
              <c:f>'ROSS Support'!$B$3:$B$9</c:f>
              <c:numCache>
                <c:formatCode>General</c:formatCode>
                <c:ptCount val="7"/>
                <c:pt idx="0">
                  <c:v>2</c:v>
                </c:pt>
                <c:pt idx="1">
                  <c:v>5</c:v>
                </c:pt>
                <c:pt idx="2">
                  <c:v>73</c:v>
                </c:pt>
                <c:pt idx="3">
                  <c:v>1</c:v>
                </c:pt>
                <c:pt idx="4">
                  <c:v>2</c:v>
                </c:pt>
                <c:pt idx="5">
                  <c:v>4</c:v>
                </c:pt>
                <c:pt idx="6">
                  <c:v>13</c:v>
                </c:pt>
              </c:numCache>
            </c:numRef>
          </c:val>
        </c:ser>
        <c:axId val="53645312"/>
        <c:axId val="53646848"/>
      </c:barChart>
      <c:catAx>
        <c:axId val="53645312"/>
        <c:scaling>
          <c:orientation val="minMax"/>
        </c:scaling>
        <c:axPos val="b"/>
        <c:majorTickMark val="none"/>
        <c:tickLblPos val="nextTo"/>
        <c:txPr>
          <a:bodyPr/>
          <a:lstStyle/>
          <a:p>
            <a:pPr>
              <a:defRPr sz="1200" b="1"/>
            </a:pPr>
            <a:endParaRPr lang="en-US"/>
          </a:p>
        </c:txPr>
        <c:crossAx val="53646848"/>
        <c:crosses val="autoZero"/>
        <c:auto val="1"/>
        <c:lblAlgn val="ctr"/>
        <c:lblOffset val="100"/>
      </c:catAx>
      <c:valAx>
        <c:axId val="53646848"/>
        <c:scaling>
          <c:orientation val="minMax"/>
        </c:scaling>
        <c:axPos val="l"/>
        <c:majorGridlines/>
        <c:numFmt formatCode="General" sourceLinked="1"/>
        <c:majorTickMark val="none"/>
        <c:tickLblPos val="nextTo"/>
        <c:txPr>
          <a:bodyPr/>
          <a:lstStyle/>
          <a:p>
            <a:pPr>
              <a:defRPr sz="1200" b="1">
                <a:latin typeface="Baskerville Old Face" pitchFamily="18" charset="0"/>
              </a:defRPr>
            </a:pPr>
            <a:endParaRPr lang="en-US"/>
          </a:p>
        </c:txPr>
        <c:crossAx val="53645312"/>
        <c:crosses val="autoZero"/>
        <c:crossBetween val="between"/>
      </c:valAx>
    </c:plotArea>
    <c:plotVisOnly val="1"/>
  </c:chart>
  <c:externalData r:id="rId1"/>
</c:chartSpace>
</file>

<file path=ppt/charts/chart31.xml><?xml version="1.0" encoding="utf-8"?>
<c:chartSpace xmlns:c="http://schemas.openxmlformats.org/drawingml/2006/chart" xmlns:a="http://schemas.openxmlformats.org/drawingml/2006/main" xmlns:r="http://schemas.openxmlformats.org/officeDocument/2006/relationships">
  <c:date1904 val="1"/>
  <c:lang val="en-US"/>
  <c:style val="17"/>
  <c:chart>
    <c:autoTitleDeleted val="1"/>
    <c:plotArea>
      <c:layout/>
      <c:barChart>
        <c:barDir val="col"/>
        <c:grouping val="clustered"/>
        <c:ser>
          <c:idx val="0"/>
          <c:order val="0"/>
          <c:dLbls>
            <c:txPr>
              <a:bodyPr/>
              <a:lstStyle/>
              <a:p>
                <a:pPr>
                  <a:defRPr sz="1000" b="1">
                    <a:latin typeface="+mj-lt"/>
                  </a:defRPr>
                </a:pPr>
                <a:endParaRPr lang="en-US"/>
              </a:p>
            </c:txPr>
            <c:showVal val="1"/>
          </c:dLbls>
          <c:cat>
            <c:strRef>
              <c:f>'ROSS Support'!$A$13:$A$24</c:f>
              <c:strCache>
                <c:ptCount val="12"/>
                <c:pt idx="0">
                  <c:v>ALX</c:v>
                </c:pt>
                <c:pt idx="1">
                  <c:v>APX</c:v>
                </c:pt>
                <c:pt idx="2">
                  <c:v>CFX</c:v>
                </c:pt>
                <c:pt idx="3">
                  <c:v>DEX</c:v>
                </c:pt>
                <c:pt idx="4">
                  <c:v>DGX</c:v>
                </c:pt>
                <c:pt idx="5">
                  <c:v>EPX</c:v>
                </c:pt>
                <c:pt idx="6">
                  <c:v>FRX</c:v>
                </c:pt>
                <c:pt idx="7">
                  <c:v>JEX</c:v>
                </c:pt>
                <c:pt idx="8">
                  <c:v>KSX</c:v>
                </c:pt>
                <c:pt idx="9">
                  <c:v>LKX</c:v>
                </c:pt>
                <c:pt idx="10">
                  <c:v>PAX</c:v>
                </c:pt>
                <c:pt idx="11">
                  <c:v>PUX</c:v>
                </c:pt>
              </c:strCache>
            </c:strRef>
          </c:cat>
          <c:val>
            <c:numRef>
              <c:f>'ROSS Support'!$B$13:$B$24</c:f>
              <c:numCache>
                <c:formatCode>General</c:formatCode>
                <c:ptCount val="12"/>
                <c:pt idx="0">
                  <c:v>1</c:v>
                </c:pt>
                <c:pt idx="1">
                  <c:v>6</c:v>
                </c:pt>
                <c:pt idx="2">
                  <c:v>4</c:v>
                </c:pt>
                <c:pt idx="3">
                  <c:v>1</c:v>
                </c:pt>
                <c:pt idx="4">
                  <c:v>2</c:v>
                </c:pt>
                <c:pt idx="5">
                  <c:v>8</c:v>
                </c:pt>
                <c:pt idx="6">
                  <c:v>5</c:v>
                </c:pt>
                <c:pt idx="7">
                  <c:v>38</c:v>
                </c:pt>
                <c:pt idx="8">
                  <c:v>1</c:v>
                </c:pt>
                <c:pt idx="9">
                  <c:v>1</c:v>
                </c:pt>
                <c:pt idx="10">
                  <c:v>2</c:v>
                </c:pt>
                <c:pt idx="11">
                  <c:v>4</c:v>
                </c:pt>
              </c:numCache>
            </c:numRef>
          </c:val>
        </c:ser>
        <c:axId val="53671040"/>
        <c:axId val="53672576"/>
      </c:barChart>
      <c:catAx>
        <c:axId val="53671040"/>
        <c:scaling>
          <c:orientation val="minMax"/>
        </c:scaling>
        <c:axPos val="b"/>
        <c:majorTickMark val="none"/>
        <c:tickLblPos val="nextTo"/>
        <c:txPr>
          <a:bodyPr/>
          <a:lstStyle/>
          <a:p>
            <a:pPr>
              <a:defRPr sz="1200" b="1">
                <a:latin typeface="+mn-lt"/>
              </a:defRPr>
            </a:pPr>
            <a:endParaRPr lang="en-US"/>
          </a:p>
        </c:txPr>
        <c:crossAx val="53672576"/>
        <c:crosses val="autoZero"/>
        <c:auto val="1"/>
        <c:lblAlgn val="ctr"/>
        <c:lblOffset val="100"/>
      </c:catAx>
      <c:valAx>
        <c:axId val="53672576"/>
        <c:scaling>
          <c:orientation val="minMax"/>
        </c:scaling>
        <c:axPos val="l"/>
        <c:majorGridlines/>
        <c:numFmt formatCode="General" sourceLinked="1"/>
        <c:majorTickMark val="none"/>
        <c:tickLblPos val="nextTo"/>
        <c:txPr>
          <a:bodyPr/>
          <a:lstStyle/>
          <a:p>
            <a:pPr>
              <a:defRPr sz="1200" b="1">
                <a:latin typeface="Baskerville Old Face" pitchFamily="18" charset="0"/>
              </a:defRPr>
            </a:pPr>
            <a:endParaRPr lang="en-US"/>
          </a:p>
        </c:txPr>
        <c:crossAx val="53671040"/>
        <c:crosses val="autoZero"/>
        <c:crossBetween val="between"/>
      </c:valAx>
    </c:plotArea>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24"/>
  <c:chart>
    <c:autoTitleDeleted val="1"/>
    <c:plotArea>
      <c:layout/>
      <c:barChart>
        <c:barDir val="col"/>
        <c:grouping val="clustered"/>
        <c:ser>
          <c:idx val="0"/>
          <c:order val="0"/>
          <c:dPt>
            <c:idx val="0"/>
            <c:spPr>
              <a:solidFill>
                <a:srgbClr val="FF6600"/>
              </a:solidFill>
            </c:spPr>
          </c:dPt>
          <c:dPt>
            <c:idx val="1"/>
            <c:spPr>
              <a:solidFill>
                <a:srgbClr val="FFC000"/>
              </a:solidFill>
            </c:spPr>
          </c:dPt>
          <c:dPt>
            <c:idx val="2"/>
            <c:spPr>
              <a:solidFill>
                <a:srgbClr val="FFC000"/>
              </a:solidFill>
            </c:spPr>
          </c:dPt>
          <c:dPt>
            <c:idx val="3"/>
            <c:spPr>
              <a:solidFill>
                <a:schemeClr val="tx2"/>
              </a:solidFill>
            </c:spPr>
          </c:dPt>
          <c:dPt>
            <c:idx val="4"/>
            <c:spPr>
              <a:solidFill>
                <a:schemeClr val="tx2"/>
              </a:solidFill>
            </c:spPr>
          </c:dPt>
          <c:dPt>
            <c:idx val="5"/>
            <c:spPr>
              <a:solidFill>
                <a:schemeClr val="accent4">
                  <a:lumMod val="60000"/>
                  <a:lumOff val="40000"/>
                </a:schemeClr>
              </a:solidFill>
            </c:spPr>
          </c:dPt>
          <c:dPt>
            <c:idx val="6"/>
            <c:spPr>
              <a:solidFill>
                <a:srgbClr val="0070C0"/>
              </a:solidFill>
            </c:spPr>
          </c:dPt>
          <c:dPt>
            <c:idx val="7"/>
            <c:spPr>
              <a:solidFill>
                <a:srgbClr val="002060"/>
              </a:solidFill>
            </c:spPr>
          </c:dPt>
          <c:dPt>
            <c:idx val="8"/>
            <c:spPr>
              <a:solidFill>
                <a:srgbClr val="660033"/>
              </a:solidFill>
            </c:spPr>
          </c:dPt>
          <c:dPt>
            <c:idx val="9"/>
            <c:spPr>
              <a:solidFill>
                <a:srgbClr val="660033"/>
              </a:solidFill>
            </c:spPr>
          </c:dPt>
          <c:dPt>
            <c:idx val="10"/>
            <c:spPr>
              <a:solidFill>
                <a:srgbClr val="003300"/>
              </a:solidFill>
            </c:spPr>
          </c:dPt>
          <c:dPt>
            <c:idx val="11"/>
            <c:spPr>
              <a:solidFill>
                <a:srgbClr val="003300"/>
              </a:solidFill>
            </c:spPr>
          </c:dPt>
          <c:dPt>
            <c:idx val="12"/>
            <c:spPr>
              <a:solidFill>
                <a:srgbClr val="003300"/>
              </a:solidFill>
            </c:spPr>
          </c:dPt>
          <c:dLbls>
            <c:txPr>
              <a:bodyPr/>
              <a:lstStyle/>
              <a:p>
                <a:pPr>
                  <a:defRPr sz="1000" b="1">
                    <a:latin typeface="+mj-lt"/>
                  </a:defRPr>
                </a:pPr>
                <a:endParaRPr lang="en-US"/>
              </a:p>
            </c:txPr>
            <c:showVal val="1"/>
          </c:dLbls>
          <c:cat>
            <c:strRef>
              <c:f>'WildCAD Totals'!$A$141:$A$154</c:f>
              <c:strCache>
                <c:ptCount val="14"/>
                <c:pt idx="0">
                  <c:v>BIA</c:v>
                </c:pt>
                <c:pt idx="1">
                  <c:v>RGD</c:v>
                </c:pt>
                <c:pt idx="2">
                  <c:v>SLD</c:v>
                </c:pt>
                <c:pt idx="3">
                  <c:v>KSX</c:v>
                </c:pt>
                <c:pt idx="4">
                  <c:v>PBX</c:v>
                </c:pt>
                <c:pt idx="5">
                  <c:v>DDQ</c:v>
                </c:pt>
                <c:pt idx="6">
                  <c:v>FWS</c:v>
                </c:pt>
                <c:pt idx="7">
                  <c:v>NPS</c:v>
                </c:pt>
                <c:pt idx="8">
                  <c:v>KSS</c:v>
                </c:pt>
                <c:pt idx="9">
                  <c:v>PBS</c:v>
                </c:pt>
                <c:pt idx="10">
                  <c:v>PSF</c:v>
                </c:pt>
                <c:pt idx="11">
                  <c:v>RGF</c:v>
                </c:pt>
                <c:pt idx="12">
                  <c:v>USFS</c:v>
                </c:pt>
                <c:pt idx="13">
                  <c:v>PIDC</c:v>
                </c:pt>
              </c:strCache>
            </c:strRef>
          </c:cat>
          <c:val>
            <c:numRef>
              <c:f>'WildCAD Totals'!$B$141:$B$154</c:f>
              <c:numCache>
                <c:formatCode>General</c:formatCode>
                <c:ptCount val="14"/>
                <c:pt idx="0">
                  <c:v>19</c:v>
                </c:pt>
                <c:pt idx="1">
                  <c:v>55</c:v>
                </c:pt>
                <c:pt idx="2">
                  <c:v>6</c:v>
                </c:pt>
                <c:pt idx="3">
                  <c:v>42</c:v>
                </c:pt>
                <c:pt idx="4">
                  <c:v>279</c:v>
                </c:pt>
                <c:pt idx="5">
                  <c:v>15</c:v>
                </c:pt>
                <c:pt idx="6">
                  <c:v>45</c:v>
                </c:pt>
                <c:pt idx="7">
                  <c:v>17</c:v>
                </c:pt>
                <c:pt idx="8">
                  <c:v>3</c:v>
                </c:pt>
                <c:pt idx="9">
                  <c:v>30</c:v>
                </c:pt>
                <c:pt idx="10">
                  <c:v>486</c:v>
                </c:pt>
                <c:pt idx="11">
                  <c:v>71</c:v>
                </c:pt>
                <c:pt idx="12">
                  <c:v>7</c:v>
                </c:pt>
                <c:pt idx="13">
                  <c:v>338</c:v>
                </c:pt>
              </c:numCache>
            </c:numRef>
          </c:val>
        </c:ser>
        <c:axId val="52416896"/>
        <c:axId val="52418432"/>
      </c:barChart>
      <c:catAx>
        <c:axId val="52416896"/>
        <c:scaling>
          <c:orientation val="minMax"/>
        </c:scaling>
        <c:axPos val="b"/>
        <c:majorTickMark val="none"/>
        <c:tickLblPos val="nextTo"/>
        <c:txPr>
          <a:bodyPr/>
          <a:lstStyle/>
          <a:p>
            <a:pPr>
              <a:defRPr sz="1200" b="1">
                <a:latin typeface="Baskerville Old Face" pitchFamily="18" charset="0"/>
              </a:defRPr>
            </a:pPr>
            <a:endParaRPr lang="en-US"/>
          </a:p>
        </c:txPr>
        <c:crossAx val="52418432"/>
        <c:crosses val="autoZero"/>
        <c:auto val="1"/>
        <c:lblAlgn val="ctr"/>
        <c:lblOffset val="100"/>
      </c:catAx>
      <c:valAx>
        <c:axId val="52418432"/>
        <c:scaling>
          <c:orientation val="minMax"/>
        </c:scaling>
        <c:axPos val="l"/>
        <c:majorGridlines/>
        <c:numFmt formatCode="General" sourceLinked="1"/>
        <c:majorTickMark val="none"/>
        <c:tickLblPos val="nextTo"/>
        <c:txPr>
          <a:bodyPr/>
          <a:lstStyle/>
          <a:p>
            <a:pPr>
              <a:defRPr sz="1200" b="1">
                <a:latin typeface="Baskerville Old Face" pitchFamily="18" charset="0"/>
              </a:defRPr>
            </a:pPr>
            <a:endParaRPr lang="en-US"/>
          </a:p>
        </c:txPr>
        <c:crossAx val="52416896"/>
        <c:crosses val="autoZero"/>
        <c:crossBetween val="between"/>
      </c:valAx>
    </c:plotArea>
    <c:plotVisOnly val="1"/>
  </c:chart>
  <c:txPr>
    <a:bodyPr/>
    <a:lstStyle/>
    <a:p>
      <a:pPr>
        <a:defRPr sz="16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17"/>
  <c:chart>
    <c:autoTitleDeleted val="1"/>
    <c:plotArea>
      <c:layout/>
      <c:barChart>
        <c:barDir val="col"/>
        <c:grouping val="clustered"/>
        <c:ser>
          <c:idx val="0"/>
          <c:order val="0"/>
          <c:spPr>
            <a:solidFill>
              <a:schemeClr val="accent2">
                <a:lumMod val="75000"/>
              </a:schemeClr>
            </a:solidFill>
          </c:spPr>
          <c:dLbls>
            <c:txPr>
              <a:bodyPr/>
              <a:lstStyle/>
              <a:p>
                <a:pPr>
                  <a:defRPr sz="1000" b="1">
                    <a:latin typeface="+mj-lt"/>
                  </a:defRPr>
                </a:pPr>
                <a:endParaRPr lang="en-US"/>
              </a:p>
            </c:txPr>
            <c:showVal val="1"/>
          </c:dLbls>
          <c:cat>
            <c:strRef>
              <c:f>'WildCAD Totals'!$A$45:$A$69</c:f>
              <c:strCache>
                <c:ptCount val="25"/>
                <c:pt idx="0">
                  <c:v>Alamosa Cnty</c:v>
                </c:pt>
                <c:pt idx="1">
                  <c:v>Arapahoe Cnty</c:v>
                </c:pt>
                <c:pt idx="2">
                  <c:v>Baca Cnty</c:v>
                </c:pt>
                <c:pt idx="3">
                  <c:v>Chaffee Cnty</c:v>
                </c:pt>
                <c:pt idx="4">
                  <c:v>Conejos Cnty</c:v>
                </c:pt>
                <c:pt idx="5">
                  <c:v>Costilla Cnty</c:v>
                </c:pt>
                <c:pt idx="6">
                  <c:v>Custer Cnty</c:v>
                </c:pt>
                <c:pt idx="7">
                  <c:v>Cheyenne Cnty</c:v>
                </c:pt>
                <c:pt idx="8">
                  <c:v>Denver Cnty</c:v>
                </c:pt>
                <c:pt idx="9">
                  <c:v>Douglas Cnty</c:v>
                </c:pt>
                <c:pt idx="10">
                  <c:v>Elbert Cnty</c:v>
                </c:pt>
                <c:pt idx="11">
                  <c:v>El Paso Cnty</c:v>
                </c:pt>
                <c:pt idx="12">
                  <c:v>Fremont Cnty</c:v>
                </c:pt>
                <c:pt idx="13">
                  <c:v>Huerfano Cnty</c:v>
                </c:pt>
                <c:pt idx="14">
                  <c:v>Jefferson Cnty</c:v>
                </c:pt>
                <c:pt idx="15">
                  <c:v>Kiowa Cnty</c:v>
                </c:pt>
                <c:pt idx="16">
                  <c:v>Lincoln Cnty</c:v>
                </c:pt>
                <c:pt idx="17">
                  <c:v>Lake Cnty</c:v>
                </c:pt>
                <c:pt idx="18">
                  <c:v>Las Animas Cnty</c:v>
                </c:pt>
                <c:pt idx="19">
                  <c:v>Otero Cnty</c:v>
                </c:pt>
                <c:pt idx="20">
                  <c:v>Park Cnty</c:v>
                </c:pt>
                <c:pt idx="21">
                  <c:v>Pueblo Cnty</c:v>
                </c:pt>
                <c:pt idx="22">
                  <c:v>Rio Grande Cnty</c:v>
                </c:pt>
                <c:pt idx="23">
                  <c:v>Saguache Cnty</c:v>
                </c:pt>
                <c:pt idx="24">
                  <c:v>Teller Cnty</c:v>
                </c:pt>
              </c:strCache>
            </c:strRef>
          </c:cat>
          <c:val>
            <c:numRef>
              <c:f>'WildCAD Totals'!$R$45:$R$69</c:f>
              <c:numCache>
                <c:formatCode>General</c:formatCode>
                <c:ptCount val="25"/>
                <c:pt idx="0">
                  <c:v>1</c:v>
                </c:pt>
                <c:pt idx="1">
                  <c:v>6</c:v>
                </c:pt>
                <c:pt idx="2">
                  <c:v>2</c:v>
                </c:pt>
                <c:pt idx="3">
                  <c:v>11</c:v>
                </c:pt>
                <c:pt idx="4">
                  <c:v>3</c:v>
                </c:pt>
                <c:pt idx="5">
                  <c:v>5</c:v>
                </c:pt>
                <c:pt idx="6">
                  <c:v>7</c:v>
                </c:pt>
                <c:pt idx="7">
                  <c:v>2</c:v>
                </c:pt>
                <c:pt idx="8">
                  <c:v>1</c:v>
                </c:pt>
                <c:pt idx="9">
                  <c:v>14</c:v>
                </c:pt>
                <c:pt idx="10">
                  <c:v>1</c:v>
                </c:pt>
                <c:pt idx="11">
                  <c:v>45</c:v>
                </c:pt>
                <c:pt idx="12">
                  <c:v>29</c:v>
                </c:pt>
                <c:pt idx="13">
                  <c:v>2</c:v>
                </c:pt>
                <c:pt idx="14">
                  <c:v>61</c:v>
                </c:pt>
                <c:pt idx="15">
                  <c:v>2</c:v>
                </c:pt>
                <c:pt idx="16">
                  <c:v>1</c:v>
                </c:pt>
                <c:pt idx="17">
                  <c:v>8</c:v>
                </c:pt>
                <c:pt idx="18">
                  <c:v>7</c:v>
                </c:pt>
                <c:pt idx="19">
                  <c:v>2</c:v>
                </c:pt>
                <c:pt idx="20">
                  <c:v>26</c:v>
                </c:pt>
                <c:pt idx="21">
                  <c:v>15</c:v>
                </c:pt>
                <c:pt idx="22">
                  <c:v>1</c:v>
                </c:pt>
                <c:pt idx="23">
                  <c:v>3</c:v>
                </c:pt>
                <c:pt idx="24">
                  <c:v>24</c:v>
                </c:pt>
              </c:numCache>
            </c:numRef>
          </c:val>
        </c:ser>
        <c:axId val="52536832"/>
        <c:axId val="52538368"/>
      </c:barChart>
      <c:catAx>
        <c:axId val="52536832"/>
        <c:scaling>
          <c:orientation val="minMax"/>
        </c:scaling>
        <c:axPos val="b"/>
        <c:majorTickMark val="none"/>
        <c:tickLblPos val="nextTo"/>
        <c:txPr>
          <a:bodyPr/>
          <a:lstStyle/>
          <a:p>
            <a:pPr>
              <a:defRPr sz="1200" b="1">
                <a:latin typeface="Baskerville Old Face" pitchFamily="18" charset="0"/>
              </a:defRPr>
            </a:pPr>
            <a:endParaRPr lang="en-US"/>
          </a:p>
        </c:txPr>
        <c:crossAx val="52538368"/>
        <c:crosses val="autoZero"/>
        <c:auto val="1"/>
        <c:lblAlgn val="ctr"/>
        <c:lblOffset val="100"/>
      </c:catAx>
      <c:valAx>
        <c:axId val="52538368"/>
        <c:scaling>
          <c:orientation val="minMax"/>
        </c:scaling>
        <c:axPos val="l"/>
        <c:majorGridlines/>
        <c:numFmt formatCode="General" sourceLinked="1"/>
        <c:majorTickMark val="none"/>
        <c:tickLblPos val="nextTo"/>
        <c:txPr>
          <a:bodyPr/>
          <a:lstStyle/>
          <a:p>
            <a:pPr>
              <a:defRPr sz="1200" b="1">
                <a:latin typeface="Baskerville Old Face" pitchFamily="18" charset="0"/>
              </a:defRPr>
            </a:pPr>
            <a:endParaRPr lang="en-US"/>
          </a:p>
        </c:txPr>
        <c:crossAx val="52536832"/>
        <c:crosses val="autoZero"/>
        <c:crossBetween val="between"/>
      </c:valAx>
    </c:plotArea>
    <c:plotVisOnly val="1"/>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24"/>
  <c:chart>
    <c:autoTitleDeleted val="1"/>
    <c:plotArea>
      <c:layout/>
      <c:barChart>
        <c:barDir val="col"/>
        <c:grouping val="clustered"/>
        <c:ser>
          <c:idx val="0"/>
          <c:order val="0"/>
          <c:dLbls>
            <c:txPr>
              <a:bodyPr/>
              <a:lstStyle/>
              <a:p>
                <a:pPr>
                  <a:defRPr sz="1000" b="1">
                    <a:latin typeface="+mj-lt"/>
                  </a:defRPr>
                </a:pPr>
                <a:endParaRPr lang="en-US"/>
              </a:p>
            </c:txPr>
            <c:showVal val="1"/>
          </c:dLbls>
          <c:cat>
            <c:strRef>
              <c:f>'WildCAD Totals'!$A$99:$A$117</c:f>
              <c:strCache>
                <c:ptCount val="19"/>
                <c:pt idx="0">
                  <c:v>Brown County</c:v>
                </c:pt>
                <c:pt idx="1">
                  <c:v>Butler County</c:v>
                </c:pt>
                <c:pt idx="2">
                  <c:v>Clark County</c:v>
                </c:pt>
                <c:pt idx="3">
                  <c:v>Coffey County</c:v>
                </c:pt>
                <c:pt idx="4">
                  <c:v>Cowley County</c:v>
                </c:pt>
                <c:pt idx="5">
                  <c:v>Dickinson County</c:v>
                </c:pt>
                <c:pt idx="6">
                  <c:v>Harvey County</c:v>
                </c:pt>
                <c:pt idx="7">
                  <c:v>Linclon County</c:v>
                </c:pt>
                <c:pt idx="8">
                  <c:v>Linn County</c:v>
                </c:pt>
                <c:pt idx="9">
                  <c:v>Logan County</c:v>
                </c:pt>
                <c:pt idx="10">
                  <c:v>Lyon County</c:v>
                </c:pt>
                <c:pt idx="11">
                  <c:v>Meade County</c:v>
                </c:pt>
                <c:pt idx="12">
                  <c:v>Morton County</c:v>
                </c:pt>
                <c:pt idx="13">
                  <c:v>Norton County</c:v>
                </c:pt>
                <c:pt idx="14">
                  <c:v>Reno County</c:v>
                </c:pt>
                <c:pt idx="15">
                  <c:v>Rush County</c:v>
                </c:pt>
                <c:pt idx="16">
                  <c:v>Russell County</c:v>
                </c:pt>
                <c:pt idx="17">
                  <c:v>Sherman County</c:v>
                </c:pt>
                <c:pt idx="18">
                  <c:v>Stafford County</c:v>
                </c:pt>
              </c:strCache>
            </c:strRef>
          </c:cat>
          <c:val>
            <c:numRef>
              <c:f>'WildCAD Totals'!$G$99:$G$117</c:f>
              <c:numCache>
                <c:formatCode>General</c:formatCode>
                <c:ptCount val="19"/>
                <c:pt idx="0">
                  <c:v>2</c:v>
                </c:pt>
                <c:pt idx="1">
                  <c:v>1</c:v>
                </c:pt>
                <c:pt idx="2">
                  <c:v>1</c:v>
                </c:pt>
                <c:pt idx="3">
                  <c:v>6</c:v>
                </c:pt>
                <c:pt idx="4">
                  <c:v>1</c:v>
                </c:pt>
                <c:pt idx="5">
                  <c:v>2</c:v>
                </c:pt>
                <c:pt idx="6">
                  <c:v>1</c:v>
                </c:pt>
                <c:pt idx="7">
                  <c:v>1</c:v>
                </c:pt>
                <c:pt idx="8">
                  <c:v>3</c:v>
                </c:pt>
                <c:pt idx="9">
                  <c:v>1</c:v>
                </c:pt>
                <c:pt idx="10">
                  <c:v>2</c:v>
                </c:pt>
                <c:pt idx="11">
                  <c:v>3</c:v>
                </c:pt>
                <c:pt idx="12">
                  <c:v>8</c:v>
                </c:pt>
                <c:pt idx="13">
                  <c:v>1</c:v>
                </c:pt>
                <c:pt idx="14">
                  <c:v>2</c:v>
                </c:pt>
                <c:pt idx="15">
                  <c:v>1</c:v>
                </c:pt>
                <c:pt idx="16">
                  <c:v>1</c:v>
                </c:pt>
                <c:pt idx="17">
                  <c:v>1</c:v>
                </c:pt>
                <c:pt idx="18">
                  <c:v>4</c:v>
                </c:pt>
              </c:numCache>
            </c:numRef>
          </c:val>
        </c:ser>
        <c:axId val="52550272"/>
        <c:axId val="52633984"/>
      </c:barChart>
      <c:catAx>
        <c:axId val="52550272"/>
        <c:scaling>
          <c:orientation val="minMax"/>
        </c:scaling>
        <c:axPos val="b"/>
        <c:majorTickMark val="none"/>
        <c:tickLblPos val="nextTo"/>
        <c:txPr>
          <a:bodyPr/>
          <a:lstStyle/>
          <a:p>
            <a:pPr>
              <a:defRPr sz="1200" b="1">
                <a:latin typeface="Baskerville Old Face" pitchFamily="18" charset="0"/>
              </a:defRPr>
            </a:pPr>
            <a:endParaRPr lang="en-US"/>
          </a:p>
        </c:txPr>
        <c:crossAx val="52633984"/>
        <c:crosses val="autoZero"/>
        <c:auto val="1"/>
        <c:lblAlgn val="ctr"/>
        <c:lblOffset val="100"/>
      </c:catAx>
      <c:valAx>
        <c:axId val="52633984"/>
        <c:scaling>
          <c:orientation val="minMax"/>
        </c:scaling>
        <c:axPos val="l"/>
        <c:majorGridlines/>
        <c:numFmt formatCode="General" sourceLinked="1"/>
        <c:majorTickMark val="none"/>
        <c:tickLblPos val="nextTo"/>
        <c:txPr>
          <a:bodyPr/>
          <a:lstStyle/>
          <a:p>
            <a:pPr>
              <a:defRPr sz="1200" b="1">
                <a:latin typeface="Baskerville Old Face" pitchFamily="18" charset="0"/>
              </a:defRPr>
            </a:pPr>
            <a:endParaRPr lang="en-US"/>
          </a:p>
        </c:txPr>
        <c:crossAx val="52550272"/>
        <c:crosses val="autoZero"/>
        <c:crossBetween val="between"/>
      </c:valAx>
    </c:plotArea>
    <c:plotVisOnly val="1"/>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18"/>
  <c:chart>
    <c:autoTitleDeleted val="1"/>
    <c:plotArea>
      <c:layout/>
      <c:barChart>
        <c:barDir val="col"/>
        <c:grouping val="clustered"/>
        <c:ser>
          <c:idx val="0"/>
          <c:order val="0"/>
          <c:tx>
            <c:strRef>
              <c:f>'WildCAD Totals'!$B$161</c:f>
              <c:strCache>
                <c:ptCount val="1"/>
                <c:pt idx="0">
                  <c:v>Pueblo NWS (58)</c:v>
                </c:pt>
              </c:strCache>
            </c:strRef>
          </c:tx>
          <c:dLbls>
            <c:txPr>
              <a:bodyPr/>
              <a:lstStyle/>
              <a:p>
                <a:pPr>
                  <a:defRPr sz="1000" b="1">
                    <a:latin typeface="+mj-lt"/>
                  </a:defRPr>
                </a:pPr>
                <a:endParaRPr lang="en-US"/>
              </a:p>
            </c:txPr>
            <c:showVal val="1"/>
          </c:dLbls>
          <c:cat>
            <c:strRef>
              <c:f>'WildCAD Totals'!$A$162:$A$171</c:f>
              <c:strCache>
                <c:ptCount val="10"/>
                <c:pt idx="0">
                  <c:v>January</c:v>
                </c:pt>
                <c:pt idx="1">
                  <c:v>March</c:v>
                </c:pt>
                <c:pt idx="2">
                  <c:v>April</c:v>
                </c:pt>
                <c:pt idx="3">
                  <c:v>May</c:v>
                </c:pt>
                <c:pt idx="4">
                  <c:v>June</c:v>
                </c:pt>
                <c:pt idx="5">
                  <c:v>July</c:v>
                </c:pt>
                <c:pt idx="6">
                  <c:v>August</c:v>
                </c:pt>
                <c:pt idx="7">
                  <c:v>September</c:v>
                </c:pt>
                <c:pt idx="8">
                  <c:v>October</c:v>
                </c:pt>
                <c:pt idx="9">
                  <c:v>November</c:v>
                </c:pt>
              </c:strCache>
            </c:strRef>
          </c:cat>
          <c:val>
            <c:numRef>
              <c:f>'WildCAD Totals'!$B$162:$B$171</c:f>
              <c:numCache>
                <c:formatCode>General</c:formatCode>
                <c:ptCount val="10"/>
                <c:pt idx="0">
                  <c:v>1</c:v>
                </c:pt>
                <c:pt idx="1">
                  <c:v>5</c:v>
                </c:pt>
                <c:pt idx="2">
                  <c:v>11</c:v>
                </c:pt>
                <c:pt idx="3">
                  <c:v>15</c:v>
                </c:pt>
                <c:pt idx="4">
                  <c:v>11</c:v>
                </c:pt>
                <c:pt idx="7">
                  <c:v>3</c:v>
                </c:pt>
                <c:pt idx="9">
                  <c:v>12</c:v>
                </c:pt>
              </c:numCache>
            </c:numRef>
          </c:val>
        </c:ser>
        <c:ser>
          <c:idx val="1"/>
          <c:order val="1"/>
          <c:tx>
            <c:strRef>
              <c:f>'WildCAD Totals'!$C$161</c:f>
              <c:strCache>
                <c:ptCount val="1"/>
                <c:pt idx="0">
                  <c:v>Boulder NWS (17)</c:v>
                </c:pt>
              </c:strCache>
            </c:strRef>
          </c:tx>
          <c:dLbls>
            <c:txPr>
              <a:bodyPr/>
              <a:lstStyle/>
              <a:p>
                <a:pPr>
                  <a:defRPr sz="1000" b="1">
                    <a:latin typeface="+mj-lt"/>
                  </a:defRPr>
                </a:pPr>
                <a:endParaRPr lang="en-US"/>
              </a:p>
            </c:txPr>
            <c:showVal val="1"/>
          </c:dLbls>
          <c:cat>
            <c:strRef>
              <c:f>'WildCAD Totals'!$A$162:$A$171</c:f>
              <c:strCache>
                <c:ptCount val="10"/>
                <c:pt idx="0">
                  <c:v>January</c:v>
                </c:pt>
                <c:pt idx="1">
                  <c:v>March</c:v>
                </c:pt>
                <c:pt idx="2">
                  <c:v>April</c:v>
                </c:pt>
                <c:pt idx="3">
                  <c:v>May</c:v>
                </c:pt>
                <c:pt idx="4">
                  <c:v>June</c:v>
                </c:pt>
                <c:pt idx="5">
                  <c:v>July</c:v>
                </c:pt>
                <c:pt idx="6">
                  <c:v>August</c:v>
                </c:pt>
                <c:pt idx="7">
                  <c:v>September</c:v>
                </c:pt>
                <c:pt idx="8">
                  <c:v>October</c:v>
                </c:pt>
                <c:pt idx="9">
                  <c:v>November</c:v>
                </c:pt>
              </c:strCache>
            </c:strRef>
          </c:cat>
          <c:val>
            <c:numRef>
              <c:f>'WildCAD Totals'!$C$162:$C$171</c:f>
              <c:numCache>
                <c:formatCode>General</c:formatCode>
                <c:ptCount val="10"/>
                <c:pt idx="2">
                  <c:v>2</c:v>
                </c:pt>
                <c:pt idx="4">
                  <c:v>2</c:v>
                </c:pt>
                <c:pt idx="5">
                  <c:v>1</c:v>
                </c:pt>
                <c:pt idx="7">
                  <c:v>7</c:v>
                </c:pt>
                <c:pt idx="8">
                  <c:v>3</c:v>
                </c:pt>
                <c:pt idx="9">
                  <c:v>2</c:v>
                </c:pt>
              </c:numCache>
            </c:numRef>
          </c:val>
        </c:ser>
        <c:ser>
          <c:idx val="2"/>
          <c:order val="2"/>
          <c:tx>
            <c:strRef>
              <c:f>'WildCAD Totals'!$D$161</c:f>
              <c:strCache>
                <c:ptCount val="1"/>
                <c:pt idx="0">
                  <c:v>Dodge City NWS (21)</c:v>
                </c:pt>
              </c:strCache>
            </c:strRef>
          </c:tx>
          <c:dLbls>
            <c:txPr>
              <a:bodyPr/>
              <a:lstStyle/>
              <a:p>
                <a:pPr>
                  <a:defRPr sz="1000" b="1">
                    <a:latin typeface="+mj-lt"/>
                  </a:defRPr>
                </a:pPr>
                <a:endParaRPr lang="en-US"/>
              </a:p>
            </c:txPr>
            <c:showVal val="1"/>
          </c:dLbls>
          <c:cat>
            <c:strRef>
              <c:f>'WildCAD Totals'!$A$162:$A$171</c:f>
              <c:strCache>
                <c:ptCount val="10"/>
                <c:pt idx="0">
                  <c:v>January</c:v>
                </c:pt>
                <c:pt idx="1">
                  <c:v>March</c:v>
                </c:pt>
                <c:pt idx="2">
                  <c:v>April</c:v>
                </c:pt>
                <c:pt idx="3">
                  <c:v>May</c:v>
                </c:pt>
                <c:pt idx="4">
                  <c:v>June</c:v>
                </c:pt>
                <c:pt idx="5">
                  <c:v>July</c:v>
                </c:pt>
                <c:pt idx="6">
                  <c:v>August</c:v>
                </c:pt>
                <c:pt idx="7">
                  <c:v>September</c:v>
                </c:pt>
                <c:pt idx="8">
                  <c:v>October</c:v>
                </c:pt>
                <c:pt idx="9">
                  <c:v>November</c:v>
                </c:pt>
              </c:strCache>
            </c:strRef>
          </c:cat>
          <c:val>
            <c:numRef>
              <c:f>'WildCAD Totals'!$D$162:$D$171</c:f>
              <c:numCache>
                <c:formatCode>General</c:formatCode>
                <c:ptCount val="10"/>
                <c:pt idx="0">
                  <c:v>1</c:v>
                </c:pt>
                <c:pt idx="1">
                  <c:v>1</c:v>
                </c:pt>
                <c:pt idx="2">
                  <c:v>6</c:v>
                </c:pt>
                <c:pt idx="3">
                  <c:v>1</c:v>
                </c:pt>
                <c:pt idx="7">
                  <c:v>1</c:v>
                </c:pt>
                <c:pt idx="8">
                  <c:v>4</c:v>
                </c:pt>
                <c:pt idx="9">
                  <c:v>7</c:v>
                </c:pt>
              </c:numCache>
            </c:numRef>
          </c:val>
        </c:ser>
        <c:ser>
          <c:idx val="3"/>
          <c:order val="3"/>
          <c:tx>
            <c:strRef>
              <c:f>'WildCAD Totals'!$E$161</c:f>
              <c:strCache>
                <c:ptCount val="1"/>
                <c:pt idx="0">
                  <c:v>Wichita NWS (13)</c:v>
                </c:pt>
              </c:strCache>
            </c:strRef>
          </c:tx>
          <c:dLbls>
            <c:txPr>
              <a:bodyPr/>
              <a:lstStyle/>
              <a:p>
                <a:pPr>
                  <a:defRPr sz="1000" b="1">
                    <a:latin typeface="+mj-lt"/>
                  </a:defRPr>
                </a:pPr>
                <a:endParaRPr lang="en-US"/>
              </a:p>
            </c:txPr>
            <c:showVal val="1"/>
          </c:dLbls>
          <c:cat>
            <c:strRef>
              <c:f>'WildCAD Totals'!$A$162:$A$171</c:f>
              <c:strCache>
                <c:ptCount val="10"/>
                <c:pt idx="0">
                  <c:v>January</c:v>
                </c:pt>
                <c:pt idx="1">
                  <c:v>March</c:v>
                </c:pt>
                <c:pt idx="2">
                  <c:v>April</c:v>
                </c:pt>
                <c:pt idx="3">
                  <c:v>May</c:v>
                </c:pt>
                <c:pt idx="4">
                  <c:v>June</c:v>
                </c:pt>
                <c:pt idx="5">
                  <c:v>July</c:v>
                </c:pt>
                <c:pt idx="6">
                  <c:v>August</c:v>
                </c:pt>
                <c:pt idx="7">
                  <c:v>September</c:v>
                </c:pt>
                <c:pt idx="8">
                  <c:v>October</c:v>
                </c:pt>
                <c:pt idx="9">
                  <c:v>November</c:v>
                </c:pt>
              </c:strCache>
            </c:strRef>
          </c:cat>
          <c:val>
            <c:numRef>
              <c:f>'WildCAD Totals'!$E$162:$E$171</c:f>
              <c:numCache>
                <c:formatCode>General</c:formatCode>
                <c:ptCount val="10"/>
                <c:pt idx="1">
                  <c:v>3</c:v>
                </c:pt>
                <c:pt idx="2">
                  <c:v>5</c:v>
                </c:pt>
                <c:pt idx="8">
                  <c:v>1</c:v>
                </c:pt>
                <c:pt idx="9">
                  <c:v>4</c:v>
                </c:pt>
              </c:numCache>
            </c:numRef>
          </c:val>
        </c:ser>
        <c:ser>
          <c:idx val="4"/>
          <c:order val="4"/>
          <c:tx>
            <c:strRef>
              <c:f>'WildCAD Totals'!$F$161</c:f>
              <c:strCache>
                <c:ptCount val="1"/>
                <c:pt idx="0">
                  <c:v>Topeka NWS (5)</c:v>
                </c:pt>
              </c:strCache>
            </c:strRef>
          </c:tx>
          <c:dLbls>
            <c:txPr>
              <a:bodyPr/>
              <a:lstStyle/>
              <a:p>
                <a:pPr>
                  <a:defRPr sz="1000" b="1">
                    <a:latin typeface="+mj-lt"/>
                  </a:defRPr>
                </a:pPr>
                <a:endParaRPr lang="en-US"/>
              </a:p>
            </c:txPr>
            <c:showVal val="1"/>
          </c:dLbls>
          <c:cat>
            <c:strRef>
              <c:f>'WildCAD Totals'!$A$162:$A$171</c:f>
              <c:strCache>
                <c:ptCount val="10"/>
                <c:pt idx="0">
                  <c:v>January</c:v>
                </c:pt>
                <c:pt idx="1">
                  <c:v>March</c:v>
                </c:pt>
                <c:pt idx="2">
                  <c:v>April</c:v>
                </c:pt>
                <c:pt idx="3">
                  <c:v>May</c:v>
                </c:pt>
                <c:pt idx="4">
                  <c:v>June</c:v>
                </c:pt>
                <c:pt idx="5">
                  <c:v>July</c:v>
                </c:pt>
                <c:pt idx="6">
                  <c:v>August</c:v>
                </c:pt>
                <c:pt idx="7">
                  <c:v>September</c:v>
                </c:pt>
                <c:pt idx="8">
                  <c:v>October</c:v>
                </c:pt>
                <c:pt idx="9">
                  <c:v>November</c:v>
                </c:pt>
              </c:strCache>
            </c:strRef>
          </c:cat>
          <c:val>
            <c:numRef>
              <c:f>'WildCAD Totals'!$F$162:$F$171</c:f>
              <c:numCache>
                <c:formatCode>General</c:formatCode>
                <c:ptCount val="10"/>
                <c:pt idx="1">
                  <c:v>1</c:v>
                </c:pt>
                <c:pt idx="2">
                  <c:v>1</c:v>
                </c:pt>
                <c:pt idx="8">
                  <c:v>1</c:v>
                </c:pt>
                <c:pt idx="9">
                  <c:v>2</c:v>
                </c:pt>
              </c:numCache>
            </c:numRef>
          </c:val>
        </c:ser>
        <c:ser>
          <c:idx val="5"/>
          <c:order val="5"/>
          <c:tx>
            <c:strRef>
              <c:f>'WildCAD Totals'!$G$161</c:f>
              <c:strCache>
                <c:ptCount val="1"/>
                <c:pt idx="0">
                  <c:v>Goodland NWS (13)</c:v>
                </c:pt>
              </c:strCache>
            </c:strRef>
          </c:tx>
          <c:dLbls>
            <c:txPr>
              <a:bodyPr/>
              <a:lstStyle/>
              <a:p>
                <a:pPr>
                  <a:defRPr sz="1000" b="1">
                    <a:latin typeface="+mj-lt"/>
                  </a:defRPr>
                </a:pPr>
                <a:endParaRPr lang="en-US"/>
              </a:p>
            </c:txPr>
            <c:showVal val="1"/>
          </c:dLbls>
          <c:cat>
            <c:strRef>
              <c:f>'WildCAD Totals'!$A$162:$A$171</c:f>
              <c:strCache>
                <c:ptCount val="10"/>
                <c:pt idx="0">
                  <c:v>January</c:v>
                </c:pt>
                <c:pt idx="1">
                  <c:v>March</c:v>
                </c:pt>
                <c:pt idx="2">
                  <c:v>April</c:v>
                </c:pt>
                <c:pt idx="3">
                  <c:v>May</c:v>
                </c:pt>
                <c:pt idx="4">
                  <c:v>June</c:v>
                </c:pt>
                <c:pt idx="5">
                  <c:v>July</c:v>
                </c:pt>
                <c:pt idx="6">
                  <c:v>August</c:v>
                </c:pt>
                <c:pt idx="7">
                  <c:v>September</c:v>
                </c:pt>
                <c:pt idx="8">
                  <c:v>October</c:v>
                </c:pt>
                <c:pt idx="9">
                  <c:v>November</c:v>
                </c:pt>
              </c:strCache>
            </c:strRef>
          </c:cat>
          <c:val>
            <c:numRef>
              <c:f>'WildCAD Totals'!$G$162:$G$171</c:f>
              <c:numCache>
                <c:formatCode>General</c:formatCode>
                <c:ptCount val="10"/>
                <c:pt idx="1">
                  <c:v>3</c:v>
                </c:pt>
                <c:pt idx="2">
                  <c:v>3</c:v>
                </c:pt>
                <c:pt idx="6">
                  <c:v>2</c:v>
                </c:pt>
                <c:pt idx="7">
                  <c:v>1</c:v>
                </c:pt>
                <c:pt idx="9">
                  <c:v>4</c:v>
                </c:pt>
              </c:numCache>
            </c:numRef>
          </c:val>
        </c:ser>
        <c:ser>
          <c:idx val="6"/>
          <c:order val="6"/>
          <c:tx>
            <c:strRef>
              <c:f>'WildCAD Totals'!$H$161</c:f>
              <c:strCache>
                <c:ptCount val="1"/>
                <c:pt idx="0">
                  <c:v>Hastings NWS (9)</c:v>
                </c:pt>
              </c:strCache>
            </c:strRef>
          </c:tx>
          <c:dLbls>
            <c:txPr>
              <a:bodyPr/>
              <a:lstStyle/>
              <a:p>
                <a:pPr>
                  <a:defRPr sz="1000" b="1">
                    <a:latin typeface="+mj-lt"/>
                  </a:defRPr>
                </a:pPr>
                <a:endParaRPr lang="en-US"/>
              </a:p>
            </c:txPr>
            <c:showVal val="1"/>
          </c:dLbls>
          <c:cat>
            <c:strRef>
              <c:f>'WildCAD Totals'!$A$162:$A$171</c:f>
              <c:strCache>
                <c:ptCount val="10"/>
                <c:pt idx="0">
                  <c:v>January</c:v>
                </c:pt>
                <c:pt idx="1">
                  <c:v>March</c:v>
                </c:pt>
                <c:pt idx="2">
                  <c:v>April</c:v>
                </c:pt>
                <c:pt idx="3">
                  <c:v>May</c:v>
                </c:pt>
                <c:pt idx="4">
                  <c:v>June</c:v>
                </c:pt>
                <c:pt idx="5">
                  <c:v>July</c:v>
                </c:pt>
                <c:pt idx="6">
                  <c:v>August</c:v>
                </c:pt>
                <c:pt idx="7">
                  <c:v>September</c:v>
                </c:pt>
                <c:pt idx="8">
                  <c:v>October</c:v>
                </c:pt>
                <c:pt idx="9">
                  <c:v>November</c:v>
                </c:pt>
              </c:strCache>
            </c:strRef>
          </c:cat>
          <c:val>
            <c:numRef>
              <c:f>'WildCAD Totals'!$H$162:$H$171</c:f>
              <c:numCache>
                <c:formatCode>General</c:formatCode>
                <c:ptCount val="10"/>
                <c:pt idx="1">
                  <c:v>1</c:v>
                </c:pt>
                <c:pt idx="2">
                  <c:v>2</c:v>
                </c:pt>
                <c:pt idx="8">
                  <c:v>5</c:v>
                </c:pt>
                <c:pt idx="9">
                  <c:v>1</c:v>
                </c:pt>
              </c:numCache>
            </c:numRef>
          </c:val>
        </c:ser>
        <c:ser>
          <c:idx val="7"/>
          <c:order val="7"/>
          <c:tx>
            <c:strRef>
              <c:f>'WildCAD Totals'!$I$161</c:f>
              <c:strCache>
                <c:ptCount val="1"/>
                <c:pt idx="0">
                  <c:v>Springfield NWS (5)</c:v>
                </c:pt>
              </c:strCache>
            </c:strRef>
          </c:tx>
          <c:dLbls>
            <c:txPr>
              <a:bodyPr/>
              <a:lstStyle/>
              <a:p>
                <a:pPr>
                  <a:defRPr sz="1000" b="1">
                    <a:latin typeface="+mj-lt"/>
                  </a:defRPr>
                </a:pPr>
                <a:endParaRPr lang="en-US"/>
              </a:p>
            </c:txPr>
            <c:showVal val="1"/>
          </c:dLbls>
          <c:cat>
            <c:strRef>
              <c:f>'WildCAD Totals'!$A$162:$A$171</c:f>
              <c:strCache>
                <c:ptCount val="10"/>
                <c:pt idx="0">
                  <c:v>January</c:v>
                </c:pt>
                <c:pt idx="1">
                  <c:v>March</c:v>
                </c:pt>
                <c:pt idx="2">
                  <c:v>April</c:v>
                </c:pt>
                <c:pt idx="3">
                  <c:v>May</c:v>
                </c:pt>
                <c:pt idx="4">
                  <c:v>June</c:v>
                </c:pt>
                <c:pt idx="5">
                  <c:v>July</c:v>
                </c:pt>
                <c:pt idx="6">
                  <c:v>August</c:v>
                </c:pt>
                <c:pt idx="7">
                  <c:v>September</c:v>
                </c:pt>
                <c:pt idx="8">
                  <c:v>October</c:v>
                </c:pt>
                <c:pt idx="9">
                  <c:v>November</c:v>
                </c:pt>
              </c:strCache>
            </c:strRef>
          </c:cat>
          <c:val>
            <c:numRef>
              <c:f>'WildCAD Totals'!$I$162:$I$171</c:f>
              <c:numCache>
                <c:formatCode>General</c:formatCode>
                <c:ptCount val="10"/>
                <c:pt idx="1">
                  <c:v>2</c:v>
                </c:pt>
                <c:pt idx="9">
                  <c:v>3</c:v>
                </c:pt>
              </c:numCache>
            </c:numRef>
          </c:val>
        </c:ser>
        <c:axId val="52596736"/>
        <c:axId val="52598272"/>
      </c:barChart>
      <c:catAx>
        <c:axId val="52596736"/>
        <c:scaling>
          <c:orientation val="minMax"/>
        </c:scaling>
        <c:axPos val="b"/>
        <c:majorTickMark val="none"/>
        <c:tickLblPos val="nextTo"/>
        <c:txPr>
          <a:bodyPr/>
          <a:lstStyle/>
          <a:p>
            <a:pPr>
              <a:defRPr sz="1200" b="1">
                <a:latin typeface="Baskerville Old Face" pitchFamily="18" charset="0"/>
              </a:defRPr>
            </a:pPr>
            <a:endParaRPr lang="en-US"/>
          </a:p>
        </c:txPr>
        <c:crossAx val="52598272"/>
        <c:crosses val="autoZero"/>
        <c:auto val="1"/>
        <c:lblAlgn val="ctr"/>
        <c:lblOffset val="100"/>
      </c:catAx>
      <c:valAx>
        <c:axId val="52598272"/>
        <c:scaling>
          <c:orientation val="minMax"/>
        </c:scaling>
        <c:axPos val="l"/>
        <c:majorGridlines/>
        <c:numFmt formatCode="General" sourceLinked="1"/>
        <c:majorTickMark val="none"/>
        <c:tickLblPos val="nextTo"/>
        <c:txPr>
          <a:bodyPr/>
          <a:lstStyle/>
          <a:p>
            <a:pPr>
              <a:defRPr sz="1200" b="1">
                <a:latin typeface="Baskerville Old Face" pitchFamily="18" charset="0"/>
              </a:defRPr>
            </a:pPr>
            <a:endParaRPr lang="en-US"/>
          </a:p>
        </c:txPr>
        <c:crossAx val="52596736"/>
        <c:crosses val="autoZero"/>
        <c:crossBetween val="between"/>
      </c:valAx>
    </c:plotArea>
    <c:legend>
      <c:legendPos val="t"/>
      <c:layout>
        <c:manualLayout>
          <c:xMode val="edge"/>
          <c:yMode val="edge"/>
          <c:x val="2.6560183266565372E-2"/>
          <c:y val="7.2113045728438893E-2"/>
          <c:w val="0.95852555875449563"/>
          <c:h val="9.710843496354199E-2"/>
        </c:manualLayout>
      </c:layout>
      <c:txPr>
        <a:bodyPr/>
        <a:lstStyle/>
        <a:p>
          <a:pPr>
            <a:defRPr sz="1600" b="1">
              <a:latin typeface="Baskerville Old Face" pitchFamily="18" charset="0"/>
            </a:defRPr>
          </a:pPr>
          <a:endParaRPr lang="en-US"/>
        </a:p>
      </c:txPr>
    </c:legend>
    <c:plotVisOnly val="1"/>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'Fires &amp; Acres'!$B$115</c:f>
              <c:strCache>
                <c:ptCount val="1"/>
                <c:pt idx="0">
                  <c:v>Fires</c:v>
                </c:pt>
              </c:strCache>
            </c:strRef>
          </c:tx>
          <c:spPr>
            <a:solidFill>
              <a:srgbClr val="660033"/>
            </a:solidFill>
            <a:ln w="9525" cap="flat" cmpd="sng" algn="ctr">
              <a:solidFill>
                <a:schemeClr val="accent1"/>
              </a:solidFill>
              <a:prstDash val="solid"/>
            </a:ln>
            <a:effectLst>
              <a:outerShdw blurRad="50800" dist="25400" dir="5400000" rotWithShape="0">
                <a:srgbClr val="000000">
                  <a:alpha val="45000"/>
                </a:srgbClr>
              </a:outerShdw>
            </a:effectLst>
          </c:spPr>
          <c:dLbls>
            <c:txPr>
              <a:bodyPr/>
              <a:lstStyle/>
              <a:p>
                <a:pPr>
                  <a:defRPr sz="1000" b="1">
                    <a:latin typeface="+mj-lt"/>
                  </a:defRPr>
                </a:pPr>
                <a:endParaRPr lang="en-US"/>
              </a:p>
            </c:txPr>
            <c:showVal val="1"/>
          </c:dLbls>
          <c:cat>
            <c:strRef>
              <c:f>'Fires &amp; Acres'!$A$116:$A$126</c:f>
              <c:strCache>
                <c:ptCount val="11"/>
                <c:pt idx="0">
                  <c:v>January</c:v>
                </c:pt>
                <c:pt idx="1">
                  <c:v>March</c:v>
                </c:pt>
                <c:pt idx="2">
                  <c:v>April</c:v>
                </c:pt>
                <c:pt idx="3">
                  <c:v>May</c:v>
                </c:pt>
                <c:pt idx="4">
                  <c:v>June</c:v>
                </c:pt>
                <c:pt idx="5">
                  <c:v>July</c:v>
                </c:pt>
                <c:pt idx="6">
                  <c:v>August</c:v>
                </c:pt>
                <c:pt idx="7">
                  <c:v>September</c:v>
                </c:pt>
                <c:pt idx="8">
                  <c:v>October</c:v>
                </c:pt>
                <c:pt idx="9">
                  <c:v>November</c:v>
                </c:pt>
                <c:pt idx="10">
                  <c:v>December</c:v>
                </c:pt>
              </c:strCache>
            </c:strRef>
          </c:cat>
          <c:val>
            <c:numRef>
              <c:f>'Fires &amp; Acres'!$B$116:$B$126</c:f>
              <c:numCache>
                <c:formatCode>General</c:formatCode>
                <c:ptCount val="11"/>
                <c:pt idx="0">
                  <c:v>2</c:v>
                </c:pt>
                <c:pt idx="1">
                  <c:v>10</c:v>
                </c:pt>
                <c:pt idx="2">
                  <c:v>23</c:v>
                </c:pt>
                <c:pt idx="3">
                  <c:v>22</c:v>
                </c:pt>
                <c:pt idx="4">
                  <c:v>56</c:v>
                </c:pt>
                <c:pt idx="5">
                  <c:v>34</c:v>
                </c:pt>
                <c:pt idx="6">
                  <c:v>35</c:v>
                </c:pt>
                <c:pt idx="7">
                  <c:v>26</c:v>
                </c:pt>
                <c:pt idx="8">
                  <c:v>11</c:v>
                </c:pt>
                <c:pt idx="9">
                  <c:v>13</c:v>
                </c:pt>
                <c:pt idx="10">
                  <c:v>6</c:v>
                </c:pt>
              </c:numCache>
            </c:numRef>
          </c:val>
        </c:ser>
        <c:ser>
          <c:idx val="1"/>
          <c:order val="1"/>
          <c:tx>
            <c:strRef>
              <c:f>'Fires &amp; Acres'!$C$115</c:f>
              <c:strCache>
                <c:ptCount val="1"/>
                <c:pt idx="0">
                  <c:v>Acres</c:v>
                </c:pt>
              </c:strCache>
            </c:strRef>
          </c:tx>
          <c:spPr>
            <a:solidFill>
              <a:srgbClr val="002060"/>
            </a:solidFill>
          </c:spPr>
          <c:dLbls>
            <c:txPr>
              <a:bodyPr/>
              <a:lstStyle/>
              <a:p>
                <a:pPr>
                  <a:defRPr sz="1000" b="1">
                    <a:latin typeface="+mj-lt"/>
                  </a:defRPr>
                </a:pPr>
                <a:endParaRPr lang="en-US"/>
              </a:p>
            </c:txPr>
            <c:showVal val="1"/>
          </c:dLbls>
          <c:cat>
            <c:strRef>
              <c:f>'Fires &amp; Acres'!$A$116:$A$126</c:f>
              <c:strCache>
                <c:ptCount val="11"/>
                <c:pt idx="0">
                  <c:v>January</c:v>
                </c:pt>
                <c:pt idx="1">
                  <c:v>March</c:v>
                </c:pt>
                <c:pt idx="2">
                  <c:v>April</c:v>
                </c:pt>
                <c:pt idx="3">
                  <c:v>May</c:v>
                </c:pt>
                <c:pt idx="4">
                  <c:v>June</c:v>
                </c:pt>
                <c:pt idx="5">
                  <c:v>July</c:v>
                </c:pt>
                <c:pt idx="6">
                  <c:v>August</c:v>
                </c:pt>
                <c:pt idx="7">
                  <c:v>September</c:v>
                </c:pt>
                <c:pt idx="8">
                  <c:v>October</c:v>
                </c:pt>
                <c:pt idx="9">
                  <c:v>November</c:v>
                </c:pt>
                <c:pt idx="10">
                  <c:v>December</c:v>
                </c:pt>
              </c:strCache>
            </c:strRef>
          </c:cat>
          <c:val>
            <c:numRef>
              <c:f>'Fires &amp; Acres'!$C$116:$C$126</c:f>
              <c:numCache>
                <c:formatCode>General</c:formatCode>
                <c:ptCount val="11"/>
                <c:pt idx="0">
                  <c:v>0.1</c:v>
                </c:pt>
                <c:pt idx="1">
                  <c:v>1077.9000000000001</c:v>
                </c:pt>
                <c:pt idx="2">
                  <c:v>9726.7000000000007</c:v>
                </c:pt>
                <c:pt idx="3">
                  <c:v>329.7</c:v>
                </c:pt>
                <c:pt idx="4">
                  <c:v>6893.5</c:v>
                </c:pt>
                <c:pt idx="5">
                  <c:v>611.16999999999996</c:v>
                </c:pt>
                <c:pt idx="6">
                  <c:v>4441.4000000000005</c:v>
                </c:pt>
                <c:pt idx="7">
                  <c:v>1412.95</c:v>
                </c:pt>
                <c:pt idx="8">
                  <c:v>4410.95</c:v>
                </c:pt>
                <c:pt idx="9">
                  <c:v>7077.1</c:v>
                </c:pt>
                <c:pt idx="10">
                  <c:v>1.1000000000000001</c:v>
                </c:pt>
              </c:numCache>
            </c:numRef>
          </c:val>
        </c:ser>
        <c:axId val="52767744"/>
        <c:axId val="52769536"/>
      </c:barChart>
      <c:catAx>
        <c:axId val="52767744"/>
        <c:scaling>
          <c:orientation val="minMax"/>
        </c:scaling>
        <c:axPos val="b"/>
        <c:majorTickMark val="none"/>
        <c:tickLblPos val="nextTo"/>
        <c:txPr>
          <a:bodyPr/>
          <a:lstStyle/>
          <a:p>
            <a:pPr>
              <a:defRPr sz="1200" b="1">
                <a:latin typeface="Baskerville Old Face" pitchFamily="18" charset="0"/>
              </a:defRPr>
            </a:pPr>
            <a:endParaRPr lang="en-US"/>
          </a:p>
        </c:txPr>
        <c:crossAx val="52769536"/>
        <c:crosses val="autoZero"/>
        <c:auto val="1"/>
        <c:lblAlgn val="ctr"/>
        <c:lblOffset val="100"/>
      </c:catAx>
      <c:valAx>
        <c:axId val="52769536"/>
        <c:scaling>
          <c:logBase val="10"/>
          <c:orientation val="minMax"/>
          <c:max val="10000"/>
          <c:min val="1"/>
        </c:scaling>
        <c:axPos val="l"/>
        <c:majorGridlines/>
        <c:numFmt formatCode="General" sourceLinked="1"/>
        <c:majorTickMark val="none"/>
        <c:tickLblPos val="nextTo"/>
        <c:txPr>
          <a:bodyPr/>
          <a:lstStyle/>
          <a:p>
            <a:pPr>
              <a:defRPr sz="1200" b="1">
                <a:latin typeface="Baskerville Old Face" pitchFamily="18" charset="0"/>
              </a:defRPr>
            </a:pPr>
            <a:endParaRPr lang="en-US"/>
          </a:p>
        </c:txPr>
        <c:crossAx val="52767744"/>
        <c:crosses val="autoZero"/>
        <c:crossBetween val="between"/>
        <c:majorUnit val="10"/>
      </c:valAx>
    </c:plotArea>
    <c:legend>
      <c:legendPos val="t"/>
      <c:layout/>
      <c:txPr>
        <a:bodyPr/>
        <a:lstStyle/>
        <a:p>
          <a:pPr>
            <a:defRPr sz="1800" b="1">
              <a:latin typeface="Baskerville Old Face" pitchFamily="18" charset="0"/>
            </a:defRPr>
          </a:pPr>
          <a:endParaRPr lang="en-US"/>
        </a:p>
      </c:txPr>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style val="21"/>
  <c:chart>
    <c:autoTitleDeleted val="1"/>
    <c:plotArea>
      <c:layout/>
      <c:barChart>
        <c:barDir val="col"/>
        <c:grouping val="clustered"/>
        <c:ser>
          <c:idx val="0"/>
          <c:order val="0"/>
          <c:tx>
            <c:strRef>
              <c:f>'Fires &amp; Acres'!$B$156</c:f>
              <c:strCache>
                <c:ptCount val="1"/>
                <c:pt idx="0">
                  <c:v>Fires</c:v>
                </c:pt>
              </c:strCache>
            </c:strRef>
          </c:tx>
          <c:spPr>
            <a:solidFill>
              <a:srgbClr val="660033"/>
            </a:solidFill>
          </c:spPr>
          <c:dLbls>
            <c:txPr>
              <a:bodyPr/>
              <a:lstStyle/>
              <a:p>
                <a:pPr>
                  <a:defRPr sz="1000" b="1">
                    <a:latin typeface="+mj-lt"/>
                  </a:defRPr>
                </a:pPr>
                <a:endParaRPr lang="en-US"/>
              </a:p>
            </c:txPr>
            <c:showVal val="1"/>
          </c:dLbls>
          <c:cat>
            <c:strRef>
              <c:f>'Fires &amp; Acres'!$A$157:$A$167</c:f>
              <c:strCache>
                <c:ptCount val="11"/>
                <c:pt idx="0">
                  <c:v>January</c:v>
                </c:pt>
                <c:pt idx="1">
                  <c:v>March</c:v>
                </c:pt>
                <c:pt idx="2">
                  <c:v>April</c:v>
                </c:pt>
                <c:pt idx="3">
                  <c:v>May</c:v>
                </c:pt>
                <c:pt idx="4">
                  <c:v>June</c:v>
                </c:pt>
                <c:pt idx="5">
                  <c:v>July</c:v>
                </c:pt>
                <c:pt idx="6">
                  <c:v>August</c:v>
                </c:pt>
                <c:pt idx="7">
                  <c:v>September</c:v>
                </c:pt>
                <c:pt idx="8">
                  <c:v>October</c:v>
                </c:pt>
                <c:pt idx="9">
                  <c:v>November</c:v>
                </c:pt>
                <c:pt idx="10">
                  <c:v>December</c:v>
                </c:pt>
              </c:strCache>
            </c:strRef>
          </c:cat>
          <c:val>
            <c:numRef>
              <c:f>'Fires &amp; Acres'!$B$157:$B$167</c:f>
              <c:numCache>
                <c:formatCode>General</c:formatCode>
                <c:ptCount val="11"/>
                <c:pt idx="0">
                  <c:v>2</c:v>
                </c:pt>
                <c:pt idx="1">
                  <c:v>10</c:v>
                </c:pt>
                <c:pt idx="2">
                  <c:v>22</c:v>
                </c:pt>
                <c:pt idx="3">
                  <c:v>21</c:v>
                </c:pt>
                <c:pt idx="4">
                  <c:v>25</c:v>
                </c:pt>
                <c:pt idx="5">
                  <c:v>12</c:v>
                </c:pt>
                <c:pt idx="6">
                  <c:v>14</c:v>
                </c:pt>
                <c:pt idx="7">
                  <c:v>26</c:v>
                </c:pt>
                <c:pt idx="8">
                  <c:v>8</c:v>
                </c:pt>
                <c:pt idx="9">
                  <c:v>13</c:v>
                </c:pt>
                <c:pt idx="10">
                  <c:v>6</c:v>
                </c:pt>
              </c:numCache>
            </c:numRef>
          </c:val>
        </c:ser>
        <c:ser>
          <c:idx val="1"/>
          <c:order val="1"/>
          <c:tx>
            <c:strRef>
              <c:f>'Fires &amp; Acres'!$C$156</c:f>
              <c:strCache>
                <c:ptCount val="1"/>
                <c:pt idx="0">
                  <c:v>Acres</c:v>
                </c:pt>
              </c:strCache>
            </c:strRef>
          </c:tx>
          <c:spPr>
            <a:solidFill>
              <a:srgbClr val="002060"/>
            </a:solidFill>
          </c:spPr>
          <c:dLbls>
            <c:txPr>
              <a:bodyPr/>
              <a:lstStyle/>
              <a:p>
                <a:pPr>
                  <a:defRPr sz="1000" b="1">
                    <a:latin typeface="+mj-lt"/>
                  </a:defRPr>
                </a:pPr>
                <a:endParaRPr lang="en-US"/>
              </a:p>
            </c:txPr>
            <c:showVal val="1"/>
          </c:dLbls>
          <c:cat>
            <c:strRef>
              <c:f>'Fires &amp; Acres'!$A$157:$A$167</c:f>
              <c:strCache>
                <c:ptCount val="11"/>
                <c:pt idx="0">
                  <c:v>January</c:v>
                </c:pt>
                <c:pt idx="1">
                  <c:v>March</c:v>
                </c:pt>
                <c:pt idx="2">
                  <c:v>April</c:v>
                </c:pt>
                <c:pt idx="3">
                  <c:v>May</c:v>
                </c:pt>
                <c:pt idx="4">
                  <c:v>June</c:v>
                </c:pt>
                <c:pt idx="5">
                  <c:v>July</c:v>
                </c:pt>
                <c:pt idx="6">
                  <c:v>August</c:v>
                </c:pt>
                <c:pt idx="7">
                  <c:v>September</c:v>
                </c:pt>
                <c:pt idx="8">
                  <c:v>October</c:v>
                </c:pt>
                <c:pt idx="9">
                  <c:v>November</c:v>
                </c:pt>
                <c:pt idx="10">
                  <c:v>December</c:v>
                </c:pt>
              </c:strCache>
            </c:strRef>
          </c:cat>
          <c:val>
            <c:numRef>
              <c:f>'Fires &amp; Acres'!$C$157:$C$167</c:f>
              <c:numCache>
                <c:formatCode>General</c:formatCode>
                <c:ptCount val="11"/>
                <c:pt idx="0">
                  <c:v>0.1</c:v>
                </c:pt>
                <c:pt idx="1">
                  <c:v>1077.9000000000001</c:v>
                </c:pt>
                <c:pt idx="2">
                  <c:v>9726.4499999999916</c:v>
                </c:pt>
                <c:pt idx="3">
                  <c:v>329.6</c:v>
                </c:pt>
                <c:pt idx="4">
                  <c:v>634.84999999999957</c:v>
                </c:pt>
                <c:pt idx="5">
                  <c:v>600.79999999999995</c:v>
                </c:pt>
                <c:pt idx="6">
                  <c:v>148.5</c:v>
                </c:pt>
                <c:pt idx="7">
                  <c:v>1412.95</c:v>
                </c:pt>
                <c:pt idx="8">
                  <c:v>4410.5</c:v>
                </c:pt>
                <c:pt idx="9">
                  <c:v>7077.1</c:v>
                </c:pt>
                <c:pt idx="10">
                  <c:v>1.1000000000000001</c:v>
                </c:pt>
              </c:numCache>
            </c:numRef>
          </c:val>
        </c:ser>
        <c:axId val="52807552"/>
        <c:axId val="52809088"/>
      </c:barChart>
      <c:catAx>
        <c:axId val="52807552"/>
        <c:scaling>
          <c:orientation val="minMax"/>
        </c:scaling>
        <c:axPos val="b"/>
        <c:majorTickMark val="none"/>
        <c:tickLblPos val="nextTo"/>
        <c:txPr>
          <a:bodyPr/>
          <a:lstStyle/>
          <a:p>
            <a:pPr>
              <a:defRPr sz="1200" b="1">
                <a:latin typeface="Baskerville Old Face" pitchFamily="18" charset="0"/>
              </a:defRPr>
            </a:pPr>
            <a:endParaRPr lang="en-US"/>
          </a:p>
        </c:txPr>
        <c:crossAx val="52809088"/>
        <c:crosses val="autoZero"/>
        <c:auto val="1"/>
        <c:lblAlgn val="ctr"/>
        <c:lblOffset val="100"/>
      </c:catAx>
      <c:valAx>
        <c:axId val="52809088"/>
        <c:scaling>
          <c:logBase val="10"/>
          <c:orientation val="minMax"/>
          <c:max val="10000"/>
          <c:min val="1"/>
        </c:scaling>
        <c:axPos val="l"/>
        <c:majorGridlines/>
        <c:numFmt formatCode="General" sourceLinked="1"/>
        <c:majorTickMark val="none"/>
        <c:tickLblPos val="nextTo"/>
        <c:txPr>
          <a:bodyPr/>
          <a:lstStyle/>
          <a:p>
            <a:pPr>
              <a:defRPr sz="1200" b="1">
                <a:latin typeface="Baskerville Old Face" pitchFamily="18" charset="0"/>
              </a:defRPr>
            </a:pPr>
            <a:endParaRPr lang="en-US"/>
          </a:p>
        </c:txPr>
        <c:crossAx val="52807552"/>
        <c:crosses val="autoZero"/>
        <c:crossBetween val="between"/>
        <c:majorUnit val="10"/>
      </c:valAx>
    </c:plotArea>
    <c:legend>
      <c:legendPos val="t"/>
      <c:layout/>
      <c:txPr>
        <a:bodyPr/>
        <a:lstStyle/>
        <a:p>
          <a:pPr>
            <a:defRPr b="1">
              <a:latin typeface="Baskerville Old Face" pitchFamily="18" charset="0"/>
            </a:defRPr>
          </a:pPr>
          <a:endParaRPr lang="en-US"/>
        </a:p>
      </c:txPr>
    </c:legend>
    <c:plotVisOnly val="1"/>
  </c:chart>
  <c:txPr>
    <a:bodyPr/>
    <a:lstStyle/>
    <a:p>
      <a:pPr>
        <a:defRPr sz="1800"/>
      </a:pPr>
      <a:endParaRPr lang="en-US"/>
    </a:p>
  </c:txPr>
  <c:externalData r:id="rId1"/>
</c:chartSpace>
</file>

<file path=ppt/drawings/drawing1.xml><?xml version="1.0" encoding="utf-8"?>
<c:userShapes xmlns:c="http://schemas.openxmlformats.org/drawingml/2006/chart">
  <cdr:relSizeAnchor xmlns:cdr="http://schemas.openxmlformats.org/drawingml/2006/chartDrawing">
    <cdr:from>
      <cdr:x>0.4875</cdr:x>
      <cdr:y>0.03819</cdr:y>
    </cdr:from>
    <cdr:to>
      <cdr:x>0.6875</cdr:x>
      <cdr:y>0.12153</cdr:y>
    </cdr:to>
    <cdr:sp macro="" textlink="">
      <cdr:nvSpPr>
        <cdr:cNvPr id="2" name="TextBox 1"/>
        <cdr:cNvSpPr txBox="1"/>
      </cdr:nvSpPr>
      <cdr:spPr>
        <a:xfrm xmlns:a="http://schemas.openxmlformats.org/drawingml/2006/main">
          <a:off x="2228850" y="104775"/>
          <a:ext cx="914400" cy="2286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0.35625</cdr:x>
      <cdr:y>0.00347</cdr:y>
    </cdr:from>
    <cdr:to>
      <cdr:x>0.72083</cdr:x>
      <cdr:y>0.10417</cdr:y>
    </cdr:to>
    <cdr:sp macro="" textlink="">
      <cdr:nvSpPr>
        <cdr:cNvPr id="3" name="TextBox 2"/>
        <cdr:cNvSpPr txBox="1"/>
      </cdr:nvSpPr>
      <cdr:spPr>
        <a:xfrm xmlns:a="http://schemas.openxmlformats.org/drawingml/2006/main">
          <a:off x="1628774" y="9525"/>
          <a:ext cx="1666875" cy="2762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0.45625</cdr:x>
      <cdr:y>0.04514</cdr:y>
    </cdr:from>
    <cdr:to>
      <cdr:x>0.65625</cdr:x>
      <cdr:y>0.37847</cdr:y>
    </cdr:to>
    <cdr:sp macro="" textlink="">
      <cdr:nvSpPr>
        <cdr:cNvPr id="2" name="TextBox 1"/>
        <cdr:cNvSpPr txBox="1"/>
      </cdr:nvSpPr>
      <cdr:spPr>
        <a:xfrm xmlns:a="http://schemas.openxmlformats.org/drawingml/2006/main">
          <a:off x="2085975" y="1238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0.39792</cdr:x>
      <cdr:y>0</cdr:y>
    </cdr:from>
    <cdr:to>
      <cdr:x>0.59792</cdr:x>
      <cdr:y>0.10069</cdr:y>
    </cdr:to>
    <cdr:sp macro="" textlink="">
      <cdr:nvSpPr>
        <cdr:cNvPr id="3" name="TextBox 2"/>
        <cdr:cNvSpPr txBox="1"/>
      </cdr:nvSpPr>
      <cdr:spPr>
        <a:xfrm xmlns:a="http://schemas.openxmlformats.org/drawingml/2006/main">
          <a:off x="1819275" y="0"/>
          <a:ext cx="914400" cy="2762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0.22708</cdr:x>
      <cdr:y>0.01736</cdr:y>
    </cdr:from>
    <cdr:to>
      <cdr:x>0.95625</cdr:x>
      <cdr:y>0.13542</cdr:y>
    </cdr:to>
    <cdr:sp macro="" textlink="">
      <cdr:nvSpPr>
        <cdr:cNvPr id="2" name="TextBox 1"/>
        <cdr:cNvSpPr txBox="1"/>
      </cdr:nvSpPr>
      <cdr:spPr>
        <a:xfrm xmlns:a="http://schemas.openxmlformats.org/drawingml/2006/main">
          <a:off x="1038225" y="47625"/>
          <a:ext cx="3333750" cy="3238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0.26875</cdr:x>
      <cdr:y>0.07639</cdr:y>
    </cdr:from>
    <cdr:to>
      <cdr:x>0.46875</cdr:x>
      <cdr:y>0.40972</cdr:y>
    </cdr:to>
    <cdr:sp macro="" textlink="">
      <cdr:nvSpPr>
        <cdr:cNvPr id="3" name="TextBox 2"/>
        <cdr:cNvSpPr txBox="1"/>
      </cdr:nvSpPr>
      <cdr:spPr>
        <a:xfrm xmlns:a="http://schemas.openxmlformats.org/drawingml/2006/main">
          <a:off x="1228725" y="20955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4.xml><?xml version="1.0" encoding="utf-8"?>
<c:userShapes xmlns:c="http://schemas.openxmlformats.org/drawingml/2006/chart">
  <cdr:relSizeAnchor xmlns:cdr="http://schemas.openxmlformats.org/drawingml/2006/chartDrawing">
    <cdr:from>
      <cdr:x>0.38813</cdr:x>
      <cdr:y>0.35714</cdr:y>
    </cdr:from>
    <cdr:to>
      <cdr:x>0.7923</cdr:x>
      <cdr:y>0.42285</cdr:y>
    </cdr:to>
    <cdr:sp macro="" textlink="">
      <cdr:nvSpPr>
        <cdr:cNvPr id="3" name="TextBox 2"/>
        <cdr:cNvSpPr txBox="1"/>
      </cdr:nvSpPr>
      <cdr:spPr>
        <a:xfrm xmlns:a="http://schemas.openxmlformats.org/drawingml/2006/main">
          <a:off x="1689497" y="1190630"/>
          <a:ext cx="1759322" cy="21906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a:latin typeface="+mj-lt"/>
            </a:rPr>
            <a:t>12 Missions</a:t>
          </a:r>
          <a:r>
            <a:rPr lang="en-US" sz="1400" b="1" baseline="0" dirty="0">
              <a:latin typeface="+mj-lt"/>
            </a:rPr>
            <a:t> for 8605 Gallons</a:t>
          </a:r>
          <a:endParaRPr lang="en-US" sz="1400" b="1" dirty="0">
            <a:latin typeface="+mj-lt"/>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1010"/>
          </a:xfrm>
          <a:prstGeom prst="rect">
            <a:avLst/>
          </a:prstGeom>
        </p:spPr>
        <p:txBody>
          <a:bodyPr vert="horz" lIns="92382" tIns="46191" rIns="92382" bIns="46191" rtlCol="0"/>
          <a:lstStyle>
            <a:lvl1pPr algn="l">
              <a:defRPr sz="1200"/>
            </a:lvl1pPr>
          </a:lstStyle>
          <a:p>
            <a:endParaRPr lang="en-US" dirty="0"/>
          </a:p>
        </p:txBody>
      </p:sp>
      <p:sp>
        <p:nvSpPr>
          <p:cNvPr id="3" name="Date Placeholder 2"/>
          <p:cNvSpPr>
            <a:spLocks noGrp="1"/>
          </p:cNvSpPr>
          <p:nvPr>
            <p:ph type="dt" sz="quarter" idx="1"/>
          </p:nvPr>
        </p:nvSpPr>
        <p:spPr>
          <a:xfrm>
            <a:off x="3934969" y="0"/>
            <a:ext cx="3010323" cy="461010"/>
          </a:xfrm>
          <a:prstGeom prst="rect">
            <a:avLst/>
          </a:prstGeom>
        </p:spPr>
        <p:txBody>
          <a:bodyPr vert="horz" lIns="92382" tIns="46191" rIns="92382" bIns="46191" rtlCol="0"/>
          <a:lstStyle>
            <a:lvl1pPr algn="r">
              <a:defRPr sz="1200"/>
            </a:lvl1pPr>
          </a:lstStyle>
          <a:p>
            <a:fld id="{5A721B00-6FC2-41C5-8CC8-B9EEA04C504C}" type="datetimeFigureOut">
              <a:rPr lang="en-US" smtClean="0"/>
              <a:pPr/>
              <a:t>1/9/2011</a:t>
            </a:fld>
            <a:endParaRPr lang="en-US" dirty="0"/>
          </a:p>
        </p:txBody>
      </p:sp>
      <p:sp>
        <p:nvSpPr>
          <p:cNvPr id="4" name="Footer Placeholder 3"/>
          <p:cNvSpPr>
            <a:spLocks noGrp="1"/>
          </p:cNvSpPr>
          <p:nvPr>
            <p:ph type="ftr" sz="quarter" idx="2"/>
          </p:nvPr>
        </p:nvSpPr>
        <p:spPr>
          <a:xfrm>
            <a:off x="0" y="8757590"/>
            <a:ext cx="3010323" cy="461010"/>
          </a:xfrm>
          <a:prstGeom prst="rect">
            <a:avLst/>
          </a:prstGeom>
        </p:spPr>
        <p:txBody>
          <a:bodyPr vert="horz" lIns="92382" tIns="46191" rIns="92382" bIns="4619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4969" y="8757590"/>
            <a:ext cx="3010323" cy="461010"/>
          </a:xfrm>
          <a:prstGeom prst="rect">
            <a:avLst/>
          </a:prstGeom>
        </p:spPr>
        <p:txBody>
          <a:bodyPr vert="horz" lIns="92382" tIns="46191" rIns="92382" bIns="46191" rtlCol="0" anchor="b"/>
          <a:lstStyle>
            <a:lvl1pPr algn="r">
              <a:defRPr sz="1200"/>
            </a:lvl1pPr>
          </a:lstStyle>
          <a:p>
            <a:fld id="{23498FED-E309-4234-8533-7FE78C077757}"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1010"/>
          </a:xfrm>
          <a:prstGeom prst="rect">
            <a:avLst/>
          </a:prstGeom>
        </p:spPr>
        <p:txBody>
          <a:bodyPr vert="horz" lIns="92382" tIns="46191" rIns="92382" bIns="46191" rtlCol="0"/>
          <a:lstStyle>
            <a:lvl1pPr algn="l">
              <a:defRPr sz="1200"/>
            </a:lvl1pPr>
          </a:lstStyle>
          <a:p>
            <a:endParaRPr lang="en-US" dirty="0"/>
          </a:p>
        </p:txBody>
      </p:sp>
      <p:sp>
        <p:nvSpPr>
          <p:cNvPr id="3" name="Date Placeholder 2"/>
          <p:cNvSpPr>
            <a:spLocks noGrp="1"/>
          </p:cNvSpPr>
          <p:nvPr>
            <p:ph type="dt" idx="1"/>
          </p:nvPr>
        </p:nvSpPr>
        <p:spPr>
          <a:xfrm>
            <a:off x="3934969" y="0"/>
            <a:ext cx="3010323" cy="461010"/>
          </a:xfrm>
          <a:prstGeom prst="rect">
            <a:avLst/>
          </a:prstGeom>
        </p:spPr>
        <p:txBody>
          <a:bodyPr vert="horz" lIns="92382" tIns="46191" rIns="92382" bIns="46191" rtlCol="0"/>
          <a:lstStyle>
            <a:lvl1pPr algn="r">
              <a:defRPr sz="1200"/>
            </a:lvl1pPr>
          </a:lstStyle>
          <a:p>
            <a:fld id="{E964F934-0B1F-4A2D-B327-660F7F58F120}" type="datetimeFigureOut">
              <a:rPr lang="en-US" smtClean="0"/>
              <a:pPr/>
              <a:t>1/9/2011</a:t>
            </a:fld>
            <a:endParaRPr lang="en-US" dirty="0"/>
          </a:p>
        </p:txBody>
      </p:sp>
      <p:sp>
        <p:nvSpPr>
          <p:cNvPr id="4" name="Slide Image Placeholder 3"/>
          <p:cNvSpPr>
            <a:spLocks noGrp="1" noRot="1" noChangeAspect="1"/>
          </p:cNvSpPr>
          <p:nvPr>
            <p:ph type="sldImg" idx="2"/>
          </p:nvPr>
        </p:nvSpPr>
        <p:spPr>
          <a:xfrm>
            <a:off x="1168400" y="692150"/>
            <a:ext cx="4610100" cy="3457575"/>
          </a:xfrm>
          <a:prstGeom prst="rect">
            <a:avLst/>
          </a:prstGeom>
          <a:noFill/>
          <a:ln w="12700">
            <a:solidFill>
              <a:prstClr val="black"/>
            </a:solidFill>
          </a:ln>
        </p:spPr>
        <p:txBody>
          <a:bodyPr vert="horz" lIns="92382" tIns="46191" rIns="92382" bIns="46191" rtlCol="0" anchor="ctr"/>
          <a:lstStyle/>
          <a:p>
            <a:endParaRPr lang="en-US" dirty="0"/>
          </a:p>
        </p:txBody>
      </p:sp>
      <p:sp>
        <p:nvSpPr>
          <p:cNvPr id="5" name="Notes Placeholder 4"/>
          <p:cNvSpPr>
            <a:spLocks noGrp="1"/>
          </p:cNvSpPr>
          <p:nvPr>
            <p:ph type="body" sz="quarter" idx="3"/>
          </p:nvPr>
        </p:nvSpPr>
        <p:spPr>
          <a:xfrm>
            <a:off x="694690" y="4379595"/>
            <a:ext cx="5557520" cy="4149090"/>
          </a:xfrm>
          <a:prstGeom prst="rect">
            <a:avLst/>
          </a:prstGeom>
        </p:spPr>
        <p:txBody>
          <a:bodyPr vert="horz" lIns="92382" tIns="46191" rIns="92382" bIns="4619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10323" cy="461010"/>
          </a:xfrm>
          <a:prstGeom prst="rect">
            <a:avLst/>
          </a:prstGeom>
        </p:spPr>
        <p:txBody>
          <a:bodyPr vert="horz" lIns="92382" tIns="46191" rIns="92382" bIns="4619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4969" y="8757590"/>
            <a:ext cx="3010323" cy="461010"/>
          </a:xfrm>
          <a:prstGeom prst="rect">
            <a:avLst/>
          </a:prstGeom>
        </p:spPr>
        <p:txBody>
          <a:bodyPr vert="horz" lIns="92382" tIns="46191" rIns="92382" bIns="46191" rtlCol="0" anchor="b"/>
          <a:lstStyle>
            <a:lvl1pPr algn="r">
              <a:defRPr sz="1200"/>
            </a:lvl1pPr>
          </a:lstStyle>
          <a:p>
            <a:fld id="{404592BD-A84E-44A3-8DF7-E6ED0C1DA78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FF6F1548-A370-498C-A14B-E715C2319CD9}" type="datetimeFigureOut">
              <a:rPr lang="en-US" smtClean="0"/>
              <a:pPr/>
              <a:t>1/9/2011</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6F1548-A370-498C-A14B-E715C2319CD9}" type="datetimeFigureOut">
              <a:rPr lang="en-US" smtClean="0"/>
              <a:pPr/>
              <a:t>1/9/2011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6F1548-A370-498C-A14B-E715C2319CD9}" type="datetimeFigureOut">
              <a:rPr lang="en-US" smtClean="0"/>
              <a:pPr/>
              <a:t>1/9/2011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6F1548-A370-498C-A14B-E715C2319CD9}" type="datetimeFigureOut">
              <a:rPr lang="en-US" smtClean="0"/>
              <a:pPr/>
              <a:t>1/9/2011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F6F1548-A370-498C-A14B-E715C2319CD9}" type="datetimeFigureOut">
              <a:rPr lang="en-US" smtClean="0"/>
              <a:pPr/>
              <a:t>1/9/2011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6F1548-A370-498C-A14B-E715C2319CD9}" type="datetimeFigureOut">
              <a:rPr lang="en-US" smtClean="0"/>
              <a:pPr/>
              <a:t>1/9/2011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FF6F1548-A370-498C-A14B-E715C2319CD9}" type="datetimeFigureOut">
              <a:rPr lang="en-US" smtClean="0"/>
              <a:pPr/>
              <a:t>1/9/2011</a:t>
            </a:fld>
            <a:endParaRPr lang="en-US" dirty="0"/>
          </a:p>
        </p:txBody>
      </p:sp>
      <p:sp>
        <p:nvSpPr>
          <p:cNvPr id="27" name="Slide Number Placeholder 26"/>
          <p:cNvSpPr>
            <a:spLocks noGrp="1"/>
          </p:cNvSpPr>
          <p:nvPr>
            <p:ph type="sldNum" sz="quarter" idx="11"/>
          </p:nvPr>
        </p:nvSpPr>
        <p:spPr/>
        <p:txBody>
          <a:bodyPr rtlCol="0"/>
          <a:lstStyle/>
          <a:p>
            <a:fld id="{C238F03A-58E1-4ECA-9024-348A9A81A53D}"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FF6F1548-A370-498C-A14B-E715C2319CD9}" type="datetimeFigureOut">
              <a:rPr lang="en-US" smtClean="0"/>
              <a:pPr/>
              <a:t>1/9/2011</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F1548-A370-498C-A14B-E715C2319CD9}" type="datetimeFigureOut">
              <a:rPr lang="en-US" smtClean="0"/>
              <a:pPr/>
              <a:t>1/9/2011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6F1548-A370-498C-A14B-E715C2319CD9}" type="datetimeFigureOut">
              <a:rPr lang="en-US" smtClean="0"/>
              <a:pPr/>
              <a:t>1/9/2011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1/9/2011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F6F1548-A370-498C-A14B-E715C2319CD9}" type="datetimeFigureOut">
              <a:rPr lang="en-US" smtClean="0"/>
              <a:pPr/>
              <a:t>1/9/2011</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238F03A-58E1-4ECA-9024-348A9A81A53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gif"/><Relationship Id="rId9" Type="http://schemas.openxmlformats.org/officeDocument/2006/relationships/image" Target="../media/image8.gif"/></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76400" y="990600"/>
            <a:ext cx="6858000" cy="1015663"/>
          </a:xfrm>
          <a:effectLst>
            <a:outerShdw blurRad="50800" dist="38100" dir="16200000" rotWithShape="0">
              <a:prstClr val="black">
                <a:alpha val="40000"/>
              </a:prstClr>
            </a:outerShdw>
          </a:effectLst>
        </p:spPr>
        <p:txBody>
          <a:bodyPr>
            <a:normAutofit fontScale="90000"/>
          </a:bodyPr>
          <a:lstStyle/>
          <a:p>
            <a:r>
              <a:rPr lang="en-US" sz="6000" b="1" dirty="0" smtClean="0">
                <a:ln w="3175" cmpd="sng">
                  <a:solidFill>
                    <a:schemeClr val="tx1"/>
                  </a:solidFill>
                </a:ln>
              </a:rPr>
              <a:t>2010 Annual Report</a:t>
            </a:r>
            <a:endParaRPr lang="en-US" sz="6000" b="1" dirty="0">
              <a:ln w="3175" cmpd="sng">
                <a:solidFill>
                  <a:schemeClr val="tx1"/>
                </a:solidFill>
              </a:ln>
            </a:endParaRPr>
          </a:p>
        </p:txBody>
      </p:sp>
      <p:sp>
        <p:nvSpPr>
          <p:cNvPr id="5" name="Subtitle 4"/>
          <p:cNvSpPr>
            <a:spLocks noGrp="1"/>
          </p:cNvSpPr>
          <p:nvPr>
            <p:ph type="subTitle" idx="1"/>
          </p:nvPr>
        </p:nvSpPr>
        <p:spPr>
          <a:xfrm>
            <a:off x="1828800" y="2133600"/>
            <a:ext cx="6705600" cy="1752600"/>
          </a:xfrm>
          <a:effectLst>
            <a:outerShdw blurRad="50800" dist="38100" dir="16200000" rotWithShape="0">
              <a:prstClr val="black">
                <a:alpha val="40000"/>
              </a:prstClr>
            </a:outerShdw>
          </a:effectLst>
        </p:spPr>
        <p:txBody>
          <a:bodyPr>
            <a:normAutofit fontScale="77500" lnSpcReduction="20000"/>
          </a:bodyPr>
          <a:lstStyle/>
          <a:p>
            <a:r>
              <a:rPr lang="en-US" sz="6000" b="1" dirty="0" smtClean="0">
                <a:ln cmpd="sng">
                  <a:solidFill>
                    <a:schemeClr val="tx1"/>
                  </a:solidFill>
                </a:ln>
                <a:solidFill>
                  <a:srgbClr val="000000"/>
                </a:solidFill>
              </a:rPr>
              <a:t>Pueblo Interagency Dispatch </a:t>
            </a:r>
            <a:r>
              <a:rPr lang="en-US" sz="6000" b="1" dirty="0" smtClean="0">
                <a:ln w="3175" cmpd="sng">
                  <a:solidFill>
                    <a:schemeClr val="tx1"/>
                  </a:solidFill>
                </a:ln>
                <a:solidFill>
                  <a:srgbClr val="000000"/>
                </a:solidFill>
              </a:rPr>
              <a:t>Center</a:t>
            </a:r>
          </a:p>
          <a:p>
            <a:endParaRPr lang="en-US" sz="6000" b="1" dirty="0">
              <a:ln w="3175" cmpd="sng">
                <a:solidFill>
                  <a:schemeClr val="tx1"/>
                </a:solidFill>
              </a:ln>
              <a:solidFill>
                <a:srgbClr val="C00000"/>
              </a:solidFill>
            </a:endParaRPr>
          </a:p>
        </p:txBody>
      </p:sp>
      <p:pic>
        <p:nvPicPr>
          <p:cNvPr id="35842" name="Picture 2" descr="http://www.arb.ca.gov/carpa/images/usfs-logo.jpg"/>
          <p:cNvPicPr>
            <a:picLocks noChangeAspect="1" noChangeArrowheads="1"/>
          </p:cNvPicPr>
          <p:nvPr/>
        </p:nvPicPr>
        <p:blipFill>
          <a:blip r:embed="rId3" cstate="print"/>
          <a:srcRect/>
          <a:stretch>
            <a:fillRect/>
          </a:stretch>
        </p:blipFill>
        <p:spPr bwMode="auto">
          <a:xfrm>
            <a:off x="457200" y="4724400"/>
            <a:ext cx="1077311" cy="1295400"/>
          </a:xfrm>
          <a:prstGeom prst="rect">
            <a:avLst/>
          </a:prstGeom>
          <a:noFill/>
        </p:spPr>
      </p:pic>
      <p:pic>
        <p:nvPicPr>
          <p:cNvPr id="35844" name="Picture 4" descr="http://www.rv-camping.org/images/MiscLogos/BLMLogo.gif"/>
          <p:cNvPicPr>
            <a:picLocks noChangeAspect="1" noChangeArrowheads="1"/>
          </p:cNvPicPr>
          <p:nvPr/>
        </p:nvPicPr>
        <p:blipFill>
          <a:blip r:embed="rId4" cstate="print"/>
          <a:srcRect/>
          <a:stretch>
            <a:fillRect/>
          </a:stretch>
        </p:blipFill>
        <p:spPr bwMode="auto">
          <a:xfrm>
            <a:off x="1600200" y="4724400"/>
            <a:ext cx="1257300" cy="1371600"/>
          </a:xfrm>
          <a:prstGeom prst="rect">
            <a:avLst/>
          </a:prstGeom>
          <a:noFill/>
        </p:spPr>
      </p:pic>
      <p:pic>
        <p:nvPicPr>
          <p:cNvPr id="35852" name="Picture 12" descr="http://en.academic.ru/pictures/enwiki/85/US-FishAndWildlifeService-Logo.png"/>
          <p:cNvPicPr>
            <a:picLocks noChangeAspect="1" noChangeArrowheads="1"/>
          </p:cNvPicPr>
          <p:nvPr/>
        </p:nvPicPr>
        <p:blipFill>
          <a:blip r:embed="rId5" cstate="print"/>
          <a:srcRect/>
          <a:stretch>
            <a:fillRect/>
          </a:stretch>
        </p:blipFill>
        <p:spPr bwMode="auto">
          <a:xfrm>
            <a:off x="4191000" y="4800600"/>
            <a:ext cx="1085531" cy="1295400"/>
          </a:xfrm>
          <a:prstGeom prst="rect">
            <a:avLst/>
          </a:prstGeom>
          <a:noFill/>
        </p:spPr>
      </p:pic>
      <p:pic>
        <p:nvPicPr>
          <p:cNvPr id="15" name="Picture 14" descr="http://upload.wikimedia.org/wikipedia/commons/thumb/c/c5/US-NationalParkService-ShadedLogo.svg/460px-US-NationalParkService-ShadedLogo.svg.png"/>
          <p:cNvPicPr>
            <a:picLocks noChangeAspect="1" noChangeArrowheads="1"/>
          </p:cNvPicPr>
          <p:nvPr/>
        </p:nvPicPr>
        <p:blipFill>
          <a:blip r:embed="rId6" cstate="print"/>
          <a:srcRect/>
          <a:stretch>
            <a:fillRect/>
          </a:stretch>
        </p:blipFill>
        <p:spPr bwMode="auto">
          <a:xfrm>
            <a:off x="5410200" y="4800600"/>
            <a:ext cx="985625" cy="1286175"/>
          </a:xfrm>
          <a:prstGeom prst="rect">
            <a:avLst/>
          </a:prstGeom>
          <a:noFill/>
        </p:spPr>
      </p:pic>
      <p:pic>
        <p:nvPicPr>
          <p:cNvPr id="22" name="Picture 8" descr="http://fhm.fs.fed.us/fhh/fhh-02/ks/images/ksfs_logo.gif"/>
          <p:cNvPicPr>
            <a:picLocks noChangeAspect="1" noChangeArrowheads="1"/>
          </p:cNvPicPr>
          <p:nvPr/>
        </p:nvPicPr>
        <p:blipFill>
          <a:blip r:embed="rId7" cstate="print"/>
          <a:srcRect/>
          <a:stretch>
            <a:fillRect/>
          </a:stretch>
        </p:blipFill>
        <p:spPr bwMode="auto">
          <a:xfrm>
            <a:off x="7696200" y="4800600"/>
            <a:ext cx="940365" cy="1133476"/>
          </a:xfrm>
          <a:prstGeom prst="rect">
            <a:avLst/>
          </a:prstGeom>
          <a:noFill/>
        </p:spPr>
      </p:pic>
      <p:pic>
        <p:nvPicPr>
          <p:cNvPr id="23" name="Picture 6" descr="http://csfs.webexone.com/site.dav/description/green%2520tree_logo.jpg"/>
          <p:cNvPicPr>
            <a:picLocks noChangeAspect="1" noChangeArrowheads="1"/>
          </p:cNvPicPr>
          <p:nvPr/>
        </p:nvPicPr>
        <p:blipFill>
          <a:blip r:embed="rId8" cstate="print"/>
          <a:srcRect/>
          <a:stretch>
            <a:fillRect/>
          </a:stretch>
        </p:blipFill>
        <p:spPr bwMode="auto">
          <a:xfrm>
            <a:off x="6553200" y="4724400"/>
            <a:ext cx="1047554" cy="1200151"/>
          </a:xfrm>
          <a:prstGeom prst="rect">
            <a:avLst/>
          </a:prstGeom>
          <a:noFill/>
        </p:spPr>
      </p:pic>
      <p:pic>
        <p:nvPicPr>
          <p:cNvPr id="19458" name="Picture 2" descr="http://images.vector-images.com/119/bureau_of_indian_affairs_seal_n11288.gif"/>
          <p:cNvPicPr>
            <a:picLocks noChangeAspect="1" noChangeArrowheads="1"/>
          </p:cNvPicPr>
          <p:nvPr/>
        </p:nvPicPr>
        <p:blipFill>
          <a:blip r:embed="rId9" cstate="print"/>
          <a:srcRect/>
          <a:stretch>
            <a:fillRect/>
          </a:stretch>
        </p:blipFill>
        <p:spPr bwMode="auto">
          <a:xfrm>
            <a:off x="2895600" y="4724400"/>
            <a:ext cx="1219200" cy="12954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762000"/>
            <a:ext cx="9144000" cy="646331"/>
          </a:xfrm>
          <a:prstGeom prst="rect">
            <a:avLst/>
          </a:prstGeom>
          <a:noFill/>
        </p:spPr>
        <p:txBody>
          <a:bodyPr wrap="square" rtlCol="0">
            <a:spAutoFit/>
          </a:bodyPr>
          <a:lstStyle/>
          <a:p>
            <a:r>
              <a:rPr lang="en-US" sz="3600" b="1" dirty="0" smtClean="0">
                <a:ln>
                  <a:solidFill>
                    <a:schemeClr val="tx1"/>
                  </a:solidFill>
                </a:ln>
                <a:solidFill>
                  <a:srgbClr val="000000"/>
                </a:solidFill>
              </a:rPr>
              <a:t>             141 RED FLAG WARNINGS </a:t>
            </a:r>
          </a:p>
        </p:txBody>
      </p:sp>
      <p:graphicFrame>
        <p:nvGraphicFramePr>
          <p:cNvPr id="4" name="Chart 3"/>
          <p:cNvGraphicFramePr/>
          <p:nvPr/>
        </p:nvGraphicFramePr>
        <p:xfrm>
          <a:off x="228600" y="1295400"/>
          <a:ext cx="8686800" cy="5410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p:cNvSpPr txBox="1">
            <a:spLocks/>
          </p:cNvSpPr>
          <p:nvPr/>
        </p:nvSpPr>
        <p:spPr>
          <a:xfrm>
            <a:off x="0" y="2514600"/>
            <a:ext cx="9144000" cy="1066800"/>
          </a:xfrm>
          <a:prstGeom prst="rect">
            <a:avLst/>
          </a:prstGeom>
          <a:effectLst>
            <a:outerShdw blurRad="50800" dist="38100" dir="16200000" rotWithShape="0">
              <a:prstClr val="black">
                <a:alpha val="40000"/>
              </a:prstClr>
            </a:outerShdw>
          </a:effectLst>
        </p:spPr>
        <p:txBody>
          <a:bodyPr>
            <a:normAutofit/>
          </a:bodyPr>
          <a:lstStyle/>
          <a:p>
            <a:pPr marL="365760" marR="0" lvl="0" indent="-256032" algn="ctr" defTabSz="914400" rtl="0" eaLnBrk="1" fontAlgn="auto" latinLnBrk="0" hangingPunct="1">
              <a:lnSpc>
                <a:spcPct val="100000"/>
              </a:lnSpc>
              <a:spcBef>
                <a:spcPts val="300"/>
              </a:spcBef>
              <a:spcAft>
                <a:spcPts val="0"/>
              </a:spcAft>
              <a:buClr>
                <a:schemeClr val="accent3"/>
              </a:buClr>
              <a:buSzTx/>
              <a:tabLst/>
              <a:defRPr/>
            </a:pPr>
            <a:r>
              <a:rPr lang="en-US" sz="4800" b="1" dirty="0" smtClean="0">
                <a:ln cmpd="sng">
                  <a:solidFill>
                    <a:schemeClr val="tx1"/>
                  </a:solidFill>
                </a:ln>
              </a:rPr>
              <a:t>FIRES &amp; ACRES TOTALS</a:t>
            </a:r>
            <a:endParaRPr kumimoji="0" lang="en-US" sz="4800" b="1" i="0" u="none" strike="noStrike" kern="1200" cap="none" spc="0" normalizeH="0" baseline="0" noProof="0" dirty="0" smtClean="0">
              <a:ln w="3175" cmpd="sng">
                <a:solidFill>
                  <a:schemeClr val="tx1"/>
                </a:solidFill>
              </a:ln>
              <a:effectLst/>
              <a:uLnTx/>
              <a:uFillTx/>
              <a:latin typeface="+mn-lt"/>
              <a:ea typeface="+mn-ea"/>
              <a:cs typeface="+mn-cs"/>
            </a:endParaRPr>
          </a:p>
          <a:p>
            <a:pPr marL="365760" marR="0" lvl="0" indent="-256032" algn="ctr"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n-US" sz="6000" b="1" i="0" u="none" strike="noStrike" kern="1200" cap="none" spc="0" normalizeH="0" baseline="0" noProof="0" dirty="0">
              <a:ln w="3175" cmpd="sng">
                <a:solidFill>
                  <a:schemeClr val="tx1"/>
                </a:solidFill>
              </a:ln>
              <a:solidFill>
                <a:srgbClr val="C0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685800"/>
            <a:ext cx="9144000" cy="1077218"/>
          </a:xfrm>
          <a:prstGeom prst="rect">
            <a:avLst/>
          </a:prstGeom>
          <a:noFill/>
        </p:spPr>
        <p:txBody>
          <a:bodyPr wrap="square" rtlCol="0">
            <a:spAutoFit/>
          </a:bodyPr>
          <a:lstStyle/>
          <a:p>
            <a:pPr algn="ctr"/>
            <a:r>
              <a:rPr lang="en-US" sz="3600" b="1" dirty="0" smtClean="0">
                <a:ln>
                  <a:solidFill>
                    <a:schemeClr val="tx1"/>
                  </a:solidFill>
                </a:ln>
              </a:rPr>
              <a:t>TOTAL FIRES &amp; ACRES BY MONTH</a:t>
            </a:r>
          </a:p>
          <a:p>
            <a:pPr algn="ctr"/>
            <a:r>
              <a:rPr lang="en-US" sz="2800" b="1" dirty="0" smtClean="0">
                <a:ln>
                  <a:solidFill>
                    <a:schemeClr val="tx1"/>
                  </a:solidFill>
                </a:ln>
                <a:solidFill>
                  <a:schemeClr val="tx1">
                    <a:lumMod val="65000"/>
                    <a:lumOff val="35000"/>
                  </a:schemeClr>
                </a:solidFill>
              </a:rPr>
              <a:t>238 FIRES for 35,983 ACRES</a:t>
            </a:r>
            <a:endParaRPr lang="en-US" sz="2800" b="1" dirty="0">
              <a:solidFill>
                <a:schemeClr val="tx1">
                  <a:lumMod val="65000"/>
                  <a:lumOff val="35000"/>
                </a:schemeClr>
              </a:solidFill>
            </a:endParaRPr>
          </a:p>
        </p:txBody>
      </p:sp>
      <p:graphicFrame>
        <p:nvGraphicFramePr>
          <p:cNvPr id="5" name="Chart 4"/>
          <p:cNvGraphicFramePr/>
          <p:nvPr/>
        </p:nvGraphicFramePr>
        <p:xfrm>
          <a:off x="152400" y="1752600"/>
          <a:ext cx="8839200" cy="4953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685800"/>
            <a:ext cx="9144000" cy="1077218"/>
          </a:xfrm>
          <a:prstGeom prst="rect">
            <a:avLst/>
          </a:prstGeom>
          <a:noFill/>
        </p:spPr>
        <p:txBody>
          <a:bodyPr wrap="square" rtlCol="0">
            <a:spAutoFit/>
          </a:bodyPr>
          <a:lstStyle/>
          <a:p>
            <a:pPr algn="ctr"/>
            <a:r>
              <a:rPr lang="en-US" sz="3600" b="1" dirty="0" smtClean="0">
                <a:ln>
                  <a:solidFill>
                    <a:schemeClr val="tx1"/>
                  </a:solidFill>
                </a:ln>
              </a:rPr>
              <a:t>HUMAN FIRES &amp; ACRES BY MONTH</a:t>
            </a:r>
          </a:p>
          <a:p>
            <a:pPr algn="ctr"/>
            <a:r>
              <a:rPr lang="en-US" sz="2800" b="1" dirty="0" smtClean="0">
                <a:ln>
                  <a:solidFill>
                    <a:schemeClr val="tx1"/>
                  </a:solidFill>
                </a:ln>
                <a:solidFill>
                  <a:schemeClr val="tx1">
                    <a:lumMod val="65000"/>
                    <a:lumOff val="35000"/>
                  </a:schemeClr>
                </a:solidFill>
              </a:rPr>
              <a:t>159 FIRES for 25,420 ACRES</a:t>
            </a:r>
            <a:endParaRPr lang="en-US" sz="2800" b="1" dirty="0">
              <a:ln>
                <a:solidFill>
                  <a:schemeClr val="tx1"/>
                </a:solidFill>
              </a:ln>
              <a:solidFill>
                <a:schemeClr val="tx1">
                  <a:lumMod val="65000"/>
                  <a:lumOff val="35000"/>
                </a:schemeClr>
              </a:solidFill>
            </a:endParaRPr>
          </a:p>
        </p:txBody>
      </p:sp>
      <p:graphicFrame>
        <p:nvGraphicFramePr>
          <p:cNvPr id="5" name="Chart 4"/>
          <p:cNvGraphicFramePr/>
          <p:nvPr/>
        </p:nvGraphicFramePr>
        <p:xfrm>
          <a:off x="152400" y="1800224"/>
          <a:ext cx="8839199" cy="490537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762000"/>
            <a:ext cx="9144000" cy="1015663"/>
          </a:xfrm>
          <a:prstGeom prst="rect">
            <a:avLst/>
          </a:prstGeom>
          <a:noFill/>
        </p:spPr>
        <p:txBody>
          <a:bodyPr wrap="square" rtlCol="0">
            <a:spAutoFit/>
          </a:bodyPr>
          <a:lstStyle/>
          <a:p>
            <a:pPr algn="ctr"/>
            <a:r>
              <a:rPr lang="en-US" sz="3200" b="1" dirty="0" smtClean="0">
                <a:ln>
                  <a:solidFill>
                    <a:schemeClr val="tx1"/>
                  </a:solidFill>
                </a:ln>
              </a:rPr>
              <a:t>LIGHTNING FIRES &amp; ACRES BY MONTH</a:t>
            </a:r>
          </a:p>
          <a:p>
            <a:pPr algn="ctr"/>
            <a:r>
              <a:rPr lang="en-US" sz="2800" b="1" dirty="0" smtClean="0">
                <a:ln>
                  <a:solidFill>
                    <a:schemeClr val="tx1"/>
                  </a:solidFill>
                </a:ln>
                <a:solidFill>
                  <a:schemeClr val="tx1">
                    <a:lumMod val="65000"/>
                    <a:lumOff val="35000"/>
                  </a:schemeClr>
                </a:solidFill>
              </a:rPr>
              <a:t>79 FIRES for 10,563 ACRES</a:t>
            </a:r>
            <a:endParaRPr lang="en-US" sz="2800" b="1" dirty="0">
              <a:solidFill>
                <a:schemeClr val="tx1">
                  <a:lumMod val="65000"/>
                  <a:lumOff val="35000"/>
                </a:schemeClr>
              </a:solidFill>
            </a:endParaRPr>
          </a:p>
        </p:txBody>
      </p:sp>
      <p:graphicFrame>
        <p:nvGraphicFramePr>
          <p:cNvPr id="5" name="Chart 4"/>
          <p:cNvGraphicFramePr/>
          <p:nvPr/>
        </p:nvGraphicFramePr>
        <p:xfrm>
          <a:off x="152400" y="1828800"/>
          <a:ext cx="8839200" cy="48767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762000"/>
            <a:ext cx="9144000" cy="646331"/>
          </a:xfrm>
          <a:prstGeom prst="rect">
            <a:avLst/>
          </a:prstGeom>
          <a:noFill/>
        </p:spPr>
        <p:txBody>
          <a:bodyPr wrap="square" rtlCol="0">
            <a:spAutoFit/>
          </a:bodyPr>
          <a:lstStyle/>
          <a:p>
            <a:pPr algn="ctr"/>
            <a:r>
              <a:rPr lang="en-US" sz="3600" b="1" dirty="0" smtClean="0">
                <a:ln>
                  <a:solidFill>
                    <a:schemeClr val="tx1"/>
                  </a:solidFill>
                </a:ln>
              </a:rPr>
              <a:t>FIRES &amp; ACRES BY AGENCY</a:t>
            </a:r>
            <a:endParaRPr lang="en-US" sz="3600" b="1" dirty="0">
              <a:ln>
                <a:solidFill>
                  <a:schemeClr val="tx1"/>
                </a:solidFill>
              </a:ln>
            </a:endParaRPr>
          </a:p>
        </p:txBody>
      </p:sp>
      <p:graphicFrame>
        <p:nvGraphicFramePr>
          <p:cNvPr id="5" name="Chart 4"/>
          <p:cNvGraphicFramePr/>
          <p:nvPr/>
        </p:nvGraphicFramePr>
        <p:xfrm>
          <a:off x="152400" y="1371600"/>
          <a:ext cx="8839200" cy="533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685800"/>
            <a:ext cx="8534400" cy="1077218"/>
          </a:xfrm>
          <a:prstGeom prst="rect">
            <a:avLst/>
          </a:prstGeom>
          <a:noFill/>
        </p:spPr>
        <p:txBody>
          <a:bodyPr wrap="square" rtlCol="0">
            <a:spAutoFit/>
          </a:bodyPr>
          <a:lstStyle/>
          <a:p>
            <a:pPr algn="ctr"/>
            <a:r>
              <a:rPr lang="en-US" sz="3600" b="1" dirty="0" smtClean="0">
                <a:ln>
                  <a:solidFill>
                    <a:schemeClr val="tx1"/>
                  </a:solidFill>
                </a:ln>
              </a:rPr>
              <a:t>PSICC- FIRES &amp; ACRES</a:t>
            </a:r>
          </a:p>
          <a:p>
            <a:pPr algn="ctr"/>
            <a:r>
              <a:rPr lang="en-US" sz="2800" b="1" dirty="0" smtClean="0">
                <a:ln>
                  <a:solidFill>
                    <a:schemeClr val="tx1"/>
                  </a:solidFill>
                </a:ln>
                <a:solidFill>
                  <a:schemeClr val="tx1">
                    <a:lumMod val="65000"/>
                    <a:lumOff val="35000"/>
                  </a:schemeClr>
                </a:solidFill>
              </a:rPr>
              <a:t>86 FIRES for 1,328 ACRES</a:t>
            </a:r>
            <a:endParaRPr lang="en-US" sz="2800" b="1" dirty="0">
              <a:solidFill>
                <a:schemeClr val="tx1">
                  <a:lumMod val="65000"/>
                  <a:lumOff val="35000"/>
                </a:schemeClr>
              </a:solidFill>
            </a:endParaRPr>
          </a:p>
        </p:txBody>
      </p:sp>
      <p:graphicFrame>
        <p:nvGraphicFramePr>
          <p:cNvPr id="5" name="Chart 4"/>
          <p:cNvGraphicFramePr/>
          <p:nvPr/>
        </p:nvGraphicFramePr>
        <p:xfrm>
          <a:off x="152400" y="1905000"/>
          <a:ext cx="883920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685800"/>
            <a:ext cx="9144000" cy="1077218"/>
          </a:xfrm>
          <a:prstGeom prst="rect">
            <a:avLst/>
          </a:prstGeom>
          <a:noFill/>
        </p:spPr>
        <p:txBody>
          <a:bodyPr wrap="square" rtlCol="0">
            <a:spAutoFit/>
          </a:bodyPr>
          <a:lstStyle/>
          <a:p>
            <a:pPr algn="ctr"/>
            <a:r>
              <a:rPr lang="en-US" sz="3600" b="1" dirty="0" smtClean="0">
                <a:ln>
                  <a:solidFill>
                    <a:schemeClr val="tx1"/>
                  </a:solidFill>
                </a:ln>
              </a:rPr>
              <a:t>RGF- FIRES &amp; ACRES</a:t>
            </a:r>
          </a:p>
          <a:p>
            <a:pPr algn="ctr"/>
            <a:r>
              <a:rPr lang="en-US" sz="2800" b="1" dirty="0" smtClean="0">
                <a:ln>
                  <a:solidFill>
                    <a:schemeClr val="tx1"/>
                  </a:solidFill>
                </a:ln>
                <a:solidFill>
                  <a:schemeClr val="tx1">
                    <a:lumMod val="65000"/>
                    <a:lumOff val="35000"/>
                  </a:schemeClr>
                </a:solidFill>
              </a:rPr>
              <a:t>14 FIRES for 5 ACRES</a:t>
            </a:r>
            <a:endParaRPr lang="en-US" sz="2800" b="1" dirty="0">
              <a:solidFill>
                <a:schemeClr val="tx1">
                  <a:lumMod val="65000"/>
                  <a:lumOff val="35000"/>
                </a:schemeClr>
              </a:solidFill>
            </a:endParaRPr>
          </a:p>
        </p:txBody>
      </p:sp>
      <p:graphicFrame>
        <p:nvGraphicFramePr>
          <p:cNvPr id="4" name="Chart 3"/>
          <p:cNvGraphicFramePr/>
          <p:nvPr/>
        </p:nvGraphicFramePr>
        <p:xfrm>
          <a:off x="152400" y="1814512"/>
          <a:ext cx="8839200" cy="48910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762000"/>
            <a:ext cx="9144000" cy="1077218"/>
          </a:xfrm>
          <a:prstGeom prst="rect">
            <a:avLst/>
          </a:prstGeom>
          <a:noFill/>
        </p:spPr>
        <p:txBody>
          <a:bodyPr wrap="square" rtlCol="0">
            <a:spAutoFit/>
          </a:bodyPr>
          <a:lstStyle/>
          <a:p>
            <a:pPr algn="ctr"/>
            <a:r>
              <a:rPr lang="en-US" sz="3600" b="1" dirty="0" smtClean="0">
                <a:ln>
                  <a:solidFill>
                    <a:schemeClr val="tx1"/>
                  </a:solidFill>
                </a:ln>
              </a:rPr>
              <a:t>BLM- FIRES &amp; ACRES</a:t>
            </a:r>
          </a:p>
          <a:p>
            <a:pPr algn="ctr"/>
            <a:r>
              <a:rPr lang="en-US" sz="2800" b="1" dirty="0" smtClean="0">
                <a:ln>
                  <a:solidFill>
                    <a:schemeClr val="tx1"/>
                  </a:solidFill>
                </a:ln>
                <a:solidFill>
                  <a:schemeClr val="tx1">
                    <a:lumMod val="65000"/>
                    <a:lumOff val="35000"/>
                  </a:schemeClr>
                </a:solidFill>
              </a:rPr>
              <a:t>19 FIRES for 1,609 ACRES</a:t>
            </a:r>
            <a:endParaRPr lang="en-US" sz="2800" b="1" dirty="0">
              <a:solidFill>
                <a:schemeClr val="tx1">
                  <a:lumMod val="65000"/>
                  <a:lumOff val="35000"/>
                </a:schemeClr>
              </a:solidFill>
            </a:endParaRPr>
          </a:p>
        </p:txBody>
      </p:sp>
      <p:graphicFrame>
        <p:nvGraphicFramePr>
          <p:cNvPr id="5" name="Chart 4"/>
          <p:cNvGraphicFramePr/>
          <p:nvPr/>
        </p:nvGraphicFramePr>
        <p:xfrm>
          <a:off x="152400" y="1809750"/>
          <a:ext cx="8839200" cy="48958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685800"/>
            <a:ext cx="9144000" cy="646331"/>
          </a:xfrm>
          <a:prstGeom prst="rect">
            <a:avLst/>
          </a:prstGeom>
          <a:noFill/>
        </p:spPr>
        <p:txBody>
          <a:bodyPr wrap="square" rtlCol="0">
            <a:spAutoFit/>
          </a:bodyPr>
          <a:lstStyle/>
          <a:p>
            <a:pPr algn="ctr"/>
            <a:r>
              <a:rPr lang="en-US" sz="3600" b="1" dirty="0" smtClean="0">
                <a:ln>
                  <a:solidFill>
                    <a:schemeClr val="tx1"/>
                  </a:solidFill>
                </a:ln>
              </a:rPr>
              <a:t>209 </a:t>
            </a:r>
            <a:r>
              <a:rPr lang="en-US" sz="3600" b="1" dirty="0" smtClean="0">
                <a:ln>
                  <a:solidFill>
                    <a:schemeClr val="tx1"/>
                  </a:solidFill>
                </a:ln>
              </a:rPr>
              <a:t>FIRES OF 2010</a:t>
            </a:r>
            <a:endParaRPr lang="en-US" sz="3600" b="1" dirty="0">
              <a:ln>
                <a:solidFill>
                  <a:schemeClr val="tx1"/>
                </a:solidFill>
              </a:ln>
            </a:endParaRPr>
          </a:p>
        </p:txBody>
      </p:sp>
      <p:graphicFrame>
        <p:nvGraphicFramePr>
          <p:cNvPr id="4" name="Table 3"/>
          <p:cNvGraphicFramePr>
            <a:graphicFrameLocks noGrp="1"/>
          </p:cNvGraphicFramePr>
          <p:nvPr/>
        </p:nvGraphicFramePr>
        <p:xfrm>
          <a:off x="152397" y="1447812"/>
          <a:ext cx="8839202" cy="5257791"/>
        </p:xfrm>
        <a:graphic>
          <a:graphicData uri="http://schemas.openxmlformats.org/drawingml/2006/table">
            <a:tbl>
              <a:tblPr/>
              <a:tblGrid>
                <a:gridCol w="3026709"/>
                <a:gridCol w="1054077"/>
                <a:gridCol w="1355245"/>
                <a:gridCol w="978789"/>
                <a:gridCol w="978789"/>
                <a:gridCol w="1445593"/>
              </a:tblGrid>
              <a:tr h="159327">
                <a:tc>
                  <a:txBody>
                    <a:bodyPr/>
                    <a:lstStyle/>
                    <a:p>
                      <a:pPr marL="0" marR="0" algn="ctr">
                        <a:lnSpc>
                          <a:spcPct val="115000"/>
                        </a:lnSpc>
                        <a:spcBef>
                          <a:spcPts val="0"/>
                        </a:spcBef>
                        <a:spcAft>
                          <a:spcPts val="0"/>
                        </a:spcAft>
                      </a:pPr>
                      <a:r>
                        <a:rPr lang="en-US" sz="700" b="1" dirty="0">
                          <a:solidFill>
                            <a:srgbClr val="000000"/>
                          </a:solidFill>
                          <a:latin typeface="Calibri"/>
                          <a:ea typeface="Calibri"/>
                          <a:cs typeface="Times New Roman"/>
                        </a:rPr>
                        <a:t>Inc. Name</a:t>
                      </a:r>
                      <a:endParaRPr lang="en-US" sz="500" dirty="0">
                        <a:solidFill>
                          <a:srgbClr val="000000"/>
                        </a:solidFill>
                        <a:latin typeface="Calibri"/>
                        <a:ea typeface="Calibri"/>
                        <a:cs typeface="Times New Roman"/>
                      </a:endParaRPr>
                    </a:p>
                  </a:txBody>
                  <a:tcPr marL="30119" marR="3011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b="1" dirty="0">
                          <a:solidFill>
                            <a:srgbClr val="000000"/>
                          </a:solidFill>
                          <a:latin typeface="Calibri"/>
                          <a:ea typeface="Calibri"/>
                          <a:cs typeface="Times New Roman"/>
                        </a:rPr>
                        <a:t>Agency</a:t>
                      </a:r>
                      <a:endParaRPr lang="en-US" sz="500" dirty="0">
                        <a:solidFill>
                          <a:srgbClr val="000000"/>
                        </a:solidFill>
                        <a:latin typeface="Calibri"/>
                        <a:ea typeface="Calibri"/>
                        <a:cs typeface="Times New Roman"/>
                      </a:endParaRPr>
                    </a:p>
                  </a:txBody>
                  <a:tcPr marL="30119" marR="3011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b="1" dirty="0">
                          <a:solidFill>
                            <a:srgbClr val="000000"/>
                          </a:solidFill>
                          <a:latin typeface="Calibri"/>
                          <a:ea typeface="Calibri"/>
                          <a:cs typeface="Times New Roman"/>
                        </a:rPr>
                        <a:t>Start Date</a:t>
                      </a:r>
                      <a:endParaRPr lang="en-US" sz="500" dirty="0">
                        <a:solidFill>
                          <a:srgbClr val="000000"/>
                        </a:solidFill>
                        <a:latin typeface="Calibri"/>
                        <a:ea typeface="Calibri"/>
                        <a:cs typeface="Times New Roman"/>
                      </a:endParaRPr>
                    </a:p>
                  </a:txBody>
                  <a:tcPr marL="30119" marR="3011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b="1" dirty="0">
                          <a:solidFill>
                            <a:srgbClr val="000000"/>
                          </a:solidFill>
                          <a:latin typeface="Calibri"/>
                          <a:ea typeface="Calibri"/>
                          <a:cs typeface="Times New Roman"/>
                        </a:rPr>
                        <a:t>Cause</a:t>
                      </a:r>
                      <a:endParaRPr lang="en-US" sz="500" dirty="0">
                        <a:solidFill>
                          <a:srgbClr val="000000"/>
                        </a:solidFill>
                        <a:latin typeface="Calibri"/>
                        <a:ea typeface="Calibri"/>
                        <a:cs typeface="Times New Roman"/>
                      </a:endParaRPr>
                    </a:p>
                  </a:txBody>
                  <a:tcPr marL="30119" marR="3011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b="1" dirty="0">
                          <a:solidFill>
                            <a:srgbClr val="000000"/>
                          </a:solidFill>
                          <a:latin typeface="Calibri"/>
                          <a:ea typeface="Calibri"/>
                          <a:cs typeface="Times New Roman"/>
                        </a:rPr>
                        <a:t>Ac.</a:t>
                      </a:r>
                      <a:endParaRPr lang="en-US" sz="500" dirty="0">
                        <a:solidFill>
                          <a:srgbClr val="000000"/>
                        </a:solidFill>
                        <a:latin typeface="Calibri"/>
                        <a:ea typeface="Calibri"/>
                        <a:cs typeface="Times New Roman"/>
                      </a:endParaRPr>
                    </a:p>
                  </a:txBody>
                  <a:tcPr marL="30119" marR="3011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b="1" dirty="0">
                          <a:solidFill>
                            <a:srgbClr val="000000"/>
                          </a:solidFill>
                          <a:latin typeface="Calibri"/>
                          <a:ea typeface="Calibri"/>
                          <a:cs typeface="Times New Roman"/>
                        </a:rPr>
                        <a:t>Inc. Type</a:t>
                      </a:r>
                      <a:endParaRPr lang="en-US" sz="500" dirty="0">
                        <a:solidFill>
                          <a:srgbClr val="000000"/>
                        </a:solidFill>
                        <a:latin typeface="Calibri"/>
                        <a:ea typeface="Calibri"/>
                        <a:cs typeface="Times New Roman"/>
                      </a:endParaRPr>
                    </a:p>
                  </a:txBody>
                  <a:tcPr marL="30119" marR="3011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327">
                <a:tc>
                  <a:txBody>
                    <a:bodyPr/>
                    <a:lstStyle/>
                    <a:p>
                      <a:pPr marL="0" marR="0" algn="ctr">
                        <a:lnSpc>
                          <a:spcPct val="115000"/>
                        </a:lnSpc>
                        <a:spcBef>
                          <a:spcPts val="0"/>
                        </a:spcBef>
                        <a:spcAft>
                          <a:spcPts val="0"/>
                        </a:spcAft>
                      </a:pPr>
                      <a:r>
                        <a:rPr lang="en-US" sz="700" b="1" dirty="0">
                          <a:solidFill>
                            <a:srgbClr val="000000"/>
                          </a:solidFill>
                          <a:latin typeface="Times New Roman"/>
                          <a:ea typeface="Times New Roman"/>
                          <a:cs typeface="Times New Roman"/>
                        </a:rPr>
                        <a:t>Lee Road</a:t>
                      </a:r>
                      <a:endParaRPr lang="en-US" sz="500" dirty="0">
                        <a:solidFill>
                          <a:srgbClr val="000000"/>
                        </a:solidFill>
                        <a:latin typeface="Calibri"/>
                        <a:ea typeface="Calibri"/>
                        <a:cs typeface="Times New Roman"/>
                      </a:endParaRPr>
                    </a:p>
                  </a:txBody>
                  <a:tcPr marL="30119" marR="30119"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KSX</a:t>
                      </a:r>
                      <a:endParaRPr lang="en-US" sz="500" dirty="0">
                        <a:solidFill>
                          <a:srgbClr val="000000"/>
                        </a:solidFill>
                        <a:latin typeface="Calibri"/>
                        <a:ea typeface="Calibri"/>
                        <a:cs typeface="Times New Roman"/>
                      </a:endParaRPr>
                    </a:p>
                  </a:txBody>
                  <a:tcPr marL="30119" marR="30119"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9-Mar</a:t>
                      </a:r>
                      <a:endParaRPr lang="en-US" sz="500" dirty="0">
                        <a:solidFill>
                          <a:srgbClr val="000000"/>
                        </a:solidFill>
                        <a:latin typeface="Calibri"/>
                        <a:ea typeface="Calibri"/>
                        <a:cs typeface="Times New Roman"/>
                      </a:endParaRPr>
                    </a:p>
                  </a:txBody>
                  <a:tcPr marL="30119" marR="30119"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H</a:t>
                      </a:r>
                      <a:endParaRPr lang="en-US" sz="500" dirty="0">
                        <a:solidFill>
                          <a:srgbClr val="000000"/>
                        </a:solidFill>
                        <a:latin typeface="Calibri"/>
                        <a:ea typeface="Calibri"/>
                        <a:cs typeface="Times New Roman"/>
                      </a:endParaRPr>
                    </a:p>
                  </a:txBody>
                  <a:tcPr marL="30119" marR="30119"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FF"/>
                          </a:solidFill>
                          <a:latin typeface="Times New Roman"/>
                          <a:ea typeface="Times New Roman"/>
                          <a:cs typeface="Times New Roman"/>
                        </a:rPr>
                        <a:t>350</a:t>
                      </a:r>
                      <a:endParaRPr lang="en-US" sz="500" dirty="0">
                        <a:solidFill>
                          <a:srgbClr val="000000"/>
                        </a:solidFill>
                        <a:latin typeface="Calibri"/>
                        <a:ea typeface="Calibri"/>
                        <a:cs typeface="Times New Roman"/>
                      </a:endParaRPr>
                    </a:p>
                  </a:txBody>
                  <a:tcPr marL="30119" marR="30119"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4IC</a:t>
                      </a:r>
                      <a:endParaRPr lang="en-US" sz="500" dirty="0">
                        <a:solidFill>
                          <a:srgbClr val="000000"/>
                        </a:solidFill>
                        <a:latin typeface="Calibri"/>
                        <a:ea typeface="Calibri"/>
                        <a:cs typeface="Times New Roman"/>
                      </a:endParaRPr>
                    </a:p>
                  </a:txBody>
                  <a:tcPr marL="30119" marR="30119"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r>
              <a:tr h="159327">
                <a:tc>
                  <a:txBody>
                    <a:bodyPr/>
                    <a:lstStyle/>
                    <a:p>
                      <a:pPr marL="0" marR="0" algn="ctr">
                        <a:lnSpc>
                          <a:spcPct val="115000"/>
                        </a:lnSpc>
                        <a:spcBef>
                          <a:spcPts val="0"/>
                        </a:spcBef>
                        <a:spcAft>
                          <a:spcPts val="0"/>
                        </a:spcAft>
                      </a:pPr>
                      <a:r>
                        <a:rPr lang="en-US" sz="700" b="1" dirty="0">
                          <a:solidFill>
                            <a:srgbClr val="000000"/>
                          </a:solidFill>
                          <a:latin typeface="Times New Roman"/>
                          <a:ea typeface="Times New Roman"/>
                          <a:cs typeface="Times New Roman"/>
                        </a:rPr>
                        <a:t>Lucas Park</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KSX</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24-Mar</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H</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FF"/>
                          </a:solidFill>
                          <a:latin typeface="Times New Roman"/>
                          <a:ea typeface="Times New Roman"/>
                          <a:cs typeface="Times New Roman"/>
                        </a:rPr>
                        <a:t>550</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4IC</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r>
              <a:tr h="159327">
                <a:tc>
                  <a:txBody>
                    <a:bodyPr/>
                    <a:lstStyle/>
                    <a:p>
                      <a:pPr marL="0" marR="0" algn="ctr">
                        <a:lnSpc>
                          <a:spcPct val="115000"/>
                        </a:lnSpc>
                        <a:spcBef>
                          <a:spcPts val="0"/>
                        </a:spcBef>
                        <a:spcAft>
                          <a:spcPts val="0"/>
                        </a:spcAft>
                      </a:pPr>
                      <a:r>
                        <a:rPr lang="en-US" sz="700" b="1" dirty="0">
                          <a:solidFill>
                            <a:srgbClr val="000000"/>
                          </a:solidFill>
                          <a:latin typeface="Times New Roman"/>
                          <a:ea typeface="Times New Roman"/>
                          <a:cs typeface="Times New Roman"/>
                        </a:rPr>
                        <a:t>Detroit</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KSX</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1-Apr</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H</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FF"/>
                          </a:solidFill>
                          <a:latin typeface="Times New Roman"/>
                          <a:ea typeface="Times New Roman"/>
                          <a:cs typeface="Times New Roman"/>
                        </a:rPr>
                        <a:t>375</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4IC</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r>
              <a:tr h="159327">
                <a:tc>
                  <a:txBody>
                    <a:bodyPr/>
                    <a:lstStyle/>
                    <a:p>
                      <a:pPr marL="0" marR="0" algn="ctr">
                        <a:lnSpc>
                          <a:spcPct val="115000"/>
                        </a:lnSpc>
                        <a:spcBef>
                          <a:spcPts val="0"/>
                        </a:spcBef>
                        <a:spcAft>
                          <a:spcPts val="0"/>
                        </a:spcAft>
                      </a:pPr>
                      <a:r>
                        <a:rPr lang="en-US" sz="700" b="1" dirty="0">
                          <a:solidFill>
                            <a:srgbClr val="000000"/>
                          </a:solidFill>
                          <a:latin typeface="Times New Roman"/>
                          <a:ea typeface="Times New Roman"/>
                          <a:cs typeface="Times New Roman"/>
                        </a:rPr>
                        <a:t>Wolf Road</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KSX</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1-Apr</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H</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FF"/>
                          </a:solidFill>
                          <a:latin typeface="Times New Roman"/>
                          <a:ea typeface="Times New Roman"/>
                          <a:cs typeface="Times New Roman"/>
                        </a:rPr>
                        <a:t>350</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4IC</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r>
              <a:tr h="159327">
                <a:tc>
                  <a:txBody>
                    <a:bodyPr/>
                    <a:lstStyle/>
                    <a:p>
                      <a:pPr marL="0" marR="0" algn="ctr">
                        <a:lnSpc>
                          <a:spcPct val="115000"/>
                        </a:lnSpc>
                        <a:spcBef>
                          <a:spcPts val="0"/>
                        </a:spcBef>
                        <a:spcAft>
                          <a:spcPts val="0"/>
                        </a:spcAft>
                      </a:pPr>
                      <a:r>
                        <a:rPr lang="en-US" sz="700" b="1" dirty="0">
                          <a:solidFill>
                            <a:srgbClr val="000000"/>
                          </a:solidFill>
                          <a:latin typeface="Times New Roman"/>
                          <a:ea typeface="Times New Roman"/>
                          <a:cs typeface="Times New Roman"/>
                        </a:rPr>
                        <a:t>Wildlife Mgt. Area</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KSX</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1-Apr</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H</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FF"/>
                          </a:solidFill>
                          <a:latin typeface="Times New Roman"/>
                          <a:ea typeface="Times New Roman"/>
                          <a:cs typeface="Times New Roman"/>
                        </a:rPr>
                        <a:t>600</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4IC</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r>
              <a:tr h="159327">
                <a:tc>
                  <a:txBody>
                    <a:bodyPr/>
                    <a:lstStyle/>
                    <a:p>
                      <a:pPr marL="0" marR="0" algn="ctr">
                        <a:lnSpc>
                          <a:spcPct val="115000"/>
                        </a:lnSpc>
                        <a:spcBef>
                          <a:spcPts val="0"/>
                        </a:spcBef>
                        <a:spcAft>
                          <a:spcPts val="0"/>
                        </a:spcAft>
                      </a:pPr>
                      <a:r>
                        <a:rPr lang="en-US" sz="700" b="1" dirty="0">
                          <a:solidFill>
                            <a:srgbClr val="000000"/>
                          </a:solidFill>
                          <a:latin typeface="Times New Roman"/>
                          <a:ea typeface="Times New Roman"/>
                          <a:cs typeface="Times New Roman"/>
                        </a:rPr>
                        <a:t>Big Salt Marsh</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QUR</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3-Apr</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H</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FF"/>
                          </a:solidFill>
                          <a:latin typeface="Times New Roman"/>
                          <a:ea typeface="Times New Roman"/>
                          <a:cs typeface="Times New Roman"/>
                        </a:rPr>
                        <a:t>3664</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3IC</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r>
              <a:tr h="159327">
                <a:tc>
                  <a:txBody>
                    <a:bodyPr/>
                    <a:lstStyle/>
                    <a:p>
                      <a:pPr marL="0" marR="0" algn="ctr">
                        <a:lnSpc>
                          <a:spcPct val="115000"/>
                        </a:lnSpc>
                        <a:spcBef>
                          <a:spcPts val="0"/>
                        </a:spcBef>
                        <a:spcAft>
                          <a:spcPts val="0"/>
                        </a:spcAft>
                      </a:pPr>
                      <a:r>
                        <a:rPr lang="en-US" sz="700" b="1" dirty="0">
                          <a:solidFill>
                            <a:srgbClr val="000000"/>
                          </a:solidFill>
                          <a:latin typeface="Times New Roman"/>
                          <a:ea typeface="Times New Roman"/>
                          <a:cs typeface="Times New Roman"/>
                        </a:rPr>
                        <a:t>Borekar Sand Pit</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KSX</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6-Apr</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H</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FF"/>
                          </a:solidFill>
                          <a:latin typeface="Times New Roman"/>
                          <a:ea typeface="Times New Roman"/>
                          <a:cs typeface="Times New Roman"/>
                        </a:rPr>
                        <a:t>640</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4IC</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r>
              <a:tr h="159327">
                <a:tc>
                  <a:txBody>
                    <a:bodyPr/>
                    <a:lstStyle/>
                    <a:p>
                      <a:pPr marL="0" marR="0" algn="ctr">
                        <a:lnSpc>
                          <a:spcPct val="115000"/>
                        </a:lnSpc>
                        <a:spcBef>
                          <a:spcPts val="0"/>
                        </a:spcBef>
                        <a:spcAft>
                          <a:spcPts val="0"/>
                        </a:spcAft>
                      </a:pPr>
                      <a:r>
                        <a:rPr lang="en-US" sz="700" b="1" dirty="0">
                          <a:solidFill>
                            <a:srgbClr val="000000"/>
                          </a:solidFill>
                          <a:latin typeface="Times New Roman"/>
                          <a:ea typeface="Times New Roman"/>
                          <a:cs typeface="Times New Roman"/>
                        </a:rPr>
                        <a:t>Highlands</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KSX</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8-Apr</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H</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FF"/>
                          </a:solidFill>
                          <a:latin typeface="Times New Roman"/>
                          <a:ea typeface="Times New Roman"/>
                          <a:cs typeface="Times New Roman"/>
                        </a:rPr>
                        <a:t>720</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3IC</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r>
              <a:tr h="159327">
                <a:tc>
                  <a:txBody>
                    <a:bodyPr/>
                    <a:lstStyle/>
                    <a:p>
                      <a:pPr marL="0" marR="0" algn="ctr">
                        <a:lnSpc>
                          <a:spcPct val="115000"/>
                        </a:lnSpc>
                        <a:spcBef>
                          <a:spcPts val="0"/>
                        </a:spcBef>
                        <a:spcAft>
                          <a:spcPts val="0"/>
                        </a:spcAft>
                      </a:pPr>
                      <a:r>
                        <a:rPr lang="en-US" sz="700" b="1" dirty="0">
                          <a:solidFill>
                            <a:srgbClr val="000000"/>
                          </a:solidFill>
                          <a:latin typeface="Times New Roman"/>
                          <a:ea typeface="Times New Roman"/>
                          <a:cs typeface="Times New Roman"/>
                        </a:rPr>
                        <a:t>Pioneer Pastures</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KSX</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11-Apr</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H</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FF"/>
                          </a:solidFill>
                          <a:latin typeface="Times New Roman"/>
                          <a:ea typeface="Times New Roman"/>
                          <a:cs typeface="Times New Roman"/>
                        </a:rPr>
                        <a:t>1250</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3IC</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r>
              <a:tr h="159327">
                <a:tc>
                  <a:txBody>
                    <a:bodyPr/>
                    <a:lstStyle/>
                    <a:p>
                      <a:pPr marL="0" marR="0" algn="ctr">
                        <a:lnSpc>
                          <a:spcPct val="115000"/>
                        </a:lnSpc>
                        <a:spcBef>
                          <a:spcPts val="0"/>
                        </a:spcBef>
                        <a:spcAft>
                          <a:spcPts val="0"/>
                        </a:spcAft>
                      </a:pPr>
                      <a:r>
                        <a:rPr lang="en-US" sz="700" b="1" dirty="0">
                          <a:solidFill>
                            <a:srgbClr val="000000"/>
                          </a:solidFill>
                          <a:latin typeface="Times New Roman"/>
                          <a:ea typeface="Times New Roman"/>
                          <a:cs typeface="Times New Roman"/>
                        </a:rPr>
                        <a:t>East Kennedy Creek</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KSX</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13-Apr</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H</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FF"/>
                          </a:solidFill>
                          <a:latin typeface="Times New Roman"/>
                          <a:ea typeface="Times New Roman"/>
                          <a:cs typeface="Times New Roman"/>
                        </a:rPr>
                        <a:t>775</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4IC</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r>
              <a:tr h="159327">
                <a:tc>
                  <a:txBody>
                    <a:bodyPr/>
                    <a:lstStyle/>
                    <a:p>
                      <a:pPr marL="0" marR="0" algn="ctr">
                        <a:lnSpc>
                          <a:spcPct val="115000"/>
                        </a:lnSpc>
                        <a:spcBef>
                          <a:spcPts val="0"/>
                        </a:spcBef>
                        <a:spcAft>
                          <a:spcPts val="0"/>
                        </a:spcAft>
                      </a:pPr>
                      <a:r>
                        <a:rPr lang="en-US" sz="700" b="1" dirty="0">
                          <a:solidFill>
                            <a:srgbClr val="000000"/>
                          </a:solidFill>
                          <a:latin typeface="Times New Roman"/>
                          <a:ea typeface="Times New Roman"/>
                          <a:cs typeface="Times New Roman"/>
                        </a:rPr>
                        <a:t>Badito Cone</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PSF</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27-Apr</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L</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FF"/>
                          </a:solidFill>
                          <a:latin typeface="Times New Roman"/>
                          <a:ea typeface="Times New Roman"/>
                          <a:cs typeface="Times New Roman"/>
                        </a:rPr>
                        <a:t>0.25</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4IC</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r>
              <a:tr h="159327">
                <a:tc>
                  <a:txBody>
                    <a:bodyPr/>
                    <a:lstStyle/>
                    <a:p>
                      <a:pPr marL="0" marR="0" algn="ctr">
                        <a:lnSpc>
                          <a:spcPct val="115000"/>
                        </a:lnSpc>
                        <a:spcBef>
                          <a:spcPts val="0"/>
                        </a:spcBef>
                        <a:spcAft>
                          <a:spcPts val="0"/>
                        </a:spcAft>
                      </a:pPr>
                      <a:r>
                        <a:rPr lang="en-US" sz="700" b="1" dirty="0">
                          <a:solidFill>
                            <a:srgbClr val="000000"/>
                          </a:solidFill>
                          <a:latin typeface="Times New Roman"/>
                          <a:ea typeface="Times New Roman"/>
                          <a:cs typeface="Times New Roman"/>
                        </a:rPr>
                        <a:t>Denton</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GSP</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14-May</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L</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FF"/>
                          </a:solidFill>
                          <a:latin typeface="Times New Roman"/>
                          <a:ea typeface="Times New Roman"/>
                          <a:cs typeface="Times New Roman"/>
                        </a:rPr>
                        <a:t>0.1</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UC</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r>
              <a:tr h="159327">
                <a:tc>
                  <a:txBody>
                    <a:bodyPr/>
                    <a:lstStyle/>
                    <a:p>
                      <a:pPr marL="0" marR="0" algn="ctr">
                        <a:lnSpc>
                          <a:spcPct val="115000"/>
                        </a:lnSpc>
                        <a:spcBef>
                          <a:spcPts val="0"/>
                        </a:spcBef>
                        <a:spcAft>
                          <a:spcPts val="0"/>
                        </a:spcAft>
                      </a:pPr>
                      <a:r>
                        <a:rPr lang="en-US" sz="700" b="1" dirty="0">
                          <a:solidFill>
                            <a:srgbClr val="000000"/>
                          </a:solidFill>
                          <a:latin typeface="Times New Roman"/>
                          <a:ea typeface="Times New Roman"/>
                          <a:cs typeface="Times New Roman"/>
                        </a:rPr>
                        <a:t>Medano</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GSP</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7-Jun</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L</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FF"/>
                          </a:solidFill>
                          <a:latin typeface="Times New Roman"/>
                          <a:ea typeface="Times New Roman"/>
                          <a:cs typeface="Times New Roman"/>
                        </a:rPr>
                        <a:t>6249</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UC</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r>
              <a:tr h="159327">
                <a:tc>
                  <a:txBody>
                    <a:bodyPr/>
                    <a:lstStyle/>
                    <a:p>
                      <a:pPr marL="0" marR="0" algn="ctr">
                        <a:lnSpc>
                          <a:spcPct val="115000"/>
                        </a:lnSpc>
                        <a:spcBef>
                          <a:spcPts val="0"/>
                        </a:spcBef>
                        <a:spcAft>
                          <a:spcPts val="0"/>
                        </a:spcAft>
                      </a:pPr>
                      <a:r>
                        <a:rPr lang="en-US" sz="700" b="1" dirty="0">
                          <a:solidFill>
                            <a:srgbClr val="000000"/>
                          </a:solidFill>
                          <a:latin typeface="Times New Roman"/>
                          <a:ea typeface="Times New Roman"/>
                          <a:cs typeface="Times New Roman"/>
                        </a:rPr>
                        <a:t>Slide Rock Mtn</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PSF</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8-Jun</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L</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FF"/>
                          </a:solidFill>
                          <a:latin typeface="Times New Roman"/>
                          <a:ea typeface="Times New Roman"/>
                          <a:cs typeface="Times New Roman"/>
                        </a:rPr>
                        <a:t>0.1</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4IC</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r>
              <a:tr h="159327">
                <a:tc>
                  <a:txBody>
                    <a:bodyPr/>
                    <a:lstStyle/>
                    <a:p>
                      <a:pPr marL="0" marR="0" algn="ctr">
                        <a:lnSpc>
                          <a:spcPct val="115000"/>
                        </a:lnSpc>
                        <a:spcBef>
                          <a:spcPts val="0"/>
                        </a:spcBef>
                        <a:spcAft>
                          <a:spcPts val="0"/>
                        </a:spcAft>
                      </a:pPr>
                      <a:r>
                        <a:rPr lang="en-US" sz="700" b="1" dirty="0">
                          <a:solidFill>
                            <a:srgbClr val="000000"/>
                          </a:solidFill>
                          <a:latin typeface="Times New Roman"/>
                          <a:ea typeface="Times New Roman"/>
                          <a:cs typeface="Times New Roman"/>
                        </a:rPr>
                        <a:t>Spring Gulch</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RGD</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11-Jun</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L</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FF"/>
                          </a:solidFill>
                          <a:latin typeface="Times New Roman"/>
                          <a:ea typeface="Times New Roman"/>
                          <a:cs typeface="Times New Roman"/>
                        </a:rPr>
                        <a:t>0.1</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4IC</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r>
              <a:tr h="159327">
                <a:tc>
                  <a:txBody>
                    <a:bodyPr/>
                    <a:lstStyle/>
                    <a:p>
                      <a:pPr marL="0" marR="0" algn="ctr">
                        <a:lnSpc>
                          <a:spcPct val="115000"/>
                        </a:lnSpc>
                        <a:spcBef>
                          <a:spcPts val="0"/>
                        </a:spcBef>
                        <a:spcAft>
                          <a:spcPts val="0"/>
                        </a:spcAft>
                      </a:pPr>
                      <a:r>
                        <a:rPr lang="en-US" sz="700" b="1" dirty="0">
                          <a:solidFill>
                            <a:srgbClr val="000000"/>
                          </a:solidFill>
                          <a:latin typeface="Times New Roman"/>
                          <a:ea typeface="Times New Roman"/>
                          <a:cs typeface="Times New Roman"/>
                        </a:rPr>
                        <a:t>Parkdale Canyon</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PBX</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21-Jun</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H</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FF"/>
                          </a:solidFill>
                          <a:latin typeface="Times New Roman"/>
                          <a:ea typeface="Times New Roman"/>
                          <a:cs typeface="Times New Roman"/>
                        </a:rPr>
                        <a:t>629</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IMT3</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r>
              <a:tr h="159327">
                <a:tc>
                  <a:txBody>
                    <a:bodyPr/>
                    <a:lstStyle/>
                    <a:p>
                      <a:pPr marL="0" marR="0" algn="ctr">
                        <a:lnSpc>
                          <a:spcPct val="115000"/>
                        </a:lnSpc>
                        <a:spcBef>
                          <a:spcPts val="0"/>
                        </a:spcBef>
                        <a:spcAft>
                          <a:spcPts val="0"/>
                        </a:spcAft>
                      </a:pPr>
                      <a:r>
                        <a:rPr lang="en-US" sz="700" b="1" dirty="0">
                          <a:solidFill>
                            <a:srgbClr val="000000"/>
                          </a:solidFill>
                          <a:latin typeface="Times New Roman"/>
                          <a:ea typeface="Times New Roman"/>
                          <a:cs typeface="Times New Roman"/>
                        </a:rPr>
                        <a:t>Jacobs</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RGF</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18-Jul</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L</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FF"/>
                          </a:solidFill>
                          <a:latin typeface="Times New Roman"/>
                          <a:ea typeface="Times New Roman"/>
                          <a:cs typeface="Times New Roman"/>
                        </a:rPr>
                        <a:t>1</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5IC</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r>
              <a:tr h="159327">
                <a:tc>
                  <a:txBody>
                    <a:bodyPr/>
                    <a:lstStyle/>
                    <a:p>
                      <a:pPr marL="0" marR="0" algn="ctr">
                        <a:lnSpc>
                          <a:spcPct val="115000"/>
                        </a:lnSpc>
                        <a:spcBef>
                          <a:spcPts val="0"/>
                        </a:spcBef>
                        <a:spcAft>
                          <a:spcPts val="0"/>
                        </a:spcAft>
                      </a:pPr>
                      <a:r>
                        <a:rPr lang="en-US" sz="700" b="1" dirty="0">
                          <a:solidFill>
                            <a:srgbClr val="000000"/>
                          </a:solidFill>
                          <a:latin typeface="Times New Roman"/>
                          <a:ea typeface="Times New Roman"/>
                          <a:cs typeface="Times New Roman"/>
                        </a:rPr>
                        <a:t>9162 Fire</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KSX</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22-Jul</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H</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FF"/>
                          </a:solidFill>
                          <a:latin typeface="Times New Roman"/>
                          <a:ea typeface="Times New Roman"/>
                          <a:cs typeface="Times New Roman"/>
                        </a:rPr>
                        <a:t>600</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4IC</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r>
              <a:tr h="159327">
                <a:tc>
                  <a:txBody>
                    <a:bodyPr/>
                    <a:lstStyle/>
                    <a:p>
                      <a:pPr marL="0" marR="0" algn="ctr">
                        <a:lnSpc>
                          <a:spcPct val="115000"/>
                        </a:lnSpc>
                        <a:spcBef>
                          <a:spcPts val="0"/>
                        </a:spcBef>
                        <a:spcAft>
                          <a:spcPts val="0"/>
                        </a:spcAft>
                      </a:pPr>
                      <a:r>
                        <a:rPr lang="en-US" sz="700" b="1" dirty="0">
                          <a:solidFill>
                            <a:srgbClr val="000000"/>
                          </a:solidFill>
                          <a:latin typeface="Times New Roman"/>
                          <a:ea typeface="Times New Roman"/>
                          <a:cs typeface="Times New Roman"/>
                        </a:rPr>
                        <a:t>Phantom Canyon</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RGD</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29-Jul</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L</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FF"/>
                          </a:solidFill>
                          <a:latin typeface="Times New Roman"/>
                          <a:ea typeface="Times New Roman"/>
                          <a:cs typeface="Times New Roman"/>
                        </a:rPr>
                        <a:t>2</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5IC</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r>
              <a:tr h="159327">
                <a:tc>
                  <a:txBody>
                    <a:bodyPr/>
                    <a:lstStyle/>
                    <a:p>
                      <a:pPr marL="0" marR="0" algn="ctr">
                        <a:lnSpc>
                          <a:spcPct val="115000"/>
                        </a:lnSpc>
                        <a:spcBef>
                          <a:spcPts val="0"/>
                        </a:spcBef>
                        <a:spcAft>
                          <a:spcPts val="0"/>
                        </a:spcAft>
                      </a:pPr>
                      <a:r>
                        <a:rPr lang="en-US" sz="700" b="1" dirty="0">
                          <a:solidFill>
                            <a:srgbClr val="000000"/>
                          </a:solidFill>
                          <a:latin typeface="Times New Roman"/>
                          <a:ea typeface="Times New Roman"/>
                          <a:cs typeface="Times New Roman"/>
                        </a:rPr>
                        <a:t>Oso</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RGF</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2-Aug</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L</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FF"/>
                          </a:solidFill>
                          <a:latin typeface="Times New Roman"/>
                          <a:ea typeface="Times New Roman"/>
                          <a:cs typeface="Times New Roman"/>
                        </a:rPr>
                        <a:t>0.25</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5IC</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r>
              <a:tr h="159327">
                <a:tc>
                  <a:txBody>
                    <a:bodyPr/>
                    <a:lstStyle/>
                    <a:p>
                      <a:pPr marL="0" marR="0" algn="ctr">
                        <a:lnSpc>
                          <a:spcPct val="115000"/>
                        </a:lnSpc>
                        <a:spcBef>
                          <a:spcPts val="0"/>
                        </a:spcBef>
                        <a:spcAft>
                          <a:spcPts val="0"/>
                        </a:spcAft>
                      </a:pPr>
                      <a:r>
                        <a:rPr lang="en-US" sz="700" b="1" dirty="0">
                          <a:solidFill>
                            <a:srgbClr val="000000"/>
                          </a:solidFill>
                          <a:latin typeface="Times New Roman"/>
                          <a:ea typeface="Times New Roman"/>
                          <a:cs typeface="Times New Roman"/>
                        </a:rPr>
                        <a:t>Little Bear</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RGF</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2-Aug</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L</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FF"/>
                          </a:solidFill>
                          <a:latin typeface="Times New Roman"/>
                          <a:ea typeface="Times New Roman"/>
                          <a:cs typeface="Times New Roman"/>
                        </a:rPr>
                        <a:t>0.25</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5IC</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r>
              <a:tr h="159327">
                <a:tc>
                  <a:txBody>
                    <a:bodyPr/>
                    <a:lstStyle/>
                    <a:p>
                      <a:pPr marL="0" marR="0" algn="ctr">
                        <a:lnSpc>
                          <a:spcPct val="115000"/>
                        </a:lnSpc>
                        <a:spcBef>
                          <a:spcPts val="0"/>
                        </a:spcBef>
                        <a:spcAft>
                          <a:spcPts val="0"/>
                        </a:spcAft>
                      </a:pPr>
                      <a:r>
                        <a:rPr lang="en-US" sz="700" b="1" dirty="0">
                          <a:solidFill>
                            <a:srgbClr val="000000"/>
                          </a:solidFill>
                          <a:latin typeface="Times New Roman"/>
                          <a:ea typeface="Times New Roman"/>
                          <a:cs typeface="Times New Roman"/>
                        </a:rPr>
                        <a:t>Dakota Ridge</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PBX</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2-Aug</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H</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FF"/>
                          </a:solidFill>
                          <a:latin typeface="Times New Roman"/>
                          <a:ea typeface="Times New Roman"/>
                          <a:cs typeface="Times New Roman"/>
                        </a:rPr>
                        <a:t>78</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4IC</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r>
              <a:tr h="159327">
                <a:tc>
                  <a:txBody>
                    <a:bodyPr/>
                    <a:lstStyle/>
                    <a:p>
                      <a:pPr marL="0" marR="0" algn="ctr">
                        <a:lnSpc>
                          <a:spcPct val="115000"/>
                        </a:lnSpc>
                        <a:spcBef>
                          <a:spcPts val="0"/>
                        </a:spcBef>
                        <a:spcAft>
                          <a:spcPts val="0"/>
                        </a:spcAft>
                      </a:pPr>
                      <a:r>
                        <a:rPr lang="en-US" sz="700" b="1" dirty="0">
                          <a:solidFill>
                            <a:srgbClr val="000000"/>
                          </a:solidFill>
                          <a:latin typeface="Times New Roman"/>
                          <a:ea typeface="Times New Roman"/>
                          <a:cs typeface="Times New Roman"/>
                        </a:rPr>
                        <a:t>Miller Fire</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KSX</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14-Aug</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L</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FF"/>
                          </a:solidFill>
                          <a:latin typeface="Times New Roman"/>
                          <a:ea typeface="Times New Roman"/>
                          <a:cs typeface="Times New Roman"/>
                        </a:rPr>
                        <a:t>4190</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4IC</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r>
              <a:tr h="159327">
                <a:tc>
                  <a:txBody>
                    <a:bodyPr/>
                    <a:lstStyle/>
                    <a:p>
                      <a:pPr marL="0" marR="0" algn="ctr">
                        <a:lnSpc>
                          <a:spcPct val="115000"/>
                        </a:lnSpc>
                        <a:spcBef>
                          <a:spcPts val="0"/>
                        </a:spcBef>
                        <a:spcAft>
                          <a:spcPts val="0"/>
                        </a:spcAft>
                      </a:pPr>
                      <a:r>
                        <a:rPr lang="en-US" sz="700" b="1" dirty="0">
                          <a:solidFill>
                            <a:srgbClr val="000000"/>
                          </a:solidFill>
                          <a:latin typeface="Times New Roman"/>
                          <a:ea typeface="Times New Roman"/>
                          <a:cs typeface="Times New Roman"/>
                        </a:rPr>
                        <a:t>Bitter</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RGF</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24-Aug</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L</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FF"/>
                          </a:solidFill>
                          <a:latin typeface="Times New Roman"/>
                          <a:ea typeface="Times New Roman"/>
                          <a:cs typeface="Times New Roman"/>
                        </a:rPr>
                        <a:t>0.1</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4IC</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r>
              <a:tr h="159327">
                <a:tc>
                  <a:txBody>
                    <a:bodyPr/>
                    <a:lstStyle/>
                    <a:p>
                      <a:pPr marL="0" marR="0" algn="ctr">
                        <a:lnSpc>
                          <a:spcPct val="115000"/>
                        </a:lnSpc>
                        <a:spcBef>
                          <a:spcPts val="0"/>
                        </a:spcBef>
                        <a:spcAft>
                          <a:spcPts val="0"/>
                        </a:spcAft>
                      </a:pPr>
                      <a:r>
                        <a:rPr lang="en-US" sz="700" b="1" dirty="0">
                          <a:solidFill>
                            <a:srgbClr val="000000"/>
                          </a:solidFill>
                          <a:latin typeface="Times New Roman"/>
                          <a:ea typeface="Times New Roman"/>
                          <a:cs typeface="Times New Roman"/>
                        </a:rPr>
                        <a:t>Greenwood</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KSX</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18-Oct</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H</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FF"/>
                          </a:solidFill>
                          <a:latin typeface="Times New Roman"/>
                          <a:ea typeface="Times New Roman"/>
                          <a:cs typeface="Times New Roman"/>
                        </a:rPr>
                        <a:t>520</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4IC</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r>
              <a:tr h="159327">
                <a:tc>
                  <a:txBody>
                    <a:bodyPr/>
                    <a:lstStyle/>
                    <a:p>
                      <a:pPr marL="0" marR="0" algn="ctr">
                        <a:lnSpc>
                          <a:spcPct val="115000"/>
                        </a:lnSpc>
                        <a:spcBef>
                          <a:spcPts val="0"/>
                        </a:spcBef>
                        <a:spcAft>
                          <a:spcPts val="0"/>
                        </a:spcAft>
                      </a:pPr>
                      <a:r>
                        <a:rPr lang="en-US" sz="700" b="1" dirty="0">
                          <a:solidFill>
                            <a:srgbClr val="000000"/>
                          </a:solidFill>
                          <a:latin typeface="Times New Roman"/>
                          <a:ea typeface="Times New Roman"/>
                          <a:cs typeface="Times New Roman"/>
                        </a:rPr>
                        <a:t>Barnard</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KSX</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30-Oct</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H</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FF"/>
                          </a:solidFill>
                          <a:latin typeface="Times New Roman"/>
                          <a:ea typeface="Times New Roman"/>
                          <a:cs typeface="Times New Roman"/>
                        </a:rPr>
                        <a:t>640</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4IC</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r>
              <a:tr h="159327">
                <a:tc>
                  <a:txBody>
                    <a:bodyPr/>
                    <a:lstStyle/>
                    <a:p>
                      <a:pPr marL="0" marR="0" algn="ctr">
                        <a:lnSpc>
                          <a:spcPct val="115000"/>
                        </a:lnSpc>
                        <a:spcBef>
                          <a:spcPts val="0"/>
                        </a:spcBef>
                        <a:spcAft>
                          <a:spcPts val="0"/>
                        </a:spcAft>
                      </a:pPr>
                      <a:r>
                        <a:rPr lang="en-US" sz="700" b="1" dirty="0">
                          <a:solidFill>
                            <a:srgbClr val="000000"/>
                          </a:solidFill>
                          <a:latin typeface="Times New Roman"/>
                          <a:ea typeface="Times New Roman"/>
                          <a:cs typeface="Times New Roman"/>
                        </a:rPr>
                        <a:t>Stafford/Pratt Canyon</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KSX</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3-Nov</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H</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FF"/>
                          </a:solidFill>
                          <a:latin typeface="Times New Roman"/>
                          <a:ea typeface="Times New Roman"/>
                          <a:cs typeface="Times New Roman"/>
                        </a:rPr>
                        <a:t>700</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4IC</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r>
              <a:tr h="159327">
                <a:tc>
                  <a:txBody>
                    <a:bodyPr/>
                    <a:lstStyle/>
                    <a:p>
                      <a:pPr marL="0" marR="0" algn="ctr">
                        <a:lnSpc>
                          <a:spcPct val="115000"/>
                        </a:lnSpc>
                        <a:spcBef>
                          <a:spcPts val="0"/>
                        </a:spcBef>
                        <a:spcAft>
                          <a:spcPts val="0"/>
                        </a:spcAft>
                      </a:pPr>
                      <a:r>
                        <a:rPr lang="en-US" sz="700" b="1" dirty="0">
                          <a:solidFill>
                            <a:srgbClr val="000000"/>
                          </a:solidFill>
                          <a:latin typeface="Times New Roman"/>
                          <a:ea typeface="Times New Roman"/>
                          <a:cs typeface="Times New Roman"/>
                        </a:rPr>
                        <a:t>Prairie Dunes Complex</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KSX</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3-Nov</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H</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FF"/>
                          </a:solidFill>
                          <a:latin typeface="Times New Roman"/>
                          <a:ea typeface="Times New Roman"/>
                          <a:cs typeface="Times New Roman"/>
                        </a:rPr>
                        <a:t>910</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3IC</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r>
              <a:tr h="159327">
                <a:tc>
                  <a:txBody>
                    <a:bodyPr/>
                    <a:lstStyle/>
                    <a:p>
                      <a:pPr marL="0" marR="0" algn="ctr">
                        <a:lnSpc>
                          <a:spcPct val="115000"/>
                        </a:lnSpc>
                        <a:spcBef>
                          <a:spcPts val="0"/>
                        </a:spcBef>
                        <a:spcAft>
                          <a:spcPts val="0"/>
                        </a:spcAft>
                      </a:pPr>
                      <a:r>
                        <a:rPr lang="en-US" sz="700" b="1" dirty="0">
                          <a:solidFill>
                            <a:srgbClr val="000000"/>
                          </a:solidFill>
                          <a:latin typeface="Times New Roman"/>
                          <a:ea typeface="Times New Roman"/>
                          <a:cs typeface="Times New Roman"/>
                        </a:rPr>
                        <a:t>41st Road Grass</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KSX</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6-Nov</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H</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FF"/>
                          </a:solidFill>
                          <a:latin typeface="Times New Roman"/>
                          <a:ea typeface="Times New Roman"/>
                          <a:cs typeface="Times New Roman"/>
                        </a:rPr>
                        <a:t>320</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4IC</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r>
              <a:tr h="159327">
                <a:tc>
                  <a:txBody>
                    <a:bodyPr/>
                    <a:lstStyle/>
                    <a:p>
                      <a:pPr marL="0" marR="0" algn="ctr">
                        <a:lnSpc>
                          <a:spcPct val="115000"/>
                        </a:lnSpc>
                        <a:spcBef>
                          <a:spcPts val="0"/>
                        </a:spcBef>
                        <a:spcAft>
                          <a:spcPts val="0"/>
                        </a:spcAft>
                      </a:pPr>
                      <a:r>
                        <a:rPr lang="en-US" sz="700" b="1" dirty="0">
                          <a:solidFill>
                            <a:srgbClr val="000000"/>
                          </a:solidFill>
                          <a:latin typeface="Times New Roman"/>
                          <a:ea typeface="Times New Roman"/>
                          <a:cs typeface="Times New Roman"/>
                        </a:rPr>
                        <a:t>9996</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KSX</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7-Nov</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H</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FF"/>
                          </a:solidFill>
                          <a:latin typeface="Times New Roman"/>
                          <a:ea typeface="Times New Roman"/>
                          <a:cs typeface="Times New Roman"/>
                        </a:rPr>
                        <a:t>500</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4IC</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tcPr>
                </a:tc>
              </a:tr>
              <a:tr h="159327">
                <a:tc>
                  <a:txBody>
                    <a:bodyPr/>
                    <a:lstStyle/>
                    <a:p>
                      <a:pPr marL="0" marR="0" algn="ctr">
                        <a:lnSpc>
                          <a:spcPct val="115000"/>
                        </a:lnSpc>
                        <a:spcBef>
                          <a:spcPts val="0"/>
                        </a:spcBef>
                        <a:spcAft>
                          <a:spcPts val="0"/>
                        </a:spcAft>
                      </a:pPr>
                      <a:r>
                        <a:rPr lang="en-US" sz="700" b="1" dirty="0">
                          <a:solidFill>
                            <a:srgbClr val="000000"/>
                          </a:solidFill>
                          <a:latin typeface="Times New Roman"/>
                          <a:ea typeface="Times New Roman"/>
                          <a:cs typeface="Times New Roman"/>
                        </a:rPr>
                        <a:t>Range 51</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DDQ</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9-Nov</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H</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FF"/>
                          </a:solidFill>
                          <a:latin typeface="Times New Roman"/>
                          <a:ea typeface="Times New Roman"/>
                          <a:cs typeface="Times New Roman"/>
                        </a:rPr>
                        <a:t>2150</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4IC</a:t>
                      </a:r>
                      <a:endParaRPr lang="en-US" sz="500" dirty="0">
                        <a:solidFill>
                          <a:srgbClr val="000000"/>
                        </a:solidFill>
                        <a:latin typeface="Calibri"/>
                        <a:ea typeface="Calibri"/>
                        <a:cs typeface="Times New Roman"/>
                      </a:endParaRPr>
                    </a:p>
                  </a:txBody>
                  <a:tcPr marL="30119" marR="30119" marT="0" marB="0">
                    <a:lnL>
                      <a:noFill/>
                    </a:lnL>
                    <a:lnR>
                      <a:noFill/>
                    </a:lnR>
                    <a:lnT>
                      <a:noFill/>
                    </a:lnT>
                    <a:lnB>
                      <a:noFill/>
                    </a:lnB>
                    <a:solidFill>
                      <a:srgbClr val="C0C0C0"/>
                    </a:solidFill>
                  </a:tcPr>
                </a:tc>
              </a:tr>
              <a:tr h="159327">
                <a:tc>
                  <a:txBody>
                    <a:bodyPr/>
                    <a:lstStyle/>
                    <a:p>
                      <a:pPr marL="0" marR="0" algn="ctr">
                        <a:lnSpc>
                          <a:spcPct val="115000"/>
                        </a:lnSpc>
                        <a:spcBef>
                          <a:spcPts val="0"/>
                        </a:spcBef>
                        <a:spcAft>
                          <a:spcPts val="0"/>
                        </a:spcAft>
                      </a:pPr>
                      <a:r>
                        <a:rPr lang="en-US" sz="700" b="1" dirty="0">
                          <a:solidFill>
                            <a:srgbClr val="000000"/>
                          </a:solidFill>
                          <a:latin typeface="Times New Roman"/>
                          <a:ea typeface="Times New Roman"/>
                          <a:cs typeface="Times New Roman"/>
                        </a:rPr>
                        <a:t>Grant</a:t>
                      </a:r>
                      <a:endParaRPr lang="en-US" sz="500" dirty="0">
                        <a:solidFill>
                          <a:srgbClr val="000000"/>
                        </a:solidFill>
                        <a:latin typeface="Calibri"/>
                        <a:ea typeface="Calibri"/>
                        <a:cs typeface="Times New Roman"/>
                      </a:endParaRPr>
                    </a:p>
                  </a:txBody>
                  <a:tcPr marL="30119" marR="3011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KSX</a:t>
                      </a:r>
                      <a:endParaRPr lang="en-US" sz="500" dirty="0">
                        <a:solidFill>
                          <a:srgbClr val="000000"/>
                        </a:solidFill>
                        <a:latin typeface="Calibri"/>
                        <a:ea typeface="Calibri"/>
                        <a:cs typeface="Times New Roman"/>
                      </a:endParaRPr>
                    </a:p>
                  </a:txBody>
                  <a:tcPr marL="30119" marR="3011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28-Nov</a:t>
                      </a:r>
                      <a:endParaRPr lang="en-US" sz="500" dirty="0">
                        <a:solidFill>
                          <a:srgbClr val="000000"/>
                        </a:solidFill>
                        <a:latin typeface="Calibri"/>
                        <a:ea typeface="Calibri"/>
                        <a:cs typeface="Times New Roman"/>
                      </a:endParaRPr>
                    </a:p>
                  </a:txBody>
                  <a:tcPr marL="30119" marR="3011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H</a:t>
                      </a:r>
                      <a:endParaRPr lang="en-US" sz="500" dirty="0">
                        <a:solidFill>
                          <a:srgbClr val="000000"/>
                        </a:solidFill>
                        <a:latin typeface="Calibri"/>
                        <a:ea typeface="Calibri"/>
                        <a:cs typeface="Times New Roman"/>
                      </a:endParaRPr>
                    </a:p>
                  </a:txBody>
                  <a:tcPr marL="30119" marR="3011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solidFill>
                            <a:srgbClr val="0000FF"/>
                          </a:solidFill>
                          <a:latin typeface="Times New Roman"/>
                          <a:ea typeface="Times New Roman"/>
                          <a:cs typeface="Times New Roman"/>
                        </a:rPr>
                        <a:t>350</a:t>
                      </a:r>
                      <a:endParaRPr lang="en-US" sz="500" dirty="0">
                        <a:solidFill>
                          <a:srgbClr val="000000"/>
                        </a:solidFill>
                        <a:latin typeface="Calibri"/>
                        <a:ea typeface="Calibri"/>
                        <a:cs typeface="Times New Roman"/>
                      </a:endParaRPr>
                    </a:p>
                  </a:txBody>
                  <a:tcPr marL="30119" marR="3011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solidFill>
                            <a:srgbClr val="000000"/>
                          </a:solidFill>
                          <a:latin typeface="Times New Roman"/>
                          <a:ea typeface="Times New Roman"/>
                          <a:cs typeface="Times New Roman"/>
                        </a:rPr>
                        <a:t>4IC</a:t>
                      </a:r>
                      <a:endParaRPr lang="en-US" sz="500" dirty="0">
                        <a:solidFill>
                          <a:srgbClr val="000000"/>
                        </a:solidFill>
                        <a:latin typeface="Calibri"/>
                        <a:ea typeface="Calibri"/>
                        <a:cs typeface="Times New Roman"/>
                      </a:endParaRPr>
                    </a:p>
                  </a:txBody>
                  <a:tcPr marL="30119" marR="30119"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685800"/>
            <a:ext cx="8686800" cy="6278642"/>
          </a:xfrm>
          <a:prstGeom prst="rect">
            <a:avLst/>
          </a:prstGeom>
          <a:noFill/>
        </p:spPr>
        <p:txBody>
          <a:bodyPr wrap="square" rtlCol="0">
            <a:spAutoFit/>
          </a:bodyPr>
          <a:lstStyle/>
          <a:p>
            <a:r>
              <a:rPr lang="en-US" sz="1600" dirty="0" smtClean="0"/>
              <a:t>We </a:t>
            </a:r>
            <a:r>
              <a:rPr lang="en-US" sz="1600" dirty="0" smtClean="0"/>
              <a:t>saw an average number of incidents during the first quarter of 2010, with average weather conditions.   By the early spring we saw our typical drying in the plains and above average drying in the mountains, which put the PSICC in severity.  At the end of spring we saw general conditions at the moderate to high categories’ throughout the zone.   With Kansas coming in well under their average acres burned for the spring.  During the late spring/summer we had 2 type 3 incidents which turned into type 2 incidents.  The first incident called the </a:t>
            </a:r>
            <a:r>
              <a:rPr lang="en-US" sz="1600" dirty="0" err="1" smtClean="0"/>
              <a:t>Medano</a:t>
            </a:r>
            <a:r>
              <a:rPr lang="en-US" sz="1600" dirty="0" smtClean="0"/>
              <a:t>.  This required 2 type 2 teams and 1 type 3 team to manage.  The second Type 3 fire to turn into a type 2 fire was the </a:t>
            </a:r>
            <a:r>
              <a:rPr lang="en-US" sz="1600" dirty="0" err="1" smtClean="0"/>
              <a:t>Parkdale</a:t>
            </a:r>
            <a:r>
              <a:rPr lang="en-US" sz="1600" dirty="0" smtClean="0"/>
              <a:t> fire in Fremont County.  This fire was a short duration fire requiring the type 2 team only 3 days before we reassign the team to a new incident in the Fort Collins Dispatch zone.  We had a drying trend starting in late summer that continued into 2011.  Overall our number of fires and acres were down but our incidents were up as we saw an increase in non-fire resource ordering (Oil Spill), Law Enforcement, and other all risk incidents.  Our biggest weather factor this year was the number of Red Flag warnings that were issued by our 9 NWS offices from 65 last year to 141 this year</a:t>
            </a:r>
            <a:r>
              <a:rPr lang="en-US" sz="1600" dirty="0" smtClean="0"/>
              <a:t>.</a:t>
            </a:r>
          </a:p>
          <a:p>
            <a:endParaRPr lang="en-US" sz="1600" dirty="0" smtClean="0"/>
          </a:p>
          <a:p>
            <a:r>
              <a:rPr lang="en-US" sz="1600" dirty="0" smtClean="0"/>
              <a:t>We once again held our annual conference in the spring with the main focus on dispatch process and resource ordering.  We also provided dispatch process training to approximately 100 County, City and federal cooperators and partners covering dispatchers, command staff and firefighters.   This has proven to be an effort that pays for itself in the arena of interagency dispatching in sharing information with cooperators and partners to assist each other during resource mobilization.   PIDC staff also participates with the Pueblo County Sheriff’s Office Communications division with In-service training which provided an excellent opportunity to work with one of our cooperators and network with other dispatchers.  We were able to put on 2 D-110 courses for 18 students with-in the zone to assist with the dispatch function.</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p:cNvSpPr txBox="1">
            <a:spLocks/>
          </p:cNvSpPr>
          <p:nvPr/>
        </p:nvSpPr>
        <p:spPr>
          <a:xfrm>
            <a:off x="0" y="2590800"/>
            <a:ext cx="9144000" cy="1066800"/>
          </a:xfrm>
          <a:prstGeom prst="rect">
            <a:avLst/>
          </a:prstGeom>
          <a:effectLst>
            <a:outerShdw blurRad="50800" dist="38100" dir="16200000" rotWithShape="0">
              <a:prstClr val="black">
                <a:alpha val="40000"/>
              </a:prstClr>
            </a:outerShdw>
          </a:effectLst>
        </p:spPr>
        <p:txBody>
          <a:bodyPr>
            <a:normAutofit fontScale="77500" lnSpcReduction="20000"/>
          </a:bodyPr>
          <a:lstStyle/>
          <a:p>
            <a:pPr marL="365760" marR="0" lvl="0" indent="-256032" algn="ctr" defTabSz="914400" rtl="0" eaLnBrk="1" fontAlgn="auto" latinLnBrk="0" hangingPunct="1">
              <a:lnSpc>
                <a:spcPct val="100000"/>
              </a:lnSpc>
              <a:spcBef>
                <a:spcPts val="300"/>
              </a:spcBef>
              <a:spcAft>
                <a:spcPts val="0"/>
              </a:spcAft>
              <a:buClr>
                <a:schemeClr val="accent3"/>
              </a:buClr>
              <a:buSzTx/>
              <a:tabLst/>
              <a:defRPr/>
            </a:pPr>
            <a:r>
              <a:rPr lang="en-US" sz="4800" b="1" dirty="0" smtClean="0">
                <a:ln cmpd="sng">
                  <a:solidFill>
                    <a:schemeClr val="tx1"/>
                  </a:solidFill>
                </a:ln>
              </a:rPr>
              <a:t>RESOURCE ORDERS</a:t>
            </a:r>
          </a:p>
          <a:p>
            <a:pPr marL="365760" marR="0" lvl="0" indent="-256032" algn="ctr" defTabSz="914400" rtl="0" eaLnBrk="1" fontAlgn="auto" latinLnBrk="0" hangingPunct="1">
              <a:lnSpc>
                <a:spcPct val="100000"/>
              </a:lnSpc>
              <a:spcBef>
                <a:spcPts val="300"/>
              </a:spcBef>
              <a:spcAft>
                <a:spcPts val="0"/>
              </a:spcAft>
              <a:buClr>
                <a:schemeClr val="accent3"/>
              </a:buClr>
              <a:buSzTx/>
              <a:tabLst/>
              <a:defRPr/>
            </a:pPr>
            <a:r>
              <a:rPr kumimoji="0" lang="en-US" sz="4800" b="1" i="0" u="none" strike="noStrike" kern="1200" cap="none" spc="0" normalizeH="0" baseline="0" noProof="0" dirty="0" smtClean="0">
                <a:ln cmpd="sng">
                  <a:solidFill>
                    <a:schemeClr val="tx1"/>
                  </a:solidFill>
                </a:ln>
                <a:effectLst/>
                <a:uLnTx/>
                <a:uFillTx/>
                <a:latin typeface="+mn-lt"/>
                <a:ea typeface="+mn-ea"/>
                <a:cs typeface="+mn-cs"/>
              </a:rPr>
              <a:t>IN ZONE</a:t>
            </a:r>
            <a:endParaRPr kumimoji="0" lang="en-US" sz="4800" b="1" i="0" u="none" strike="noStrike" kern="1200" cap="none" spc="0" normalizeH="0" baseline="0" noProof="0" dirty="0" smtClean="0">
              <a:ln w="3175" cmpd="sng">
                <a:solidFill>
                  <a:schemeClr val="tx1"/>
                </a:solidFill>
              </a:ln>
              <a:effectLst/>
              <a:uLnTx/>
              <a:uFillTx/>
              <a:latin typeface="+mn-lt"/>
              <a:ea typeface="+mn-ea"/>
              <a:cs typeface="+mn-cs"/>
            </a:endParaRPr>
          </a:p>
          <a:p>
            <a:pPr marL="365760" marR="0" lvl="0" indent="-256032" algn="ctr"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n-US" sz="6000" b="1" i="0" u="none" strike="noStrike" kern="1200" cap="none" spc="0" normalizeH="0" baseline="0" noProof="0" dirty="0">
              <a:ln w="3175" cmpd="sng">
                <a:solidFill>
                  <a:schemeClr val="tx1"/>
                </a:solidFill>
              </a:ln>
              <a:solidFill>
                <a:srgbClr val="C0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762000"/>
            <a:ext cx="9144000" cy="1077218"/>
          </a:xfrm>
          <a:prstGeom prst="rect">
            <a:avLst/>
          </a:prstGeom>
          <a:noFill/>
        </p:spPr>
        <p:txBody>
          <a:bodyPr wrap="square" rtlCol="0">
            <a:spAutoFit/>
          </a:bodyPr>
          <a:lstStyle/>
          <a:p>
            <a:pPr algn="ctr"/>
            <a:r>
              <a:rPr lang="en-US" sz="3600" b="1" dirty="0" smtClean="0">
                <a:ln>
                  <a:solidFill>
                    <a:schemeClr val="tx1"/>
                  </a:solidFill>
                </a:ln>
              </a:rPr>
              <a:t>OVERHEAD- IN ZONE</a:t>
            </a:r>
          </a:p>
          <a:p>
            <a:pPr algn="ctr"/>
            <a:r>
              <a:rPr lang="en-US" sz="2800" b="1" dirty="0" smtClean="0">
                <a:ln>
                  <a:solidFill>
                    <a:schemeClr val="tx1"/>
                  </a:solidFill>
                </a:ln>
                <a:solidFill>
                  <a:schemeClr val="tx1">
                    <a:lumMod val="65000"/>
                    <a:lumOff val="35000"/>
                  </a:schemeClr>
                </a:solidFill>
              </a:rPr>
              <a:t>873 REQUESTS for 41 INCIDENTS</a:t>
            </a:r>
            <a:endParaRPr lang="en-US" sz="2800" b="1" dirty="0">
              <a:ln>
                <a:solidFill>
                  <a:schemeClr val="tx1"/>
                </a:solidFill>
              </a:ln>
              <a:solidFill>
                <a:schemeClr val="tx1">
                  <a:lumMod val="65000"/>
                  <a:lumOff val="35000"/>
                </a:schemeClr>
              </a:solidFill>
            </a:endParaRPr>
          </a:p>
        </p:txBody>
      </p:sp>
      <p:graphicFrame>
        <p:nvGraphicFramePr>
          <p:cNvPr id="5" name="Chart 4"/>
          <p:cNvGraphicFramePr/>
          <p:nvPr/>
        </p:nvGraphicFramePr>
        <p:xfrm>
          <a:off x="152400" y="2057400"/>
          <a:ext cx="8839200" cy="4648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762000"/>
            <a:ext cx="9144000" cy="1077218"/>
          </a:xfrm>
          <a:prstGeom prst="rect">
            <a:avLst/>
          </a:prstGeom>
          <a:noFill/>
        </p:spPr>
        <p:txBody>
          <a:bodyPr wrap="square" rtlCol="0">
            <a:spAutoFit/>
          </a:bodyPr>
          <a:lstStyle/>
          <a:p>
            <a:pPr algn="ctr"/>
            <a:r>
              <a:rPr lang="en-US" sz="3600" b="1" dirty="0" smtClean="0">
                <a:ln>
                  <a:solidFill>
                    <a:schemeClr val="tx1"/>
                  </a:solidFill>
                </a:ln>
              </a:rPr>
              <a:t>EQUIPMENT- IN ZONE</a:t>
            </a:r>
          </a:p>
          <a:p>
            <a:pPr algn="ctr"/>
            <a:r>
              <a:rPr lang="en-US" sz="2800" b="1" dirty="0" smtClean="0">
                <a:ln>
                  <a:solidFill>
                    <a:schemeClr val="tx1"/>
                  </a:solidFill>
                </a:ln>
                <a:solidFill>
                  <a:schemeClr val="tx1">
                    <a:lumMod val="65000"/>
                    <a:lumOff val="35000"/>
                  </a:schemeClr>
                </a:solidFill>
              </a:rPr>
              <a:t>155 REQUESTS for 29 INCIDENTS</a:t>
            </a:r>
            <a:endParaRPr lang="en-US" sz="2800" b="1" dirty="0">
              <a:ln>
                <a:solidFill>
                  <a:schemeClr val="tx1"/>
                </a:solidFill>
              </a:ln>
              <a:solidFill>
                <a:schemeClr val="tx1">
                  <a:lumMod val="65000"/>
                  <a:lumOff val="35000"/>
                </a:schemeClr>
              </a:solidFill>
            </a:endParaRPr>
          </a:p>
        </p:txBody>
      </p:sp>
      <p:graphicFrame>
        <p:nvGraphicFramePr>
          <p:cNvPr id="4" name="Chart 3"/>
          <p:cNvGraphicFramePr/>
          <p:nvPr/>
        </p:nvGraphicFramePr>
        <p:xfrm>
          <a:off x="152400" y="1905000"/>
          <a:ext cx="883920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762000"/>
            <a:ext cx="9144000" cy="1077218"/>
          </a:xfrm>
          <a:prstGeom prst="rect">
            <a:avLst/>
          </a:prstGeom>
          <a:noFill/>
        </p:spPr>
        <p:txBody>
          <a:bodyPr wrap="square" rtlCol="0">
            <a:spAutoFit/>
          </a:bodyPr>
          <a:lstStyle/>
          <a:p>
            <a:pPr algn="ctr"/>
            <a:r>
              <a:rPr lang="en-US" sz="3600" b="1" dirty="0" smtClean="0">
                <a:ln>
                  <a:solidFill>
                    <a:schemeClr val="tx1"/>
                  </a:solidFill>
                </a:ln>
              </a:rPr>
              <a:t>CREWS- IN ZONE</a:t>
            </a:r>
          </a:p>
          <a:p>
            <a:pPr algn="ctr"/>
            <a:r>
              <a:rPr lang="en-US" sz="2800" b="1" dirty="0" smtClean="0">
                <a:ln>
                  <a:solidFill>
                    <a:schemeClr val="tx1"/>
                  </a:solidFill>
                </a:ln>
                <a:solidFill>
                  <a:schemeClr val="tx1">
                    <a:lumMod val="65000"/>
                    <a:lumOff val="35000"/>
                  </a:schemeClr>
                </a:solidFill>
              </a:rPr>
              <a:t>46 REQUESTS for 13 INCIDENTS</a:t>
            </a:r>
            <a:endParaRPr lang="en-US" sz="2800" b="1" dirty="0">
              <a:ln>
                <a:solidFill>
                  <a:schemeClr val="tx1"/>
                </a:solidFill>
              </a:ln>
              <a:solidFill>
                <a:schemeClr val="tx1">
                  <a:lumMod val="65000"/>
                  <a:lumOff val="35000"/>
                </a:schemeClr>
              </a:solidFill>
            </a:endParaRPr>
          </a:p>
        </p:txBody>
      </p:sp>
      <p:graphicFrame>
        <p:nvGraphicFramePr>
          <p:cNvPr id="4" name="Chart 3"/>
          <p:cNvGraphicFramePr/>
          <p:nvPr/>
        </p:nvGraphicFramePr>
        <p:xfrm>
          <a:off x="152400" y="1905000"/>
          <a:ext cx="883920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p:cNvSpPr txBox="1">
            <a:spLocks/>
          </p:cNvSpPr>
          <p:nvPr/>
        </p:nvSpPr>
        <p:spPr>
          <a:xfrm>
            <a:off x="0" y="2514600"/>
            <a:ext cx="9144000" cy="1066800"/>
          </a:xfrm>
          <a:prstGeom prst="rect">
            <a:avLst/>
          </a:prstGeom>
          <a:effectLst>
            <a:outerShdw blurRad="50800" dist="38100" dir="16200000" rotWithShape="0">
              <a:prstClr val="black">
                <a:alpha val="40000"/>
              </a:prstClr>
            </a:outerShdw>
          </a:effectLst>
        </p:spPr>
        <p:txBody>
          <a:bodyPr>
            <a:normAutofit fontScale="77500" lnSpcReduction="20000"/>
          </a:bodyPr>
          <a:lstStyle/>
          <a:p>
            <a:pPr marL="365760" marR="0" lvl="0" indent="-256032" algn="ctr" defTabSz="914400" rtl="0" eaLnBrk="1" fontAlgn="auto" latinLnBrk="0" hangingPunct="1">
              <a:lnSpc>
                <a:spcPct val="100000"/>
              </a:lnSpc>
              <a:spcBef>
                <a:spcPts val="300"/>
              </a:spcBef>
              <a:spcAft>
                <a:spcPts val="0"/>
              </a:spcAft>
              <a:buClr>
                <a:schemeClr val="accent3"/>
              </a:buClr>
              <a:buSzTx/>
              <a:tabLst/>
              <a:defRPr/>
            </a:pPr>
            <a:r>
              <a:rPr lang="en-US" sz="4800" b="1" dirty="0" smtClean="0">
                <a:ln cmpd="sng">
                  <a:solidFill>
                    <a:schemeClr val="tx1"/>
                  </a:solidFill>
                </a:ln>
              </a:rPr>
              <a:t>RESOURCE ORDERS</a:t>
            </a:r>
          </a:p>
          <a:p>
            <a:pPr marL="365760" marR="0" lvl="0" indent="-256032" algn="ctr" defTabSz="914400" rtl="0" eaLnBrk="1" fontAlgn="auto" latinLnBrk="0" hangingPunct="1">
              <a:lnSpc>
                <a:spcPct val="100000"/>
              </a:lnSpc>
              <a:spcBef>
                <a:spcPts val="300"/>
              </a:spcBef>
              <a:spcAft>
                <a:spcPts val="0"/>
              </a:spcAft>
              <a:buClr>
                <a:schemeClr val="accent3"/>
              </a:buClr>
              <a:buSzTx/>
              <a:tabLst/>
              <a:defRPr/>
            </a:pPr>
            <a:r>
              <a:rPr kumimoji="0" lang="en-US" sz="4800" b="1" i="0" u="none" strike="noStrike" kern="1200" cap="none" spc="0" normalizeH="0" baseline="0" noProof="0" dirty="0" smtClean="0">
                <a:ln cmpd="sng">
                  <a:solidFill>
                    <a:schemeClr val="tx1"/>
                  </a:solidFill>
                </a:ln>
                <a:effectLst/>
                <a:uLnTx/>
                <a:uFillTx/>
                <a:latin typeface="+mn-lt"/>
                <a:ea typeface="+mn-ea"/>
                <a:cs typeface="+mn-cs"/>
              </a:rPr>
              <a:t>OUT OF ZONE</a:t>
            </a:r>
            <a:endParaRPr kumimoji="0" lang="en-US" sz="4800" b="1" i="0" u="none" strike="noStrike" kern="1200" cap="none" spc="0" normalizeH="0" baseline="0" noProof="0" dirty="0" smtClean="0">
              <a:ln w="3175" cmpd="sng">
                <a:solidFill>
                  <a:schemeClr val="tx1"/>
                </a:solidFill>
              </a:ln>
              <a:effectLst/>
              <a:uLnTx/>
              <a:uFillTx/>
              <a:latin typeface="+mn-lt"/>
              <a:ea typeface="+mn-ea"/>
              <a:cs typeface="+mn-cs"/>
            </a:endParaRPr>
          </a:p>
          <a:p>
            <a:pPr marL="365760" marR="0" lvl="0" indent="-256032" algn="ctr"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n-US" sz="6000" b="1" i="0" u="none" strike="noStrike" kern="1200" cap="none" spc="0" normalizeH="0" baseline="0" noProof="0" dirty="0">
              <a:ln w="3175" cmpd="sng">
                <a:solidFill>
                  <a:schemeClr val="tx1"/>
                </a:solidFill>
              </a:ln>
              <a:solidFill>
                <a:srgbClr val="C0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762000"/>
            <a:ext cx="9144000" cy="1077218"/>
          </a:xfrm>
          <a:prstGeom prst="rect">
            <a:avLst/>
          </a:prstGeom>
          <a:noFill/>
        </p:spPr>
        <p:txBody>
          <a:bodyPr wrap="square" rtlCol="0">
            <a:spAutoFit/>
          </a:bodyPr>
          <a:lstStyle/>
          <a:p>
            <a:pPr algn="ctr"/>
            <a:r>
              <a:rPr lang="en-US" sz="3600" b="1" dirty="0" smtClean="0">
                <a:ln>
                  <a:solidFill>
                    <a:schemeClr val="tx1"/>
                  </a:solidFill>
                </a:ln>
              </a:rPr>
              <a:t>OVERHEAD- OUT OF ZONE</a:t>
            </a:r>
          </a:p>
          <a:p>
            <a:pPr algn="ctr"/>
            <a:r>
              <a:rPr lang="en-US" sz="2800" b="1" dirty="0" smtClean="0">
                <a:ln>
                  <a:solidFill>
                    <a:schemeClr val="tx1"/>
                  </a:solidFill>
                </a:ln>
                <a:solidFill>
                  <a:schemeClr val="tx1">
                    <a:lumMod val="65000"/>
                    <a:lumOff val="35000"/>
                  </a:schemeClr>
                </a:solidFill>
              </a:rPr>
              <a:t>395 REQUESTS for 73 INCIDENTS</a:t>
            </a:r>
            <a:endParaRPr lang="en-US" sz="2800" b="1" dirty="0">
              <a:ln>
                <a:solidFill>
                  <a:schemeClr val="tx1"/>
                </a:solidFill>
              </a:ln>
              <a:solidFill>
                <a:schemeClr val="tx1">
                  <a:lumMod val="65000"/>
                  <a:lumOff val="35000"/>
                </a:schemeClr>
              </a:solidFill>
            </a:endParaRPr>
          </a:p>
        </p:txBody>
      </p:sp>
      <p:graphicFrame>
        <p:nvGraphicFramePr>
          <p:cNvPr id="6" name="Chart 5"/>
          <p:cNvGraphicFramePr/>
          <p:nvPr/>
        </p:nvGraphicFramePr>
        <p:xfrm>
          <a:off x="152400" y="2057400"/>
          <a:ext cx="8839200" cy="4648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762000"/>
            <a:ext cx="9144000" cy="1077218"/>
          </a:xfrm>
          <a:prstGeom prst="rect">
            <a:avLst/>
          </a:prstGeom>
          <a:noFill/>
        </p:spPr>
        <p:txBody>
          <a:bodyPr wrap="square" rtlCol="0">
            <a:spAutoFit/>
          </a:bodyPr>
          <a:lstStyle/>
          <a:p>
            <a:pPr algn="ctr"/>
            <a:r>
              <a:rPr lang="en-US" sz="3600" b="1" dirty="0" smtClean="0">
                <a:ln>
                  <a:solidFill>
                    <a:schemeClr val="tx1"/>
                  </a:solidFill>
                </a:ln>
              </a:rPr>
              <a:t>EQUIPMENT- OUT OF ZONE</a:t>
            </a:r>
          </a:p>
          <a:p>
            <a:pPr algn="ctr"/>
            <a:r>
              <a:rPr lang="en-US" sz="2800" b="1" dirty="0" smtClean="0">
                <a:ln>
                  <a:solidFill>
                    <a:schemeClr val="tx1"/>
                  </a:solidFill>
                </a:ln>
                <a:solidFill>
                  <a:schemeClr val="tx1">
                    <a:lumMod val="65000"/>
                    <a:lumOff val="35000"/>
                  </a:schemeClr>
                </a:solidFill>
              </a:rPr>
              <a:t>90 REQUESTS for 21 INCIDENTS</a:t>
            </a:r>
            <a:endParaRPr lang="en-US" sz="2800" b="1" dirty="0">
              <a:ln>
                <a:solidFill>
                  <a:schemeClr val="tx1"/>
                </a:solidFill>
              </a:ln>
              <a:solidFill>
                <a:schemeClr val="tx1">
                  <a:lumMod val="65000"/>
                  <a:lumOff val="35000"/>
                </a:schemeClr>
              </a:solidFill>
            </a:endParaRPr>
          </a:p>
        </p:txBody>
      </p:sp>
      <p:graphicFrame>
        <p:nvGraphicFramePr>
          <p:cNvPr id="6" name="Chart 5"/>
          <p:cNvGraphicFramePr/>
          <p:nvPr/>
        </p:nvGraphicFramePr>
        <p:xfrm>
          <a:off x="152400" y="1905000"/>
          <a:ext cx="883920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762000"/>
            <a:ext cx="9144000" cy="1077218"/>
          </a:xfrm>
          <a:prstGeom prst="rect">
            <a:avLst/>
          </a:prstGeom>
          <a:noFill/>
        </p:spPr>
        <p:txBody>
          <a:bodyPr wrap="square" rtlCol="0">
            <a:spAutoFit/>
          </a:bodyPr>
          <a:lstStyle/>
          <a:p>
            <a:pPr algn="ctr"/>
            <a:r>
              <a:rPr lang="en-US" sz="3600" b="1" dirty="0" smtClean="0">
                <a:ln>
                  <a:solidFill>
                    <a:schemeClr val="tx1"/>
                  </a:solidFill>
                </a:ln>
              </a:rPr>
              <a:t>CREWS- OUT OF ZONE</a:t>
            </a:r>
          </a:p>
          <a:p>
            <a:pPr algn="ctr"/>
            <a:r>
              <a:rPr lang="en-US" sz="2800" b="1" dirty="0" smtClean="0">
                <a:ln>
                  <a:solidFill>
                    <a:schemeClr val="tx1"/>
                  </a:solidFill>
                </a:ln>
                <a:solidFill>
                  <a:schemeClr val="tx1">
                    <a:lumMod val="65000"/>
                    <a:lumOff val="35000"/>
                  </a:schemeClr>
                </a:solidFill>
              </a:rPr>
              <a:t>33 REQUESTS for 22 INCIDENTS</a:t>
            </a:r>
            <a:endParaRPr lang="en-US" sz="2800" b="1" dirty="0">
              <a:ln>
                <a:solidFill>
                  <a:schemeClr val="tx1"/>
                </a:solidFill>
              </a:ln>
              <a:solidFill>
                <a:schemeClr val="tx1">
                  <a:lumMod val="65000"/>
                  <a:lumOff val="35000"/>
                </a:schemeClr>
              </a:solidFill>
            </a:endParaRPr>
          </a:p>
        </p:txBody>
      </p:sp>
      <p:graphicFrame>
        <p:nvGraphicFramePr>
          <p:cNvPr id="4" name="Chart 3"/>
          <p:cNvGraphicFramePr/>
          <p:nvPr/>
        </p:nvGraphicFramePr>
        <p:xfrm>
          <a:off x="152400" y="1905000"/>
          <a:ext cx="883920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p:cNvSpPr txBox="1">
            <a:spLocks/>
          </p:cNvSpPr>
          <p:nvPr/>
        </p:nvSpPr>
        <p:spPr>
          <a:xfrm>
            <a:off x="0" y="2286000"/>
            <a:ext cx="9144000" cy="2057400"/>
          </a:xfrm>
          <a:prstGeom prst="rect">
            <a:avLst/>
          </a:prstGeom>
          <a:effectLst>
            <a:outerShdw blurRad="50800" dist="38100" dir="16200000" rotWithShape="0">
              <a:prstClr val="black">
                <a:alpha val="40000"/>
              </a:prstClr>
            </a:outerShdw>
          </a:effectLst>
        </p:spPr>
        <p:txBody>
          <a:bodyPr>
            <a:normAutofit/>
          </a:bodyPr>
          <a:lstStyle/>
          <a:p>
            <a:pPr marL="365760" marR="0" lvl="0" indent="-256032" algn="ctr" defTabSz="914400" rtl="0" eaLnBrk="1" fontAlgn="auto" latinLnBrk="0" hangingPunct="1">
              <a:lnSpc>
                <a:spcPct val="100000"/>
              </a:lnSpc>
              <a:spcBef>
                <a:spcPts val="300"/>
              </a:spcBef>
              <a:spcAft>
                <a:spcPts val="0"/>
              </a:spcAft>
              <a:buClr>
                <a:schemeClr val="accent3"/>
              </a:buClr>
              <a:buSzTx/>
              <a:tabLst/>
              <a:defRPr/>
            </a:pPr>
            <a:r>
              <a:rPr lang="en-US" sz="4800" b="1" dirty="0" smtClean="0">
                <a:ln cmpd="sng">
                  <a:solidFill>
                    <a:schemeClr val="tx1"/>
                  </a:solidFill>
                </a:ln>
              </a:rPr>
              <a:t>AIRCRAFT ORDERS</a:t>
            </a:r>
            <a:endParaRPr kumimoji="0" lang="en-US" sz="6000" b="1" i="0" u="none" strike="noStrike" kern="1200" cap="none" spc="0" normalizeH="0" baseline="0" noProof="0" dirty="0">
              <a:ln w="3175" cmpd="sng">
                <a:solidFill>
                  <a:schemeClr val="tx1"/>
                </a:solidFill>
              </a:ln>
              <a:solidFill>
                <a:srgbClr val="C0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85800"/>
            <a:ext cx="9144000" cy="1200329"/>
          </a:xfrm>
          <a:prstGeom prst="rect">
            <a:avLst/>
          </a:prstGeom>
          <a:noFill/>
        </p:spPr>
        <p:txBody>
          <a:bodyPr wrap="square" rtlCol="0">
            <a:spAutoFit/>
          </a:bodyPr>
          <a:lstStyle/>
          <a:p>
            <a:pPr algn="ctr"/>
            <a:r>
              <a:rPr lang="en-US" sz="3600" b="1" dirty="0" smtClean="0">
                <a:ln>
                  <a:solidFill>
                    <a:schemeClr val="tx1"/>
                  </a:solidFill>
                </a:ln>
              </a:rPr>
              <a:t>AIRCRAFT- IN ZONE</a:t>
            </a:r>
          </a:p>
          <a:p>
            <a:pPr algn="ctr"/>
            <a:r>
              <a:rPr lang="en-US" sz="2800" b="1" dirty="0" smtClean="0">
                <a:ln>
                  <a:solidFill>
                    <a:schemeClr val="tx1"/>
                  </a:solidFill>
                </a:ln>
                <a:solidFill>
                  <a:schemeClr val="tx1">
                    <a:lumMod val="50000"/>
                    <a:lumOff val="50000"/>
                  </a:schemeClr>
                </a:solidFill>
              </a:rPr>
              <a:t>169 REQUESTS for 85 INCIDENTS </a:t>
            </a:r>
            <a:r>
              <a:rPr lang="en-US" sz="3600" b="1" dirty="0" smtClean="0">
                <a:ln>
                  <a:solidFill>
                    <a:schemeClr val="tx1"/>
                  </a:solidFill>
                </a:ln>
                <a:solidFill>
                  <a:schemeClr val="tx1">
                    <a:lumMod val="50000"/>
                    <a:lumOff val="50000"/>
                  </a:schemeClr>
                </a:solidFill>
              </a:rPr>
              <a:t> </a:t>
            </a:r>
            <a:endParaRPr lang="en-US" sz="3600" b="1" dirty="0">
              <a:ln>
                <a:solidFill>
                  <a:schemeClr val="tx1"/>
                </a:solidFill>
              </a:ln>
              <a:solidFill>
                <a:schemeClr val="tx1">
                  <a:lumMod val="50000"/>
                  <a:lumOff val="50000"/>
                </a:schemeClr>
              </a:solidFill>
            </a:endParaRPr>
          </a:p>
        </p:txBody>
      </p:sp>
      <p:graphicFrame>
        <p:nvGraphicFramePr>
          <p:cNvPr id="4" name="Chart 3"/>
          <p:cNvGraphicFramePr/>
          <p:nvPr/>
        </p:nvGraphicFramePr>
        <p:xfrm>
          <a:off x="152400" y="2057400"/>
          <a:ext cx="8762999" cy="4648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txBox="1">
            <a:spLocks/>
          </p:cNvSpPr>
          <p:nvPr/>
        </p:nvSpPr>
        <p:spPr>
          <a:xfrm>
            <a:off x="0" y="2667000"/>
            <a:ext cx="9144000" cy="1066800"/>
          </a:xfrm>
          <a:prstGeom prst="rect">
            <a:avLst/>
          </a:prstGeom>
          <a:effectLst>
            <a:outerShdw blurRad="50800" dist="38100" dir="16200000" rotWithShape="0">
              <a:prstClr val="black">
                <a:alpha val="40000"/>
              </a:prstClr>
            </a:outerShdw>
          </a:effectLst>
        </p:spPr>
        <p:txBody>
          <a:bodyPr>
            <a:normAutofit/>
          </a:bodyPr>
          <a:lstStyle/>
          <a:p>
            <a:pPr marL="365760" marR="0" lvl="0" indent="-256032" algn="ctr" defTabSz="914400" rtl="0" eaLnBrk="1" fontAlgn="auto" latinLnBrk="0" hangingPunct="1">
              <a:lnSpc>
                <a:spcPct val="100000"/>
              </a:lnSpc>
              <a:spcBef>
                <a:spcPts val="300"/>
              </a:spcBef>
              <a:spcAft>
                <a:spcPts val="0"/>
              </a:spcAft>
              <a:buClr>
                <a:schemeClr val="accent3"/>
              </a:buClr>
              <a:buSzTx/>
              <a:tabLst/>
              <a:defRPr/>
            </a:pPr>
            <a:r>
              <a:rPr lang="en-US" sz="4800" b="1" dirty="0" smtClean="0">
                <a:ln cmpd="sng">
                  <a:solidFill>
                    <a:schemeClr val="tx1"/>
                  </a:solidFill>
                </a:ln>
              </a:rPr>
              <a:t>INCIDENT TOTALS</a:t>
            </a:r>
            <a:endParaRPr kumimoji="0" lang="en-US" sz="4800" b="1" i="0" u="none" strike="noStrike" kern="1200" cap="none" spc="0" normalizeH="0" baseline="0" noProof="0" dirty="0" smtClean="0">
              <a:ln w="3175" cmpd="sng">
                <a:solidFill>
                  <a:schemeClr val="tx1"/>
                </a:solidFill>
              </a:ln>
              <a:effectLst/>
              <a:uLnTx/>
              <a:uFillTx/>
              <a:latin typeface="+mn-lt"/>
              <a:ea typeface="+mn-ea"/>
              <a:cs typeface="+mn-cs"/>
            </a:endParaRPr>
          </a:p>
          <a:p>
            <a:pPr marL="365760" marR="0" lvl="0" indent="-256032" algn="ctr"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n-US" sz="6000" b="1" i="0" u="none" strike="noStrike" kern="1200" cap="none" spc="0" normalizeH="0" baseline="0" noProof="0" dirty="0">
              <a:ln w="3175" cmpd="sng">
                <a:solidFill>
                  <a:schemeClr val="tx1"/>
                </a:solidFill>
              </a:ln>
              <a:solidFill>
                <a:srgbClr val="C0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152400" y="2286000"/>
          <a:ext cx="8839200" cy="4267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0" y="762000"/>
            <a:ext cx="9144000" cy="1077218"/>
          </a:xfrm>
          <a:prstGeom prst="rect">
            <a:avLst/>
          </a:prstGeom>
          <a:noFill/>
        </p:spPr>
        <p:txBody>
          <a:bodyPr wrap="square" rtlCol="0">
            <a:spAutoFit/>
          </a:bodyPr>
          <a:lstStyle/>
          <a:p>
            <a:pPr algn="ctr"/>
            <a:r>
              <a:rPr lang="en-US" sz="3600" b="1" dirty="0" smtClean="0">
                <a:ln>
                  <a:solidFill>
                    <a:schemeClr val="tx1"/>
                  </a:solidFill>
                </a:ln>
              </a:rPr>
              <a:t>AIRCRAFT- OUT OF ZONE</a:t>
            </a:r>
          </a:p>
          <a:p>
            <a:pPr algn="ctr"/>
            <a:r>
              <a:rPr lang="en-US" sz="2800" b="1" dirty="0" smtClean="0">
                <a:ln>
                  <a:solidFill>
                    <a:schemeClr val="tx1"/>
                  </a:solidFill>
                </a:ln>
                <a:solidFill>
                  <a:schemeClr val="tx1">
                    <a:lumMod val="65000"/>
                    <a:lumOff val="35000"/>
                  </a:schemeClr>
                </a:solidFill>
              </a:rPr>
              <a:t>5 REQUESTS for 5 INCIDENTS</a:t>
            </a:r>
            <a:endParaRPr lang="en-US" sz="2800" b="1" dirty="0">
              <a:ln>
                <a:solidFill>
                  <a:schemeClr val="tx1"/>
                </a:solidFill>
              </a:ln>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p:cNvSpPr txBox="1">
            <a:spLocks/>
          </p:cNvSpPr>
          <p:nvPr/>
        </p:nvSpPr>
        <p:spPr>
          <a:xfrm>
            <a:off x="0" y="2286000"/>
            <a:ext cx="9144000" cy="2057400"/>
          </a:xfrm>
          <a:prstGeom prst="rect">
            <a:avLst/>
          </a:prstGeom>
          <a:effectLst>
            <a:outerShdw blurRad="50800" dist="38100" dir="16200000" rotWithShape="0">
              <a:prstClr val="black">
                <a:alpha val="40000"/>
              </a:prstClr>
            </a:outerShdw>
          </a:effectLst>
        </p:spPr>
        <p:txBody>
          <a:bodyPr>
            <a:normAutofit/>
          </a:bodyPr>
          <a:lstStyle/>
          <a:p>
            <a:pPr marL="365760" marR="0" lvl="0" indent="-256032" algn="ctr" defTabSz="914400" rtl="0" eaLnBrk="1" fontAlgn="auto" latinLnBrk="0" hangingPunct="1">
              <a:lnSpc>
                <a:spcPct val="100000"/>
              </a:lnSpc>
              <a:spcBef>
                <a:spcPts val="300"/>
              </a:spcBef>
              <a:spcAft>
                <a:spcPts val="0"/>
              </a:spcAft>
              <a:buClr>
                <a:schemeClr val="accent3"/>
              </a:buClr>
              <a:buSzTx/>
              <a:tabLst/>
              <a:defRPr/>
            </a:pPr>
            <a:r>
              <a:rPr lang="en-US" sz="4800" b="1" dirty="0" smtClean="0">
                <a:ln cmpd="sng">
                  <a:solidFill>
                    <a:schemeClr val="tx1"/>
                  </a:solidFill>
                </a:ln>
              </a:rPr>
              <a:t>AIRCRAFT </a:t>
            </a:r>
            <a:endParaRPr kumimoji="0" lang="en-US" sz="6000" b="1" i="0" u="none" strike="noStrike" kern="1200" cap="none" spc="0" normalizeH="0" baseline="0" noProof="0" dirty="0">
              <a:ln w="3175" cmpd="sng">
                <a:solidFill>
                  <a:schemeClr val="tx1"/>
                </a:solidFill>
              </a:ln>
              <a:solidFill>
                <a:srgbClr val="C0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762000"/>
            <a:ext cx="9144000" cy="1077218"/>
          </a:xfrm>
          <a:prstGeom prst="rect">
            <a:avLst/>
          </a:prstGeom>
          <a:noFill/>
        </p:spPr>
        <p:txBody>
          <a:bodyPr wrap="square" rtlCol="0">
            <a:spAutoFit/>
          </a:bodyPr>
          <a:lstStyle/>
          <a:p>
            <a:pPr algn="ctr"/>
            <a:r>
              <a:rPr lang="en-US" sz="3100" b="1" dirty="0" smtClean="0">
                <a:ln>
                  <a:solidFill>
                    <a:schemeClr val="tx1"/>
                  </a:solidFill>
                </a:ln>
              </a:rPr>
              <a:t>AIRCRAFT REQUESTS FILLED BY AGENCY</a:t>
            </a:r>
          </a:p>
          <a:p>
            <a:pPr algn="ctr"/>
            <a:r>
              <a:rPr lang="en-US" sz="3200" b="1" dirty="0" smtClean="0">
                <a:ln>
                  <a:solidFill>
                    <a:schemeClr val="tx1"/>
                  </a:solidFill>
                </a:ln>
                <a:solidFill>
                  <a:srgbClr val="C00000"/>
                </a:solidFill>
              </a:rPr>
              <a:t> </a:t>
            </a:r>
            <a:r>
              <a:rPr lang="en-US" sz="2800" b="1" dirty="0" smtClean="0">
                <a:ln>
                  <a:solidFill>
                    <a:schemeClr val="tx1"/>
                  </a:solidFill>
                </a:ln>
                <a:solidFill>
                  <a:schemeClr val="tx1">
                    <a:lumMod val="65000"/>
                    <a:lumOff val="35000"/>
                  </a:schemeClr>
                </a:solidFill>
              </a:rPr>
              <a:t>IN ZONE &amp; OUT OF ZONE</a:t>
            </a:r>
            <a:endParaRPr lang="en-US" sz="2800" dirty="0">
              <a:ln>
                <a:solidFill>
                  <a:schemeClr val="tx1"/>
                </a:solidFill>
              </a:ln>
              <a:solidFill>
                <a:schemeClr val="tx1">
                  <a:lumMod val="65000"/>
                  <a:lumOff val="35000"/>
                </a:schemeClr>
              </a:solidFill>
            </a:endParaRPr>
          </a:p>
        </p:txBody>
      </p:sp>
      <p:graphicFrame>
        <p:nvGraphicFramePr>
          <p:cNvPr id="4" name="Chart 3"/>
          <p:cNvGraphicFramePr/>
          <p:nvPr/>
        </p:nvGraphicFramePr>
        <p:xfrm>
          <a:off x="228600" y="1752600"/>
          <a:ext cx="8763000" cy="4876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762000"/>
            <a:ext cx="9144000" cy="646331"/>
          </a:xfrm>
          <a:prstGeom prst="rect">
            <a:avLst/>
          </a:prstGeom>
          <a:noFill/>
        </p:spPr>
        <p:txBody>
          <a:bodyPr wrap="square" rtlCol="0">
            <a:spAutoFit/>
          </a:bodyPr>
          <a:lstStyle/>
          <a:p>
            <a:pPr algn="ctr"/>
            <a:r>
              <a:rPr lang="en-US" sz="3600" b="1" dirty="0" smtClean="0">
                <a:ln>
                  <a:solidFill>
                    <a:schemeClr val="tx1"/>
                  </a:solidFill>
                </a:ln>
              </a:rPr>
              <a:t>ROTAR WING </a:t>
            </a:r>
          </a:p>
        </p:txBody>
      </p:sp>
      <p:graphicFrame>
        <p:nvGraphicFramePr>
          <p:cNvPr id="4" name="Chart 3"/>
          <p:cNvGraphicFramePr/>
          <p:nvPr/>
        </p:nvGraphicFramePr>
        <p:xfrm>
          <a:off x="228600" y="-838200"/>
          <a:ext cx="8686800" cy="7467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685800"/>
            <a:ext cx="8763000" cy="646331"/>
          </a:xfrm>
          <a:prstGeom prst="rect">
            <a:avLst/>
          </a:prstGeom>
          <a:noFill/>
        </p:spPr>
        <p:txBody>
          <a:bodyPr wrap="square" rtlCol="0">
            <a:spAutoFit/>
          </a:bodyPr>
          <a:lstStyle/>
          <a:p>
            <a:pPr algn="ctr"/>
            <a:r>
              <a:rPr lang="en-US" sz="3600" b="1" dirty="0" smtClean="0">
                <a:ln>
                  <a:solidFill>
                    <a:schemeClr val="tx1"/>
                  </a:solidFill>
                </a:ln>
              </a:rPr>
              <a:t>FIXED WING- TANKER BASE </a:t>
            </a:r>
            <a:endParaRPr lang="en-US" sz="3600" b="1" dirty="0">
              <a:ln>
                <a:solidFill>
                  <a:schemeClr val="tx1"/>
                </a:solidFill>
              </a:ln>
            </a:endParaRPr>
          </a:p>
        </p:txBody>
      </p:sp>
      <p:graphicFrame>
        <p:nvGraphicFramePr>
          <p:cNvPr id="11" name="Chart 10"/>
          <p:cNvGraphicFramePr/>
          <p:nvPr/>
        </p:nvGraphicFramePr>
        <p:xfrm>
          <a:off x="457200" y="0"/>
          <a:ext cx="8153399"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6"/>
          <p:cNvSpPr txBox="1"/>
          <p:nvPr/>
        </p:nvSpPr>
        <p:spPr>
          <a:xfrm>
            <a:off x="3733800" y="4572000"/>
            <a:ext cx="3581400" cy="3333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b="1" dirty="0">
                <a:latin typeface="+mj-lt"/>
              </a:rPr>
              <a:t>1 Mission for 650 Gallons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p:cNvSpPr txBox="1">
            <a:spLocks/>
          </p:cNvSpPr>
          <p:nvPr/>
        </p:nvSpPr>
        <p:spPr>
          <a:xfrm>
            <a:off x="0" y="2590800"/>
            <a:ext cx="9144000" cy="1066800"/>
          </a:xfrm>
          <a:prstGeom prst="rect">
            <a:avLst/>
          </a:prstGeom>
          <a:effectLst>
            <a:outerShdw blurRad="50800" dist="38100" dir="16200000" rotWithShape="0">
              <a:prstClr val="black">
                <a:alpha val="40000"/>
              </a:prstClr>
            </a:outerShdw>
          </a:effectLst>
        </p:spPr>
        <p:txBody>
          <a:bodyPr>
            <a:normAutofit/>
          </a:bodyPr>
          <a:lstStyle/>
          <a:p>
            <a:pPr marL="365760" marR="0" lvl="0" indent="-256032" algn="ctr" defTabSz="914400" rtl="0" eaLnBrk="1" fontAlgn="auto" latinLnBrk="0" hangingPunct="1">
              <a:lnSpc>
                <a:spcPct val="100000"/>
              </a:lnSpc>
              <a:spcBef>
                <a:spcPts val="300"/>
              </a:spcBef>
              <a:spcAft>
                <a:spcPts val="0"/>
              </a:spcAft>
              <a:buClr>
                <a:schemeClr val="accent3"/>
              </a:buClr>
              <a:buSzTx/>
              <a:tabLst/>
              <a:defRPr/>
            </a:pPr>
            <a:r>
              <a:rPr lang="en-US" sz="4800" b="1" dirty="0" smtClean="0">
                <a:ln cmpd="sng">
                  <a:solidFill>
                    <a:schemeClr val="tx1"/>
                  </a:solidFill>
                </a:ln>
              </a:rPr>
              <a:t>5 YEAR AVERAGES</a:t>
            </a:r>
            <a:endParaRPr kumimoji="0" lang="en-US" sz="4800" b="1" i="0" u="none" strike="noStrike" kern="1200" cap="none" spc="0" normalizeH="0" baseline="0" noProof="0" dirty="0" smtClean="0">
              <a:ln w="3175" cmpd="sng">
                <a:solidFill>
                  <a:schemeClr val="tx1"/>
                </a:solidFill>
              </a:ln>
              <a:effectLst/>
              <a:uLnTx/>
              <a:uFillTx/>
              <a:latin typeface="+mn-lt"/>
              <a:ea typeface="+mn-ea"/>
              <a:cs typeface="+mn-cs"/>
            </a:endParaRPr>
          </a:p>
          <a:p>
            <a:pPr marL="365760" marR="0" lvl="0" indent="-256032" algn="ctr" defTabSz="914400" rtl="0" eaLnBrk="1" fontAlgn="auto" latinLnBrk="0" hangingPunct="1">
              <a:lnSpc>
                <a:spcPct val="100000"/>
              </a:lnSpc>
              <a:spcBef>
                <a:spcPts val="300"/>
              </a:spcBef>
              <a:spcAft>
                <a:spcPts val="0"/>
              </a:spcAft>
              <a:buClr>
                <a:schemeClr val="accent3"/>
              </a:buClr>
              <a:buSzTx/>
              <a:tabLst/>
              <a:defRPr/>
            </a:pPr>
            <a:endParaRPr kumimoji="0" lang="en-US" sz="6000" b="1" i="0" u="none" strike="noStrike" kern="1200" cap="none" spc="0" normalizeH="0" baseline="0" noProof="0" dirty="0">
              <a:ln w="3175" cmpd="sng">
                <a:solidFill>
                  <a:schemeClr val="tx1"/>
                </a:solidFill>
              </a:ln>
              <a:solidFill>
                <a:srgbClr val="C0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685800"/>
            <a:ext cx="8686800" cy="1077218"/>
          </a:xfrm>
          <a:prstGeom prst="rect">
            <a:avLst/>
          </a:prstGeom>
          <a:noFill/>
        </p:spPr>
        <p:txBody>
          <a:bodyPr wrap="square" rtlCol="0">
            <a:spAutoFit/>
          </a:bodyPr>
          <a:lstStyle/>
          <a:p>
            <a:pPr algn="ctr"/>
            <a:r>
              <a:rPr lang="en-US" sz="3600" b="1" dirty="0" smtClean="0">
                <a:ln>
                  <a:solidFill>
                    <a:schemeClr val="tx1"/>
                  </a:solidFill>
                </a:ln>
              </a:rPr>
              <a:t>5 YEAR RESOURCE AVERAGE</a:t>
            </a:r>
          </a:p>
          <a:p>
            <a:pPr algn="ctr"/>
            <a:r>
              <a:rPr lang="en-US" sz="2800" b="1" dirty="0" smtClean="0">
                <a:ln>
                  <a:solidFill>
                    <a:schemeClr val="tx1"/>
                  </a:solidFill>
                </a:ln>
                <a:solidFill>
                  <a:schemeClr val="tx1">
                    <a:lumMod val="65000"/>
                    <a:lumOff val="35000"/>
                  </a:schemeClr>
                </a:solidFill>
              </a:rPr>
              <a:t>CR (88), OH (1,543), EQ (413), AC (190)</a:t>
            </a:r>
            <a:endParaRPr lang="en-US" sz="2800" b="1" dirty="0">
              <a:ln>
                <a:solidFill>
                  <a:schemeClr val="tx1"/>
                </a:solidFill>
              </a:ln>
              <a:solidFill>
                <a:schemeClr val="tx1">
                  <a:lumMod val="65000"/>
                  <a:lumOff val="35000"/>
                </a:schemeClr>
              </a:solidFill>
            </a:endParaRPr>
          </a:p>
        </p:txBody>
      </p:sp>
      <p:graphicFrame>
        <p:nvGraphicFramePr>
          <p:cNvPr id="5" name="Chart 4"/>
          <p:cNvGraphicFramePr/>
          <p:nvPr/>
        </p:nvGraphicFramePr>
        <p:xfrm>
          <a:off x="152400" y="2057400"/>
          <a:ext cx="8839200" cy="4648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685800"/>
            <a:ext cx="7924800" cy="1077218"/>
          </a:xfrm>
          <a:prstGeom prst="rect">
            <a:avLst/>
          </a:prstGeom>
          <a:noFill/>
        </p:spPr>
        <p:txBody>
          <a:bodyPr wrap="square" rtlCol="0">
            <a:spAutoFit/>
          </a:bodyPr>
          <a:lstStyle/>
          <a:p>
            <a:pPr algn="ctr"/>
            <a:r>
              <a:rPr lang="en-US" sz="3600" b="1" dirty="0" smtClean="0">
                <a:ln>
                  <a:solidFill>
                    <a:schemeClr val="tx1"/>
                  </a:solidFill>
                </a:ln>
              </a:rPr>
              <a:t>5 YEAR WILDFIRE AVERAGE</a:t>
            </a:r>
          </a:p>
          <a:p>
            <a:pPr algn="ctr"/>
            <a:r>
              <a:rPr lang="en-US" sz="2800" b="1" dirty="0" smtClean="0">
                <a:ln>
                  <a:solidFill>
                    <a:schemeClr val="tx1"/>
                  </a:solidFill>
                </a:ln>
                <a:solidFill>
                  <a:schemeClr val="tx1">
                    <a:lumMod val="65000"/>
                    <a:lumOff val="35000"/>
                  </a:schemeClr>
                </a:solidFill>
              </a:rPr>
              <a:t>428 WILDLAND FIRES &amp; 83,602 ACRES</a:t>
            </a:r>
            <a:endParaRPr lang="en-US" sz="2800" b="1" dirty="0">
              <a:ln>
                <a:solidFill>
                  <a:schemeClr val="tx1"/>
                </a:solidFill>
              </a:ln>
              <a:solidFill>
                <a:schemeClr val="tx1">
                  <a:lumMod val="65000"/>
                  <a:lumOff val="35000"/>
                </a:schemeClr>
              </a:solidFill>
            </a:endParaRPr>
          </a:p>
        </p:txBody>
      </p:sp>
      <p:graphicFrame>
        <p:nvGraphicFramePr>
          <p:cNvPr id="5" name="Chart 4"/>
          <p:cNvGraphicFramePr/>
          <p:nvPr/>
        </p:nvGraphicFramePr>
        <p:xfrm>
          <a:off x="152400" y="1752600"/>
          <a:ext cx="8839200" cy="4876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685800"/>
            <a:ext cx="8229600" cy="1508105"/>
          </a:xfrm>
          <a:prstGeom prst="rect">
            <a:avLst/>
          </a:prstGeom>
          <a:noFill/>
        </p:spPr>
        <p:txBody>
          <a:bodyPr wrap="square" rtlCol="0">
            <a:spAutoFit/>
          </a:bodyPr>
          <a:lstStyle/>
          <a:p>
            <a:pPr algn="ctr"/>
            <a:r>
              <a:rPr lang="en-US" sz="3600" b="1" dirty="0" smtClean="0">
                <a:ln>
                  <a:solidFill>
                    <a:schemeClr val="tx1"/>
                  </a:solidFill>
                </a:ln>
              </a:rPr>
              <a:t>5 YEAR INCIDENT AVERAGE</a:t>
            </a:r>
          </a:p>
          <a:p>
            <a:pPr algn="ctr"/>
            <a:r>
              <a:rPr lang="en-US" sz="2800" b="1" dirty="0" smtClean="0">
                <a:ln>
                  <a:solidFill>
                    <a:schemeClr val="tx1"/>
                  </a:solidFill>
                </a:ln>
                <a:solidFill>
                  <a:schemeClr val="tx1">
                    <a:lumMod val="65000"/>
                    <a:lumOff val="35000"/>
                  </a:schemeClr>
                </a:solidFill>
              </a:rPr>
              <a:t>1,319 INCIDENTS</a:t>
            </a:r>
          </a:p>
          <a:p>
            <a:endParaRPr lang="en-US" sz="2800" b="1" dirty="0">
              <a:ln>
                <a:solidFill>
                  <a:schemeClr val="tx1"/>
                </a:solidFill>
              </a:ln>
            </a:endParaRPr>
          </a:p>
        </p:txBody>
      </p:sp>
      <p:graphicFrame>
        <p:nvGraphicFramePr>
          <p:cNvPr id="5" name="Chart 4"/>
          <p:cNvGraphicFramePr/>
          <p:nvPr/>
        </p:nvGraphicFramePr>
        <p:xfrm>
          <a:off x="152400" y="1752600"/>
          <a:ext cx="8839200" cy="4953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p:cNvSpPr txBox="1">
            <a:spLocks/>
          </p:cNvSpPr>
          <p:nvPr/>
        </p:nvSpPr>
        <p:spPr>
          <a:xfrm>
            <a:off x="0" y="2209800"/>
            <a:ext cx="9144000" cy="1066800"/>
          </a:xfrm>
          <a:prstGeom prst="rect">
            <a:avLst/>
          </a:prstGeom>
          <a:effectLst>
            <a:outerShdw blurRad="50800" dist="38100" dir="16200000" rotWithShape="0">
              <a:prstClr val="black">
                <a:alpha val="40000"/>
              </a:prstClr>
            </a:outerShdw>
          </a:effectLst>
        </p:spPr>
        <p:txBody>
          <a:bodyPr>
            <a:normAutofit/>
          </a:bodyPr>
          <a:lstStyle/>
          <a:p>
            <a:pPr marL="365760" marR="0" lvl="0" indent="-256032" algn="ctr" defTabSz="914400" rtl="0" eaLnBrk="1" fontAlgn="auto" latinLnBrk="0" hangingPunct="1">
              <a:lnSpc>
                <a:spcPct val="100000"/>
              </a:lnSpc>
              <a:spcBef>
                <a:spcPts val="300"/>
              </a:spcBef>
              <a:spcAft>
                <a:spcPts val="0"/>
              </a:spcAft>
              <a:buClr>
                <a:schemeClr val="accent3"/>
              </a:buClr>
              <a:buSzTx/>
              <a:tabLst/>
              <a:defRPr/>
            </a:pPr>
            <a:r>
              <a:rPr lang="en-US" sz="4800" b="1" dirty="0" smtClean="0">
                <a:ln cmpd="sng">
                  <a:solidFill>
                    <a:schemeClr val="tx1"/>
                  </a:solidFill>
                </a:ln>
              </a:rPr>
              <a:t>TRAVEL</a:t>
            </a:r>
            <a:endParaRPr kumimoji="0" lang="en-US" sz="4800" b="1" i="0" u="none" strike="noStrike" kern="1200" cap="none" spc="0" normalizeH="0" baseline="0" noProof="0" dirty="0" smtClean="0">
              <a:ln w="3175" cmpd="sng">
                <a:solidFill>
                  <a:schemeClr val="tx1"/>
                </a:solidFill>
              </a:ln>
              <a:effectLst/>
              <a:uLnTx/>
              <a:uFillTx/>
              <a:latin typeface="+mn-lt"/>
              <a:ea typeface="+mn-ea"/>
              <a:cs typeface="+mn-cs"/>
            </a:endParaRPr>
          </a:p>
          <a:p>
            <a:pPr marL="365760" marR="0" lvl="0" indent="-256032" algn="ctr" defTabSz="914400" rtl="0" eaLnBrk="1" fontAlgn="auto" latinLnBrk="0" hangingPunct="1">
              <a:lnSpc>
                <a:spcPct val="100000"/>
              </a:lnSpc>
              <a:spcBef>
                <a:spcPts val="300"/>
              </a:spcBef>
              <a:spcAft>
                <a:spcPts val="0"/>
              </a:spcAft>
              <a:buClr>
                <a:schemeClr val="accent3"/>
              </a:buClr>
              <a:buSzTx/>
              <a:tabLst/>
              <a:defRPr/>
            </a:pPr>
            <a:endParaRPr kumimoji="0" lang="en-US" sz="6000" b="1" i="0" u="none" strike="noStrike" kern="1200" cap="none" spc="0" normalizeH="0" baseline="0" noProof="0" dirty="0">
              <a:ln w="3175" cmpd="sng">
                <a:solidFill>
                  <a:schemeClr val="tx1"/>
                </a:solidFill>
              </a:ln>
              <a:solidFill>
                <a:srgbClr val="C0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685800"/>
            <a:ext cx="8839200" cy="1200329"/>
          </a:xfrm>
          <a:prstGeom prst="rect">
            <a:avLst/>
          </a:prstGeom>
          <a:noFill/>
        </p:spPr>
        <p:txBody>
          <a:bodyPr wrap="square" rtlCol="0">
            <a:spAutoFit/>
          </a:bodyPr>
          <a:lstStyle/>
          <a:p>
            <a:pPr algn="ctr"/>
            <a:r>
              <a:rPr lang="en-US" sz="3600" b="1" dirty="0" smtClean="0">
                <a:ln>
                  <a:solidFill>
                    <a:schemeClr val="tx1"/>
                  </a:solidFill>
                </a:ln>
                <a:solidFill>
                  <a:srgbClr val="000000"/>
                </a:solidFill>
              </a:rPr>
              <a:t> INCIDENTS</a:t>
            </a:r>
          </a:p>
          <a:p>
            <a:pPr algn="ctr"/>
            <a:r>
              <a:rPr lang="en-US" sz="3600" b="1" dirty="0" smtClean="0">
                <a:ln>
                  <a:solidFill>
                    <a:schemeClr val="tx1"/>
                  </a:solidFill>
                </a:ln>
                <a:solidFill>
                  <a:srgbClr val="C00000"/>
                </a:solidFill>
              </a:rPr>
              <a:t> </a:t>
            </a:r>
            <a:r>
              <a:rPr lang="en-US" sz="3200" b="1" dirty="0" smtClean="0">
                <a:ln>
                  <a:solidFill>
                    <a:schemeClr val="tx1"/>
                  </a:solidFill>
                </a:ln>
                <a:solidFill>
                  <a:schemeClr val="tx1">
                    <a:lumMod val="65000"/>
                    <a:lumOff val="35000"/>
                  </a:schemeClr>
                </a:solidFill>
              </a:rPr>
              <a:t> 1,413</a:t>
            </a:r>
            <a:endParaRPr lang="en-US" sz="3200" b="1" dirty="0">
              <a:ln>
                <a:solidFill>
                  <a:schemeClr val="tx1"/>
                </a:solidFill>
              </a:ln>
              <a:solidFill>
                <a:schemeClr val="tx1">
                  <a:lumMod val="65000"/>
                  <a:lumOff val="35000"/>
                </a:schemeClr>
              </a:solidFill>
            </a:endParaRPr>
          </a:p>
        </p:txBody>
      </p:sp>
      <p:graphicFrame>
        <p:nvGraphicFramePr>
          <p:cNvPr id="5" name="Chart 4"/>
          <p:cNvGraphicFramePr/>
          <p:nvPr/>
        </p:nvGraphicFramePr>
        <p:xfrm>
          <a:off x="152400" y="1828800"/>
          <a:ext cx="8839200" cy="4876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685800"/>
            <a:ext cx="7543800" cy="646331"/>
          </a:xfrm>
          <a:prstGeom prst="rect">
            <a:avLst/>
          </a:prstGeom>
          <a:noFill/>
        </p:spPr>
        <p:txBody>
          <a:bodyPr wrap="square" rtlCol="0">
            <a:spAutoFit/>
          </a:bodyPr>
          <a:lstStyle/>
          <a:p>
            <a:pPr algn="ctr"/>
            <a:r>
              <a:rPr lang="en-US" sz="3600" b="1" dirty="0" smtClean="0">
                <a:ln>
                  <a:solidFill>
                    <a:schemeClr val="tx1"/>
                  </a:solidFill>
                </a:ln>
              </a:rPr>
              <a:t>TRAVEL ARRANGEMENTS</a:t>
            </a:r>
          </a:p>
        </p:txBody>
      </p:sp>
      <p:graphicFrame>
        <p:nvGraphicFramePr>
          <p:cNvPr id="5" name="Chart 4"/>
          <p:cNvGraphicFramePr/>
          <p:nvPr/>
        </p:nvGraphicFramePr>
        <p:xfrm>
          <a:off x="152400" y="1447800"/>
          <a:ext cx="8839200" cy="5257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p:cNvSpPr txBox="1">
            <a:spLocks/>
          </p:cNvSpPr>
          <p:nvPr/>
        </p:nvSpPr>
        <p:spPr>
          <a:xfrm>
            <a:off x="0" y="2438400"/>
            <a:ext cx="9144000" cy="1066800"/>
          </a:xfrm>
          <a:prstGeom prst="rect">
            <a:avLst/>
          </a:prstGeom>
          <a:effectLst>
            <a:outerShdw blurRad="50800" dist="38100" dir="16200000" rotWithShape="0">
              <a:prstClr val="black">
                <a:alpha val="40000"/>
              </a:prstClr>
            </a:outerShdw>
          </a:effectLst>
        </p:spPr>
        <p:txBody>
          <a:bodyPr>
            <a:normAutofit/>
          </a:bodyPr>
          <a:lstStyle/>
          <a:p>
            <a:pPr marL="365760" marR="0" lvl="0" indent="-256032" algn="ctr" defTabSz="914400" rtl="0" eaLnBrk="1" fontAlgn="auto" latinLnBrk="0" hangingPunct="1">
              <a:lnSpc>
                <a:spcPct val="100000"/>
              </a:lnSpc>
              <a:spcBef>
                <a:spcPts val="300"/>
              </a:spcBef>
              <a:spcAft>
                <a:spcPts val="0"/>
              </a:spcAft>
              <a:buClr>
                <a:schemeClr val="accent3"/>
              </a:buClr>
              <a:buSzTx/>
              <a:tabLst/>
              <a:defRPr/>
            </a:pPr>
            <a:r>
              <a:rPr lang="en-US" sz="4800" b="1" dirty="0" smtClean="0">
                <a:ln cmpd="sng">
                  <a:solidFill>
                    <a:schemeClr val="tx1"/>
                  </a:solidFill>
                </a:ln>
              </a:rPr>
              <a:t>ROSS SUPPORT</a:t>
            </a:r>
            <a:endParaRPr kumimoji="0" lang="en-US" sz="4800" b="1" i="0" u="none" strike="noStrike" kern="1200" cap="none" spc="0" normalizeH="0" baseline="0" noProof="0" dirty="0" smtClean="0">
              <a:ln w="3175" cmpd="sng">
                <a:solidFill>
                  <a:schemeClr val="tx1"/>
                </a:solidFill>
              </a:ln>
              <a:effectLst/>
              <a:uLnTx/>
              <a:uFillTx/>
              <a:latin typeface="+mn-lt"/>
              <a:ea typeface="+mn-ea"/>
              <a:cs typeface="+mn-cs"/>
            </a:endParaRPr>
          </a:p>
          <a:p>
            <a:pPr marL="365760" marR="0" lvl="0" indent="-256032" algn="ctr" defTabSz="914400" rtl="0" eaLnBrk="1" fontAlgn="auto" latinLnBrk="0" hangingPunct="1">
              <a:lnSpc>
                <a:spcPct val="100000"/>
              </a:lnSpc>
              <a:spcBef>
                <a:spcPts val="300"/>
              </a:spcBef>
              <a:spcAft>
                <a:spcPts val="0"/>
              </a:spcAft>
              <a:buClr>
                <a:schemeClr val="accent3"/>
              </a:buClr>
              <a:buSzTx/>
              <a:tabLst/>
              <a:defRPr/>
            </a:pPr>
            <a:endParaRPr kumimoji="0" lang="en-US" sz="6000" b="1" i="0" u="none" strike="noStrike" kern="1200" cap="none" spc="0" normalizeH="0" baseline="0" noProof="0" dirty="0">
              <a:ln w="3175" cmpd="sng">
                <a:solidFill>
                  <a:schemeClr val="tx1"/>
                </a:solidFill>
              </a:ln>
              <a:solidFill>
                <a:srgbClr val="C0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152400" y="1752600"/>
          <a:ext cx="8839200" cy="49530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0" y="685800"/>
            <a:ext cx="9144000" cy="1077218"/>
          </a:xfrm>
          <a:prstGeom prst="rect">
            <a:avLst/>
          </a:prstGeom>
          <a:noFill/>
        </p:spPr>
        <p:txBody>
          <a:bodyPr wrap="square" rtlCol="0">
            <a:spAutoFit/>
          </a:bodyPr>
          <a:lstStyle/>
          <a:p>
            <a:pPr algn="ctr"/>
            <a:r>
              <a:rPr lang="en-US" sz="3600" b="1" dirty="0" smtClean="0">
                <a:ln>
                  <a:solidFill>
                    <a:schemeClr val="tx1"/>
                  </a:solidFill>
                </a:ln>
              </a:rPr>
              <a:t>ROSS SUPPORT</a:t>
            </a:r>
          </a:p>
          <a:p>
            <a:pPr algn="ctr"/>
            <a:r>
              <a:rPr lang="en-US" sz="2800" b="1" dirty="0" smtClean="0">
                <a:ln>
                  <a:solidFill>
                    <a:schemeClr val="tx1"/>
                  </a:solidFill>
                </a:ln>
                <a:solidFill>
                  <a:schemeClr val="tx1">
                    <a:lumMod val="65000"/>
                    <a:lumOff val="35000"/>
                  </a:schemeClr>
                </a:solidFill>
              </a:rPr>
              <a:t>100 INCIDENTS</a:t>
            </a:r>
            <a:endParaRPr lang="en-US" sz="2800" b="1" dirty="0">
              <a:ln>
                <a:solidFill>
                  <a:schemeClr val="tx1"/>
                </a:solidFill>
              </a:ln>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152400" y="1828800"/>
          <a:ext cx="88392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0" y="685800"/>
            <a:ext cx="9144000" cy="1077218"/>
          </a:xfrm>
          <a:prstGeom prst="rect">
            <a:avLst/>
          </a:prstGeom>
          <a:noFill/>
        </p:spPr>
        <p:txBody>
          <a:bodyPr wrap="square" rtlCol="0">
            <a:spAutoFit/>
          </a:bodyPr>
          <a:lstStyle/>
          <a:p>
            <a:pPr algn="ctr"/>
            <a:r>
              <a:rPr lang="en-US" sz="3600" b="1" dirty="0" smtClean="0">
                <a:ln>
                  <a:solidFill>
                    <a:schemeClr val="tx1"/>
                  </a:solidFill>
                </a:ln>
              </a:rPr>
              <a:t>ROSS SUPPORT- COOPERATORS</a:t>
            </a:r>
          </a:p>
          <a:p>
            <a:pPr algn="ctr"/>
            <a:r>
              <a:rPr lang="en-US" sz="2800" b="1" dirty="0" smtClean="0">
                <a:ln>
                  <a:solidFill>
                    <a:schemeClr val="tx1"/>
                  </a:solidFill>
                </a:ln>
                <a:solidFill>
                  <a:schemeClr val="tx1">
                    <a:lumMod val="65000"/>
                    <a:lumOff val="35000"/>
                  </a:schemeClr>
                </a:solidFill>
              </a:rPr>
              <a:t>68 INCIDENTS</a:t>
            </a:r>
            <a:endParaRPr lang="en-US" sz="2800" b="1" dirty="0">
              <a:ln>
                <a:solidFill>
                  <a:schemeClr val="tx1"/>
                </a:solidFill>
              </a:ln>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p:cNvSpPr txBox="1">
            <a:spLocks/>
          </p:cNvSpPr>
          <p:nvPr/>
        </p:nvSpPr>
        <p:spPr>
          <a:xfrm>
            <a:off x="0" y="2209800"/>
            <a:ext cx="9144000" cy="1066800"/>
          </a:xfrm>
          <a:prstGeom prst="rect">
            <a:avLst/>
          </a:prstGeom>
          <a:effectLst>
            <a:outerShdw blurRad="50800" dist="38100" dir="16200000" rotWithShape="0">
              <a:prstClr val="black">
                <a:alpha val="40000"/>
              </a:prstClr>
            </a:outerShdw>
          </a:effectLst>
        </p:spPr>
        <p:txBody>
          <a:bodyPr>
            <a:normAutofit/>
          </a:bodyPr>
          <a:lstStyle/>
          <a:p>
            <a:pPr marL="365760" marR="0" lvl="0" indent="-256032" algn="ctr" defTabSz="914400" rtl="0" eaLnBrk="1" fontAlgn="auto" latinLnBrk="0" hangingPunct="1">
              <a:lnSpc>
                <a:spcPct val="100000"/>
              </a:lnSpc>
              <a:spcBef>
                <a:spcPts val="300"/>
              </a:spcBef>
              <a:spcAft>
                <a:spcPts val="0"/>
              </a:spcAft>
              <a:buClr>
                <a:schemeClr val="accent3"/>
              </a:buClr>
              <a:buSzTx/>
              <a:tabLst/>
              <a:defRPr/>
            </a:pPr>
            <a:r>
              <a:rPr lang="en-US" sz="4800" b="1" dirty="0" smtClean="0">
                <a:ln cmpd="sng">
                  <a:solidFill>
                    <a:schemeClr val="tx1"/>
                  </a:solidFill>
                </a:ln>
              </a:rPr>
              <a:t>2010 FINAL SIT REPORT</a:t>
            </a:r>
            <a:endParaRPr kumimoji="0" lang="en-US" sz="4800" b="1" i="0" u="none" strike="noStrike" kern="1200" cap="none" spc="0" normalizeH="0" baseline="0" noProof="0" dirty="0" smtClean="0">
              <a:ln w="3175" cmpd="sng">
                <a:solidFill>
                  <a:schemeClr val="tx1"/>
                </a:solidFill>
              </a:ln>
              <a:effectLst/>
              <a:uLnTx/>
              <a:uFillTx/>
              <a:latin typeface="+mn-lt"/>
              <a:ea typeface="+mn-ea"/>
              <a:cs typeface="+mn-cs"/>
            </a:endParaRPr>
          </a:p>
          <a:p>
            <a:pPr marL="365760" marR="0" lvl="0" indent="-256032" algn="ctr" defTabSz="914400" rtl="0" eaLnBrk="1" fontAlgn="auto" latinLnBrk="0" hangingPunct="1">
              <a:lnSpc>
                <a:spcPct val="100000"/>
              </a:lnSpc>
              <a:spcBef>
                <a:spcPts val="300"/>
              </a:spcBef>
              <a:spcAft>
                <a:spcPts val="0"/>
              </a:spcAft>
              <a:buClr>
                <a:schemeClr val="accent3"/>
              </a:buClr>
              <a:buSzTx/>
              <a:tabLst/>
              <a:defRPr/>
            </a:pPr>
            <a:endParaRPr kumimoji="0" lang="en-US" sz="6000" b="1" i="0" u="none" strike="noStrike" kern="1200" cap="none" spc="0" normalizeH="0" baseline="0" noProof="0" dirty="0">
              <a:ln w="3175" cmpd="sng">
                <a:solidFill>
                  <a:schemeClr val="tx1"/>
                </a:solidFill>
              </a:ln>
              <a:solidFill>
                <a:srgbClr val="C0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0" y="609600"/>
            <a:ext cx="9144000" cy="1219200"/>
          </a:xfrm>
        </p:spPr>
        <p:txBody>
          <a:bodyPr>
            <a:normAutofit fontScale="90000"/>
          </a:bodyPr>
          <a:lstStyle/>
          <a:p>
            <a:r>
              <a:rPr kumimoji="0" lang="en-US" sz="2700" b="1" i="0" u="none" strike="noStrike" cap="none" normalizeH="0" baseline="0" dirty="0" smtClean="0">
                <a:ln>
                  <a:noFill/>
                </a:ln>
                <a:solidFill>
                  <a:schemeClr val="tx1"/>
                </a:solidFill>
                <a:effectLst/>
                <a:latin typeface="+mn-lt"/>
                <a:ea typeface="Times New Roman" pitchFamily="18" charset="0"/>
                <a:cs typeface="Times New Roman" pitchFamily="18" charset="0"/>
              </a:rPr>
              <a:t>Dispatch Office Summary Situation Report   12/31/2010</a:t>
            </a:r>
            <a:r>
              <a:rPr kumimoji="0" lang="en-US" sz="2700" b="1" i="0" u="none" strike="noStrike" cap="none" normalizeH="0" baseline="0" dirty="0" smtClean="0">
                <a:ln>
                  <a:noFill/>
                </a:ln>
                <a:solidFill>
                  <a:schemeClr val="tx1"/>
                </a:solidFill>
                <a:effectLst/>
                <a:latin typeface="+mn-lt"/>
              </a:rPr>
              <a:t/>
            </a:r>
            <a:br>
              <a:rPr kumimoji="0" lang="en-US" sz="2700" b="1" i="0" u="none" strike="noStrike" cap="none" normalizeH="0" baseline="0" dirty="0" smtClean="0">
                <a:ln>
                  <a:noFill/>
                </a:ln>
                <a:solidFill>
                  <a:schemeClr val="tx1"/>
                </a:solidFill>
                <a:effectLst/>
                <a:latin typeface="+mn-lt"/>
              </a:rPr>
            </a:br>
            <a:r>
              <a:rPr kumimoji="0" lang="en-US" sz="2700" b="1" i="0" u="none" strike="noStrike" cap="none" normalizeH="0" baseline="0" dirty="0" smtClean="0">
                <a:ln>
                  <a:noFill/>
                </a:ln>
                <a:solidFill>
                  <a:schemeClr val="tx1"/>
                </a:solidFill>
                <a:effectLst/>
                <a:latin typeface="+mn-lt"/>
                <a:ea typeface="Times New Roman" pitchFamily="18" charset="0"/>
                <a:cs typeface="Times New Roman" pitchFamily="18" charset="0"/>
              </a:rPr>
              <a:t>Pueblo Dispatch Center</a:t>
            </a:r>
            <a:r>
              <a:rPr kumimoji="0" lang="en-US" sz="2800" b="0" i="0" u="none" strike="noStrike" cap="none" normalizeH="0" baseline="0" dirty="0" smtClean="0">
                <a:ln>
                  <a:noFill/>
                </a:ln>
                <a:solidFill>
                  <a:schemeClr val="tx1"/>
                </a:solidFill>
                <a:effectLst/>
                <a:latin typeface="Arial" pitchFamily="34" charset="0"/>
              </a:rPr>
              <a:t/>
            </a:r>
            <a:br>
              <a:rPr kumimoji="0" lang="en-US" sz="2800" b="0" i="0" u="none" strike="noStrike" cap="none" normalizeH="0" baseline="0" dirty="0" smtClean="0">
                <a:ln>
                  <a:noFill/>
                </a:ln>
                <a:solidFill>
                  <a:schemeClr val="tx1"/>
                </a:solidFill>
                <a:effectLst/>
                <a:latin typeface="Arial" pitchFamily="34" charset="0"/>
              </a:rPr>
            </a:br>
            <a:endParaRPr lang="en-US" sz="1800" dirty="0"/>
          </a:p>
        </p:txBody>
      </p:sp>
      <p:graphicFrame>
        <p:nvGraphicFramePr>
          <p:cNvPr id="14" name="Table 13"/>
          <p:cNvGraphicFramePr>
            <a:graphicFrameLocks noGrp="1"/>
          </p:cNvGraphicFramePr>
          <p:nvPr/>
        </p:nvGraphicFramePr>
        <p:xfrm>
          <a:off x="152400" y="1524000"/>
          <a:ext cx="8839200" cy="4860492"/>
        </p:xfrm>
        <a:graphic>
          <a:graphicData uri="http://schemas.openxmlformats.org/drawingml/2006/table">
            <a:tbl>
              <a:tblPr/>
              <a:tblGrid>
                <a:gridCol w="736600"/>
                <a:gridCol w="736600"/>
                <a:gridCol w="736600"/>
                <a:gridCol w="736600"/>
                <a:gridCol w="736600"/>
                <a:gridCol w="736600"/>
                <a:gridCol w="736600"/>
                <a:gridCol w="736600"/>
                <a:gridCol w="736600"/>
                <a:gridCol w="736600"/>
                <a:gridCol w="736600"/>
                <a:gridCol w="736600"/>
              </a:tblGrid>
              <a:tr h="231452">
                <a:tc gridSpan="2">
                  <a:txBody>
                    <a:bodyPr/>
                    <a:lstStyle/>
                    <a:p>
                      <a:pPr marL="0" marR="0">
                        <a:lnSpc>
                          <a:spcPct val="115000"/>
                        </a:lnSpc>
                        <a:spcBef>
                          <a:spcPts val="0"/>
                        </a:spcBef>
                        <a:spcAft>
                          <a:spcPts val="0"/>
                        </a:spcAft>
                      </a:pPr>
                      <a:r>
                        <a:rPr lang="en-US" sz="1200" dirty="0">
                          <a:latin typeface="Times New Roman"/>
                          <a:ea typeface="Times New Roman"/>
                          <a:cs typeface="Times New Roman"/>
                        </a:rPr>
                        <a:t>Year-to-Date</a:t>
                      </a:r>
                      <a:endParaRPr lang="en-US" sz="1200" dirty="0">
                        <a:latin typeface="Calibri"/>
                        <a:ea typeface="Calibri"/>
                        <a:cs typeface="Times New Roman"/>
                      </a:endParaRPr>
                    </a:p>
                  </a:txBody>
                  <a:tcPr marL="5127" marR="5127" marT="5127" marB="5127" anchor="ctr">
                    <a:lnL>
                      <a:noFill/>
                    </a:lnL>
                    <a:lnR>
                      <a:noFill/>
                    </a:lnR>
                    <a:lnT>
                      <a:noFill/>
                    </a:lnT>
                    <a:lnB>
                      <a:noFill/>
                    </a:lnB>
                  </a:tcPr>
                </a:tc>
                <a:tc hMerge="1">
                  <a:txBody>
                    <a:bodyPr/>
                    <a:lstStyle/>
                    <a:p>
                      <a:endParaRPr lang="en-US"/>
                    </a:p>
                  </a:txBody>
                  <a:tcPr/>
                </a:tc>
                <a:tc gridSpan="6">
                  <a:txBody>
                    <a:bodyPr/>
                    <a:lstStyle/>
                    <a:p>
                      <a:pPr marL="0" marR="0" algn="ctr">
                        <a:lnSpc>
                          <a:spcPct val="115000"/>
                        </a:lnSpc>
                        <a:spcBef>
                          <a:spcPts val="0"/>
                        </a:spcBef>
                        <a:spcAft>
                          <a:spcPts val="0"/>
                        </a:spcAft>
                      </a:pPr>
                      <a:r>
                        <a:rPr lang="en-US" sz="1200" dirty="0" err="1">
                          <a:latin typeface="Times New Roman"/>
                          <a:ea typeface="Times New Roman"/>
                          <a:cs typeface="Times New Roman"/>
                        </a:rPr>
                        <a:t>Wildland</a:t>
                      </a:r>
                      <a:r>
                        <a:rPr lang="en-US" sz="1200" dirty="0">
                          <a:latin typeface="Times New Roman"/>
                          <a:ea typeface="Times New Roman"/>
                          <a:cs typeface="Times New Roman"/>
                        </a:rPr>
                        <a:t> Fire Activity</a:t>
                      </a:r>
                      <a:endParaRPr lang="en-US" sz="1200" dirty="0">
                        <a:latin typeface="Calibri"/>
                        <a:ea typeface="Calibri"/>
                        <a:cs typeface="Times New Roman"/>
                      </a:endParaRPr>
                    </a:p>
                  </a:txBody>
                  <a:tcPr marL="5127" marR="5127" marT="5127" marB="5127"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15000"/>
                        </a:lnSpc>
                        <a:spcBef>
                          <a:spcPts val="0"/>
                        </a:spcBef>
                        <a:spcAft>
                          <a:spcPts val="0"/>
                        </a:spcAft>
                      </a:pPr>
                      <a:r>
                        <a:rPr lang="en-US" sz="1200">
                          <a:latin typeface="Times New Roman"/>
                          <a:ea typeface="Times New Roman"/>
                          <a:cs typeface="Times New Roman"/>
                        </a:rPr>
                        <a:t>Rx &amp; WFU Fire Activity</a:t>
                      </a:r>
                      <a:endParaRPr lang="en-US" sz="1200">
                        <a:latin typeface="Calibri"/>
                        <a:ea typeface="Calibri"/>
                        <a:cs typeface="Times New Roman"/>
                      </a:endParaRPr>
                    </a:p>
                  </a:txBody>
                  <a:tcPr marL="5127" marR="5127" marT="5127" marB="5127"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231452">
                <a:tc rowSpan="2">
                  <a:txBody>
                    <a:bodyPr/>
                    <a:lstStyle/>
                    <a:p>
                      <a:pPr marL="0" marR="0" algn="ctr">
                        <a:lnSpc>
                          <a:spcPct val="115000"/>
                        </a:lnSpc>
                        <a:spcBef>
                          <a:spcPts val="0"/>
                        </a:spcBef>
                        <a:spcAft>
                          <a:spcPts val="0"/>
                        </a:spcAft>
                      </a:pPr>
                      <a:r>
                        <a:rPr lang="en-US" sz="1200">
                          <a:latin typeface="Times New Roman"/>
                          <a:ea typeface="Times New Roman"/>
                          <a:cs typeface="Times New Roman"/>
                        </a:rPr>
                        <a:t/>
                      </a:r>
                      <a:br>
                        <a:rPr lang="en-US" sz="1200">
                          <a:latin typeface="Times New Roman"/>
                          <a:ea typeface="Times New Roman"/>
                          <a:cs typeface="Times New Roman"/>
                        </a:rPr>
                      </a:br>
                      <a:r>
                        <a:rPr lang="en-US" sz="1200">
                          <a:latin typeface="Times New Roman"/>
                          <a:ea typeface="Times New Roman"/>
                          <a:cs typeface="Times New Roman"/>
                        </a:rPr>
                        <a:t>Agency</a:t>
                      </a:r>
                      <a:endParaRPr lang="en-US" sz="1200">
                        <a:latin typeface="Calibri"/>
                        <a:ea typeface="Calibri"/>
                        <a:cs typeface="Times New Roman"/>
                      </a:endParaRPr>
                    </a:p>
                  </a:txBody>
                  <a:tcPr marL="5127" marR="5127" marT="5127" marB="5127" anchor="ctr">
                    <a:lnL>
                      <a:noFill/>
                    </a:lnL>
                    <a:lnR>
                      <a:noFill/>
                    </a:lnR>
                    <a:lnT>
                      <a:noFill/>
                    </a:lnT>
                    <a:lnB>
                      <a:noFill/>
                    </a:lnB>
                  </a:tcPr>
                </a:tc>
                <a:tc rowSpan="2">
                  <a:txBody>
                    <a:bodyPr/>
                    <a:lstStyle/>
                    <a:p>
                      <a:pPr marL="0" marR="0" algn="ctr">
                        <a:lnSpc>
                          <a:spcPct val="115000"/>
                        </a:lnSpc>
                        <a:spcBef>
                          <a:spcPts val="0"/>
                        </a:spcBef>
                        <a:spcAft>
                          <a:spcPts val="0"/>
                        </a:spcAft>
                      </a:pPr>
                      <a:r>
                        <a:rPr lang="en-US" sz="1200">
                          <a:latin typeface="Times New Roman"/>
                          <a:ea typeface="Times New Roman"/>
                          <a:cs typeface="Times New Roman"/>
                        </a:rPr>
                        <a:t>State</a:t>
                      </a:r>
                      <a:br>
                        <a:rPr lang="en-US" sz="1200">
                          <a:latin typeface="Times New Roman"/>
                          <a:ea typeface="Times New Roman"/>
                          <a:cs typeface="Times New Roman"/>
                        </a:rPr>
                      </a:br>
                      <a:r>
                        <a:rPr lang="en-US" sz="1200">
                          <a:latin typeface="Times New Roman"/>
                          <a:ea typeface="Times New Roman"/>
                          <a:cs typeface="Times New Roman"/>
                        </a:rPr>
                        <a:t>Unit</a:t>
                      </a:r>
                      <a:endParaRPr lang="en-US" sz="1200">
                        <a:latin typeface="Calibri"/>
                        <a:ea typeface="Calibri"/>
                        <a:cs typeface="Times New Roman"/>
                      </a:endParaRPr>
                    </a:p>
                  </a:txBody>
                  <a:tcPr marL="5127" marR="5127" marT="5127" marB="5127" anchor="ctr">
                    <a:lnL>
                      <a:noFill/>
                    </a:lnL>
                    <a:lnR>
                      <a:noFill/>
                    </a:lnR>
                    <a:lnT>
                      <a:noFill/>
                    </a:lnT>
                    <a:lnB>
                      <a:noFill/>
                    </a:lnB>
                  </a:tcPr>
                </a:tc>
                <a:tc gridSpan="2">
                  <a:txBody>
                    <a:bodyPr/>
                    <a:lstStyle/>
                    <a:p>
                      <a:pPr marL="0" marR="0" algn="ctr">
                        <a:lnSpc>
                          <a:spcPct val="115000"/>
                        </a:lnSpc>
                        <a:spcBef>
                          <a:spcPts val="0"/>
                        </a:spcBef>
                        <a:spcAft>
                          <a:spcPts val="0"/>
                        </a:spcAft>
                      </a:pPr>
                      <a:r>
                        <a:rPr lang="en-US" sz="1200">
                          <a:latin typeface="Times New Roman"/>
                          <a:ea typeface="Times New Roman"/>
                          <a:cs typeface="Times New Roman"/>
                        </a:rPr>
                        <a:t>Human</a:t>
                      </a:r>
                      <a:endParaRPr lang="en-US" sz="1200">
                        <a:latin typeface="Calibri"/>
                        <a:ea typeface="Calibri"/>
                        <a:cs typeface="Times New Roman"/>
                      </a:endParaRPr>
                    </a:p>
                  </a:txBody>
                  <a:tcPr marL="5127" marR="5127" marT="5127" marB="5127" anchor="ctr">
                    <a:lnL>
                      <a:noFill/>
                    </a:lnL>
                    <a:lnR>
                      <a:noFill/>
                    </a:lnR>
                    <a:lnT>
                      <a:noFill/>
                    </a:lnT>
                    <a:lnB>
                      <a:noFill/>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a:latin typeface="Times New Roman"/>
                          <a:ea typeface="Times New Roman"/>
                          <a:cs typeface="Times New Roman"/>
                        </a:rPr>
                        <a:t>Lightning</a:t>
                      </a:r>
                      <a:endParaRPr lang="en-US" sz="1200">
                        <a:latin typeface="Calibri"/>
                        <a:ea typeface="Calibri"/>
                        <a:cs typeface="Times New Roman"/>
                      </a:endParaRPr>
                    </a:p>
                  </a:txBody>
                  <a:tcPr marL="5127" marR="5127" marT="5127" marB="5127" anchor="ctr">
                    <a:lnL>
                      <a:noFill/>
                    </a:lnL>
                    <a:lnR>
                      <a:noFill/>
                    </a:lnR>
                    <a:lnT>
                      <a:noFill/>
                    </a:lnT>
                    <a:lnB>
                      <a:noFill/>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a:latin typeface="Times New Roman"/>
                          <a:ea typeface="Times New Roman"/>
                          <a:cs typeface="Times New Roman"/>
                        </a:rPr>
                        <a:t>Total</a:t>
                      </a:r>
                      <a:endParaRPr lang="en-US" sz="1200">
                        <a:latin typeface="Calibri"/>
                        <a:ea typeface="Calibri"/>
                        <a:cs typeface="Times New Roman"/>
                      </a:endParaRPr>
                    </a:p>
                  </a:txBody>
                  <a:tcPr marL="5127" marR="5127" marT="5127" marB="5127" anchor="ctr">
                    <a:lnL>
                      <a:noFill/>
                    </a:lnL>
                    <a:lnR>
                      <a:noFill/>
                    </a:lnR>
                    <a:lnT>
                      <a:noFill/>
                    </a:lnT>
                    <a:lnB>
                      <a:noFill/>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a:latin typeface="Times New Roman"/>
                          <a:ea typeface="Times New Roman"/>
                          <a:cs typeface="Times New Roman"/>
                        </a:rPr>
                        <a:t>Rx</a:t>
                      </a:r>
                      <a:endParaRPr lang="en-US" sz="1200">
                        <a:latin typeface="Calibri"/>
                        <a:ea typeface="Calibri"/>
                        <a:cs typeface="Times New Roman"/>
                      </a:endParaRPr>
                    </a:p>
                  </a:txBody>
                  <a:tcPr marL="5127" marR="5127" marT="5127" marB="5127" anchor="ctr">
                    <a:lnL>
                      <a:noFill/>
                    </a:lnL>
                    <a:lnR>
                      <a:noFill/>
                    </a:lnR>
                    <a:lnT>
                      <a:noFill/>
                    </a:lnT>
                    <a:lnB>
                      <a:noFill/>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a:latin typeface="Times New Roman"/>
                          <a:ea typeface="Times New Roman"/>
                          <a:cs typeface="Times New Roman"/>
                        </a:rPr>
                        <a:t>WFU</a:t>
                      </a:r>
                      <a:endParaRPr lang="en-US" sz="1200">
                        <a:latin typeface="Calibri"/>
                        <a:ea typeface="Calibri"/>
                        <a:cs typeface="Times New Roman"/>
                      </a:endParaRPr>
                    </a:p>
                  </a:txBody>
                  <a:tcPr marL="5127" marR="5127" marT="5127" marB="5127" anchor="ctr">
                    <a:lnL>
                      <a:noFill/>
                    </a:lnL>
                    <a:lnR>
                      <a:noFill/>
                    </a:lnR>
                    <a:lnT>
                      <a:noFill/>
                    </a:lnT>
                    <a:lnB>
                      <a:noFill/>
                    </a:lnB>
                  </a:tcPr>
                </a:tc>
                <a:tc hMerge="1">
                  <a:txBody>
                    <a:bodyPr/>
                    <a:lstStyle/>
                    <a:p>
                      <a:endParaRPr lang="en-US"/>
                    </a:p>
                  </a:txBody>
                  <a:tcPr/>
                </a:tc>
              </a:tr>
              <a:tr h="231452">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Fires</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Acres</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Fires</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Acres</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Fires</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Acres</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Fires</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Acres</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Fires</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Acres</a:t>
                      </a:r>
                      <a:endParaRPr lang="en-US" sz="1200">
                        <a:latin typeface="Calibri"/>
                        <a:ea typeface="Calibri"/>
                        <a:cs typeface="Times New Roman"/>
                      </a:endParaRPr>
                    </a:p>
                  </a:txBody>
                  <a:tcPr marL="5127" marR="5127" marT="5127" marB="5127" anchor="ctr">
                    <a:lnL>
                      <a:noFill/>
                    </a:lnL>
                    <a:lnR>
                      <a:noFill/>
                    </a:lnR>
                    <a:lnT>
                      <a:noFill/>
                    </a:lnT>
                    <a:lnB>
                      <a:noFill/>
                    </a:lnB>
                  </a:tcPr>
                </a:tc>
              </a:tr>
              <a:tr h="231452">
                <a:tc>
                  <a:txBody>
                    <a:bodyPr/>
                    <a:lstStyle/>
                    <a:p>
                      <a:pPr marL="0" marR="0">
                        <a:lnSpc>
                          <a:spcPct val="115000"/>
                        </a:lnSpc>
                        <a:spcBef>
                          <a:spcPts val="0"/>
                        </a:spcBef>
                        <a:spcAft>
                          <a:spcPts val="0"/>
                        </a:spcAft>
                      </a:pPr>
                      <a:r>
                        <a:rPr lang="en-US" sz="1200">
                          <a:latin typeface="Times New Roman"/>
                          <a:ea typeface="Times New Roman"/>
                          <a:cs typeface="Times New Roman"/>
                        </a:rPr>
                        <a:t>BIA</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nSpc>
                          <a:spcPct val="115000"/>
                        </a:lnSpc>
                        <a:spcBef>
                          <a:spcPts val="0"/>
                        </a:spcBef>
                        <a:spcAft>
                          <a:spcPts val="0"/>
                        </a:spcAft>
                      </a:pPr>
                      <a:r>
                        <a:rPr lang="en-US" sz="1200">
                          <a:latin typeface="Times New Roman"/>
                          <a:ea typeface="Times New Roman"/>
                          <a:cs typeface="Times New Roman"/>
                        </a:rPr>
                        <a:t>KS-HOA</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dirty="0">
                          <a:latin typeface="Times New Roman"/>
                          <a:ea typeface="Times New Roman"/>
                          <a:cs typeface="Times New Roman"/>
                        </a:rPr>
                        <a:t>4</a:t>
                      </a:r>
                      <a:endParaRPr lang="en-US" sz="1200" dirty="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758</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4</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758</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12</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840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r>
              <a:tr h="231452">
                <a:tc>
                  <a:txBody>
                    <a:bodyPr/>
                    <a:lstStyle/>
                    <a:p>
                      <a:pPr marL="0" marR="0">
                        <a:lnSpc>
                          <a:spcPct val="115000"/>
                        </a:lnSpc>
                        <a:spcBef>
                          <a:spcPts val="0"/>
                        </a:spcBef>
                        <a:spcAft>
                          <a:spcPts val="0"/>
                        </a:spcAft>
                      </a:pPr>
                      <a:r>
                        <a:rPr lang="en-US" sz="1200">
                          <a:latin typeface="Times New Roman"/>
                          <a:ea typeface="Times New Roman"/>
                          <a:cs typeface="Times New Roman"/>
                        </a:rPr>
                        <a:t>BIA</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nSpc>
                          <a:spcPct val="115000"/>
                        </a:lnSpc>
                        <a:spcBef>
                          <a:spcPts val="0"/>
                        </a:spcBef>
                        <a:spcAft>
                          <a:spcPts val="0"/>
                        </a:spcAft>
                      </a:pPr>
                      <a:r>
                        <a:rPr lang="en-US" sz="1200">
                          <a:latin typeface="Times New Roman"/>
                          <a:ea typeface="Times New Roman"/>
                          <a:cs typeface="Times New Roman"/>
                        </a:rPr>
                        <a:t>Total:</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4</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758</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4</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758</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12</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840</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r>
              <a:tr h="231452">
                <a:tc>
                  <a:txBody>
                    <a:bodyPr/>
                    <a:lstStyle/>
                    <a:p>
                      <a:pPr marL="0" marR="0">
                        <a:lnSpc>
                          <a:spcPct val="115000"/>
                        </a:lnSpc>
                        <a:spcBef>
                          <a:spcPts val="0"/>
                        </a:spcBef>
                        <a:spcAft>
                          <a:spcPts val="0"/>
                        </a:spcAft>
                      </a:pPr>
                      <a:r>
                        <a:rPr lang="en-US" sz="1200">
                          <a:latin typeface="Times New Roman"/>
                          <a:ea typeface="Times New Roman"/>
                          <a:cs typeface="Times New Roman"/>
                        </a:rPr>
                        <a:t>BLM</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nSpc>
                          <a:spcPct val="115000"/>
                        </a:lnSpc>
                        <a:spcBef>
                          <a:spcPts val="0"/>
                        </a:spcBef>
                        <a:spcAft>
                          <a:spcPts val="0"/>
                        </a:spcAft>
                      </a:pPr>
                      <a:r>
                        <a:rPr lang="en-US" sz="1200">
                          <a:latin typeface="Times New Roman"/>
                          <a:ea typeface="Times New Roman"/>
                          <a:cs typeface="Times New Roman"/>
                        </a:rPr>
                        <a:t>CO-RGD</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4</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1,605</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12</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4</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16</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1,609</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5</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335</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r>
              <a:tr h="231452">
                <a:tc>
                  <a:txBody>
                    <a:bodyPr/>
                    <a:lstStyle/>
                    <a:p>
                      <a:pPr marL="0" marR="0">
                        <a:lnSpc>
                          <a:spcPct val="115000"/>
                        </a:lnSpc>
                        <a:spcBef>
                          <a:spcPts val="0"/>
                        </a:spcBef>
                        <a:spcAft>
                          <a:spcPts val="0"/>
                        </a:spcAft>
                      </a:pPr>
                      <a:r>
                        <a:rPr lang="en-US" sz="1200">
                          <a:latin typeface="Times New Roman"/>
                          <a:ea typeface="Times New Roman"/>
                          <a:cs typeface="Times New Roman"/>
                        </a:rPr>
                        <a:t>BLM</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nSpc>
                          <a:spcPct val="115000"/>
                        </a:lnSpc>
                        <a:spcBef>
                          <a:spcPts val="0"/>
                        </a:spcBef>
                        <a:spcAft>
                          <a:spcPts val="0"/>
                        </a:spcAft>
                      </a:pPr>
                      <a:r>
                        <a:rPr lang="en-US" sz="1200">
                          <a:latin typeface="Times New Roman"/>
                          <a:ea typeface="Times New Roman"/>
                          <a:cs typeface="Times New Roman"/>
                        </a:rPr>
                        <a:t>CO-SLD</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2</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3</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2</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1,065</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r>
              <a:tr h="231452">
                <a:tc>
                  <a:txBody>
                    <a:bodyPr/>
                    <a:lstStyle/>
                    <a:p>
                      <a:pPr marL="0" marR="0">
                        <a:lnSpc>
                          <a:spcPct val="115000"/>
                        </a:lnSpc>
                        <a:spcBef>
                          <a:spcPts val="0"/>
                        </a:spcBef>
                        <a:spcAft>
                          <a:spcPts val="0"/>
                        </a:spcAft>
                      </a:pPr>
                      <a:r>
                        <a:rPr lang="en-US" sz="1200">
                          <a:latin typeface="Times New Roman"/>
                          <a:ea typeface="Times New Roman"/>
                          <a:cs typeface="Times New Roman"/>
                        </a:rPr>
                        <a:t>BLM</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nSpc>
                          <a:spcPct val="115000"/>
                        </a:lnSpc>
                        <a:spcBef>
                          <a:spcPts val="0"/>
                        </a:spcBef>
                        <a:spcAft>
                          <a:spcPts val="0"/>
                        </a:spcAft>
                      </a:pPr>
                      <a:r>
                        <a:rPr lang="en-US" sz="1200">
                          <a:latin typeface="Times New Roman"/>
                          <a:ea typeface="Times New Roman"/>
                          <a:cs typeface="Times New Roman"/>
                        </a:rPr>
                        <a:t>Total:</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5</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1,605</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14</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4</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19</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1,609</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7</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1,400</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dirty="0">
                          <a:latin typeface="Times New Roman"/>
                          <a:ea typeface="Times New Roman"/>
                          <a:cs typeface="Times New Roman"/>
                        </a:rPr>
                        <a:t>0</a:t>
                      </a:r>
                      <a:endParaRPr lang="en-US" sz="1200" dirty="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r>
              <a:tr h="231452">
                <a:tc>
                  <a:txBody>
                    <a:bodyPr/>
                    <a:lstStyle/>
                    <a:p>
                      <a:pPr marL="0" marR="0">
                        <a:lnSpc>
                          <a:spcPct val="115000"/>
                        </a:lnSpc>
                        <a:spcBef>
                          <a:spcPts val="0"/>
                        </a:spcBef>
                        <a:spcAft>
                          <a:spcPts val="0"/>
                        </a:spcAft>
                      </a:pPr>
                      <a:r>
                        <a:rPr lang="en-US" sz="1200">
                          <a:latin typeface="Times New Roman"/>
                          <a:ea typeface="Times New Roman"/>
                          <a:cs typeface="Times New Roman"/>
                        </a:rPr>
                        <a:t>CNTY</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nSpc>
                          <a:spcPct val="115000"/>
                        </a:lnSpc>
                        <a:spcBef>
                          <a:spcPts val="0"/>
                        </a:spcBef>
                        <a:spcAft>
                          <a:spcPts val="0"/>
                        </a:spcAft>
                      </a:pPr>
                      <a:r>
                        <a:rPr lang="en-US" sz="1200">
                          <a:latin typeface="Times New Roman"/>
                          <a:ea typeface="Times New Roman"/>
                          <a:cs typeface="Times New Roman"/>
                        </a:rPr>
                        <a:t>CO-PBX</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90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2,807</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15</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101</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105</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2,908</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7</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196</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r>
              <a:tr h="231452">
                <a:tc>
                  <a:txBody>
                    <a:bodyPr/>
                    <a:lstStyle/>
                    <a:p>
                      <a:pPr marL="0" marR="0">
                        <a:lnSpc>
                          <a:spcPct val="115000"/>
                        </a:lnSpc>
                        <a:spcBef>
                          <a:spcPts val="0"/>
                        </a:spcBef>
                        <a:spcAft>
                          <a:spcPts val="0"/>
                        </a:spcAft>
                      </a:pPr>
                      <a:r>
                        <a:rPr lang="en-US" sz="1200">
                          <a:latin typeface="Times New Roman"/>
                          <a:ea typeface="Times New Roman"/>
                          <a:cs typeface="Times New Roman"/>
                        </a:rPr>
                        <a:t>CNTY</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nSpc>
                          <a:spcPct val="115000"/>
                        </a:lnSpc>
                        <a:spcBef>
                          <a:spcPts val="0"/>
                        </a:spcBef>
                        <a:spcAft>
                          <a:spcPts val="0"/>
                        </a:spcAft>
                      </a:pPr>
                      <a:r>
                        <a:rPr lang="en-US" sz="1200">
                          <a:latin typeface="Times New Roman"/>
                          <a:ea typeface="Times New Roman"/>
                          <a:cs typeface="Times New Roman"/>
                        </a:rPr>
                        <a:t>KS-KSX</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37</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11,294</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4,190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38</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15,484</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228</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r>
              <a:tr h="231452">
                <a:tc>
                  <a:txBody>
                    <a:bodyPr/>
                    <a:lstStyle/>
                    <a:p>
                      <a:pPr marL="0" marR="0">
                        <a:lnSpc>
                          <a:spcPct val="115000"/>
                        </a:lnSpc>
                        <a:spcBef>
                          <a:spcPts val="0"/>
                        </a:spcBef>
                        <a:spcAft>
                          <a:spcPts val="0"/>
                        </a:spcAft>
                      </a:pPr>
                      <a:r>
                        <a:rPr lang="en-US" sz="1200">
                          <a:latin typeface="Times New Roman"/>
                          <a:ea typeface="Times New Roman"/>
                          <a:cs typeface="Times New Roman"/>
                        </a:rPr>
                        <a:t>CNTY</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nSpc>
                          <a:spcPct val="115000"/>
                        </a:lnSpc>
                        <a:spcBef>
                          <a:spcPts val="0"/>
                        </a:spcBef>
                        <a:spcAft>
                          <a:spcPts val="0"/>
                        </a:spcAft>
                      </a:pPr>
                      <a:r>
                        <a:rPr lang="en-US" sz="1200">
                          <a:latin typeface="Times New Roman"/>
                          <a:ea typeface="Times New Roman"/>
                          <a:cs typeface="Times New Roman"/>
                        </a:rPr>
                        <a:t>Total:</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127</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14,101</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16</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4,291</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143</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18,392</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8</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424</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r>
              <a:tr h="231452">
                <a:tc>
                  <a:txBody>
                    <a:bodyPr/>
                    <a:lstStyle/>
                    <a:p>
                      <a:pPr marL="0" marR="0">
                        <a:lnSpc>
                          <a:spcPct val="115000"/>
                        </a:lnSpc>
                        <a:spcBef>
                          <a:spcPts val="0"/>
                        </a:spcBef>
                        <a:spcAft>
                          <a:spcPts val="0"/>
                        </a:spcAft>
                      </a:pPr>
                      <a:r>
                        <a:rPr lang="en-US" sz="1200">
                          <a:latin typeface="Times New Roman"/>
                          <a:ea typeface="Times New Roman"/>
                          <a:cs typeface="Times New Roman"/>
                        </a:rPr>
                        <a:t>DDQ</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nSpc>
                          <a:spcPct val="115000"/>
                        </a:lnSpc>
                        <a:spcBef>
                          <a:spcPts val="0"/>
                        </a:spcBef>
                        <a:spcAft>
                          <a:spcPts val="0"/>
                        </a:spcAft>
                      </a:pPr>
                      <a:r>
                        <a:rPr lang="en-US" sz="1200">
                          <a:latin typeface="Times New Roman"/>
                          <a:ea typeface="Times New Roman"/>
                          <a:cs typeface="Times New Roman"/>
                        </a:rPr>
                        <a:t>CO-FCQ</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3</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4</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4</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8,033</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r>
              <a:tr h="231452">
                <a:tc>
                  <a:txBody>
                    <a:bodyPr/>
                    <a:lstStyle/>
                    <a:p>
                      <a:pPr marL="0" marR="0">
                        <a:lnSpc>
                          <a:spcPct val="115000"/>
                        </a:lnSpc>
                        <a:spcBef>
                          <a:spcPts val="0"/>
                        </a:spcBef>
                        <a:spcAft>
                          <a:spcPts val="0"/>
                        </a:spcAft>
                      </a:pPr>
                      <a:r>
                        <a:rPr lang="en-US" sz="1200">
                          <a:latin typeface="Times New Roman"/>
                          <a:ea typeface="Times New Roman"/>
                          <a:cs typeface="Times New Roman"/>
                        </a:rPr>
                        <a:t>DDQ</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nSpc>
                          <a:spcPct val="115000"/>
                        </a:lnSpc>
                        <a:spcBef>
                          <a:spcPts val="0"/>
                        </a:spcBef>
                        <a:spcAft>
                          <a:spcPts val="0"/>
                        </a:spcAft>
                      </a:pPr>
                      <a:r>
                        <a:rPr lang="en-US" sz="1200">
                          <a:latin typeface="Times New Roman"/>
                          <a:ea typeface="Times New Roman"/>
                          <a:cs typeface="Times New Roman"/>
                        </a:rPr>
                        <a:t>KS-DDQ</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2,150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2,150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r>
              <a:tr h="231452">
                <a:tc>
                  <a:txBody>
                    <a:bodyPr/>
                    <a:lstStyle/>
                    <a:p>
                      <a:pPr marL="0" marR="0">
                        <a:lnSpc>
                          <a:spcPct val="115000"/>
                        </a:lnSpc>
                        <a:spcBef>
                          <a:spcPts val="0"/>
                        </a:spcBef>
                        <a:spcAft>
                          <a:spcPts val="0"/>
                        </a:spcAft>
                      </a:pPr>
                      <a:r>
                        <a:rPr lang="en-US" sz="1200">
                          <a:latin typeface="Times New Roman"/>
                          <a:ea typeface="Times New Roman"/>
                          <a:cs typeface="Times New Roman"/>
                        </a:rPr>
                        <a:t>DDQ</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nSpc>
                          <a:spcPct val="115000"/>
                        </a:lnSpc>
                        <a:spcBef>
                          <a:spcPts val="0"/>
                        </a:spcBef>
                        <a:spcAft>
                          <a:spcPts val="0"/>
                        </a:spcAft>
                      </a:pPr>
                      <a:r>
                        <a:rPr lang="en-US" sz="1200">
                          <a:latin typeface="Times New Roman"/>
                          <a:ea typeface="Times New Roman"/>
                          <a:cs typeface="Times New Roman"/>
                        </a:rPr>
                        <a:t>Total:</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4</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2,150</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5</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2,150</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4</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8,033</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r>
              <a:tr h="231452">
                <a:tc>
                  <a:txBody>
                    <a:bodyPr/>
                    <a:lstStyle/>
                    <a:p>
                      <a:pPr marL="0" marR="0">
                        <a:lnSpc>
                          <a:spcPct val="115000"/>
                        </a:lnSpc>
                        <a:spcBef>
                          <a:spcPts val="0"/>
                        </a:spcBef>
                        <a:spcAft>
                          <a:spcPts val="0"/>
                        </a:spcAft>
                      </a:pPr>
                      <a:r>
                        <a:rPr lang="en-US" sz="1200">
                          <a:latin typeface="Times New Roman"/>
                          <a:ea typeface="Times New Roman"/>
                          <a:cs typeface="Times New Roman"/>
                        </a:rPr>
                        <a:t>FWS</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nSpc>
                          <a:spcPct val="115000"/>
                        </a:lnSpc>
                        <a:spcBef>
                          <a:spcPts val="0"/>
                        </a:spcBef>
                        <a:spcAft>
                          <a:spcPts val="0"/>
                        </a:spcAft>
                      </a:pPr>
                      <a:r>
                        <a:rPr lang="en-US" sz="1200">
                          <a:latin typeface="Times New Roman"/>
                          <a:ea typeface="Times New Roman"/>
                          <a:cs typeface="Times New Roman"/>
                        </a:rPr>
                        <a:t>CO-ALR</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r>
              <a:tr h="231452">
                <a:tc>
                  <a:txBody>
                    <a:bodyPr/>
                    <a:lstStyle/>
                    <a:p>
                      <a:pPr marL="0" marR="0">
                        <a:lnSpc>
                          <a:spcPct val="115000"/>
                        </a:lnSpc>
                        <a:spcBef>
                          <a:spcPts val="0"/>
                        </a:spcBef>
                        <a:spcAft>
                          <a:spcPts val="0"/>
                        </a:spcAft>
                      </a:pPr>
                      <a:r>
                        <a:rPr lang="en-US" sz="1200">
                          <a:latin typeface="Times New Roman"/>
                          <a:ea typeface="Times New Roman"/>
                          <a:cs typeface="Times New Roman"/>
                        </a:rPr>
                        <a:t>FWS</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nSpc>
                          <a:spcPct val="115000"/>
                        </a:lnSpc>
                        <a:spcBef>
                          <a:spcPts val="0"/>
                        </a:spcBef>
                        <a:spcAft>
                          <a:spcPts val="0"/>
                        </a:spcAft>
                      </a:pPr>
                      <a:r>
                        <a:rPr lang="en-US" sz="1200">
                          <a:latin typeface="Times New Roman"/>
                          <a:ea typeface="Times New Roman"/>
                          <a:cs typeface="Times New Roman"/>
                        </a:rPr>
                        <a:t>CO-MVR</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r>
              <a:tr h="231452">
                <a:tc>
                  <a:txBody>
                    <a:bodyPr/>
                    <a:lstStyle/>
                    <a:p>
                      <a:pPr marL="0" marR="0">
                        <a:lnSpc>
                          <a:spcPct val="115000"/>
                        </a:lnSpc>
                        <a:spcBef>
                          <a:spcPts val="0"/>
                        </a:spcBef>
                        <a:spcAft>
                          <a:spcPts val="0"/>
                        </a:spcAft>
                      </a:pPr>
                      <a:r>
                        <a:rPr lang="en-US" sz="1200">
                          <a:latin typeface="Times New Roman"/>
                          <a:ea typeface="Times New Roman"/>
                          <a:cs typeface="Times New Roman"/>
                        </a:rPr>
                        <a:t>FWS</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nSpc>
                          <a:spcPct val="115000"/>
                        </a:lnSpc>
                        <a:spcBef>
                          <a:spcPts val="0"/>
                        </a:spcBef>
                        <a:spcAft>
                          <a:spcPts val="0"/>
                        </a:spcAft>
                      </a:pPr>
                      <a:r>
                        <a:rPr lang="en-US" sz="1200">
                          <a:latin typeface="Times New Roman"/>
                          <a:ea typeface="Times New Roman"/>
                          <a:cs typeface="Times New Roman"/>
                        </a:rPr>
                        <a:t>KS-FLR</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199</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199</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14</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1,145</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r>
              <a:tr h="231452">
                <a:tc>
                  <a:txBody>
                    <a:bodyPr/>
                    <a:lstStyle/>
                    <a:p>
                      <a:pPr marL="0" marR="0">
                        <a:lnSpc>
                          <a:spcPct val="115000"/>
                        </a:lnSpc>
                        <a:spcBef>
                          <a:spcPts val="0"/>
                        </a:spcBef>
                        <a:spcAft>
                          <a:spcPts val="0"/>
                        </a:spcAft>
                      </a:pPr>
                      <a:r>
                        <a:rPr lang="en-US" sz="1200">
                          <a:latin typeface="Times New Roman"/>
                          <a:ea typeface="Times New Roman"/>
                          <a:cs typeface="Times New Roman"/>
                        </a:rPr>
                        <a:t>FWS</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nSpc>
                          <a:spcPct val="115000"/>
                        </a:lnSpc>
                        <a:spcBef>
                          <a:spcPts val="0"/>
                        </a:spcBef>
                        <a:spcAft>
                          <a:spcPts val="0"/>
                        </a:spcAft>
                      </a:pPr>
                      <a:r>
                        <a:rPr lang="en-US" sz="1200">
                          <a:latin typeface="Times New Roman"/>
                          <a:ea typeface="Times New Roman"/>
                          <a:cs typeface="Times New Roman"/>
                        </a:rPr>
                        <a:t>KS-KIR</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2</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720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r>
              <a:tr h="231452">
                <a:tc>
                  <a:txBody>
                    <a:bodyPr/>
                    <a:lstStyle/>
                    <a:p>
                      <a:pPr marL="0" marR="0">
                        <a:lnSpc>
                          <a:spcPct val="115000"/>
                        </a:lnSpc>
                        <a:spcBef>
                          <a:spcPts val="0"/>
                        </a:spcBef>
                        <a:spcAft>
                          <a:spcPts val="0"/>
                        </a:spcAft>
                      </a:pPr>
                      <a:r>
                        <a:rPr lang="en-US" sz="1200">
                          <a:latin typeface="Times New Roman"/>
                          <a:ea typeface="Times New Roman"/>
                          <a:cs typeface="Times New Roman"/>
                        </a:rPr>
                        <a:t>FWS</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nSpc>
                          <a:spcPct val="115000"/>
                        </a:lnSpc>
                        <a:spcBef>
                          <a:spcPts val="0"/>
                        </a:spcBef>
                        <a:spcAft>
                          <a:spcPts val="0"/>
                        </a:spcAft>
                      </a:pPr>
                      <a:r>
                        <a:rPr lang="en-US" sz="1200">
                          <a:latin typeface="Times New Roman"/>
                          <a:ea typeface="Times New Roman"/>
                          <a:cs typeface="Times New Roman"/>
                        </a:rPr>
                        <a:t>KS-MCR</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1,972</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r>
              <a:tr h="231452">
                <a:tc>
                  <a:txBody>
                    <a:bodyPr/>
                    <a:lstStyle/>
                    <a:p>
                      <a:pPr marL="0" marR="0">
                        <a:lnSpc>
                          <a:spcPct val="115000"/>
                        </a:lnSpc>
                        <a:spcBef>
                          <a:spcPts val="0"/>
                        </a:spcBef>
                        <a:spcAft>
                          <a:spcPts val="0"/>
                        </a:spcAft>
                      </a:pPr>
                      <a:r>
                        <a:rPr lang="en-US" sz="1200">
                          <a:latin typeface="Times New Roman"/>
                          <a:ea typeface="Times New Roman"/>
                          <a:cs typeface="Times New Roman"/>
                        </a:rPr>
                        <a:t>FWS</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nSpc>
                          <a:spcPct val="115000"/>
                        </a:lnSpc>
                        <a:spcBef>
                          <a:spcPts val="0"/>
                        </a:spcBef>
                        <a:spcAft>
                          <a:spcPts val="0"/>
                        </a:spcAft>
                      </a:pPr>
                      <a:r>
                        <a:rPr lang="en-US" sz="1200">
                          <a:latin typeface="Times New Roman"/>
                          <a:ea typeface="Times New Roman"/>
                          <a:cs typeface="Times New Roman"/>
                        </a:rPr>
                        <a:t>KS-QUR</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2,694</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2,694</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12</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4,313</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tcPr>
                </a:tc>
              </a:tr>
              <a:tr h="231452">
                <a:tc>
                  <a:txBody>
                    <a:bodyPr/>
                    <a:lstStyle/>
                    <a:p>
                      <a:pPr marL="0" marR="0">
                        <a:lnSpc>
                          <a:spcPct val="115000"/>
                        </a:lnSpc>
                        <a:spcBef>
                          <a:spcPts val="0"/>
                        </a:spcBef>
                        <a:spcAft>
                          <a:spcPts val="0"/>
                        </a:spcAft>
                      </a:pPr>
                      <a:r>
                        <a:rPr lang="en-US" sz="1200">
                          <a:latin typeface="Times New Roman"/>
                          <a:ea typeface="Times New Roman"/>
                          <a:cs typeface="Times New Roman"/>
                        </a:rPr>
                        <a:t>FWS</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nSpc>
                          <a:spcPct val="115000"/>
                        </a:lnSpc>
                        <a:spcBef>
                          <a:spcPts val="0"/>
                        </a:spcBef>
                        <a:spcAft>
                          <a:spcPts val="0"/>
                        </a:spcAft>
                      </a:pPr>
                      <a:r>
                        <a:rPr lang="en-US" sz="1200">
                          <a:latin typeface="Times New Roman"/>
                          <a:ea typeface="Times New Roman"/>
                          <a:cs typeface="Times New Roman"/>
                        </a:rPr>
                        <a:t>Total:</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2</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2,893</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dirty="0">
                          <a:latin typeface="Times New Roman"/>
                          <a:ea typeface="Times New Roman"/>
                          <a:cs typeface="Times New Roman"/>
                        </a:rPr>
                        <a:t>0</a:t>
                      </a:r>
                      <a:endParaRPr lang="en-US" sz="1200" dirty="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3</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2,893</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38</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8,150</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5127" marR="5127" marT="5127" marB="5127"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dirty="0">
                          <a:latin typeface="Times New Roman"/>
                          <a:ea typeface="Times New Roman"/>
                          <a:cs typeface="Times New Roman"/>
                        </a:rPr>
                        <a:t>0</a:t>
                      </a:r>
                      <a:endParaRPr lang="en-US" sz="1200" dirty="0">
                        <a:latin typeface="Calibri"/>
                        <a:ea typeface="Calibri"/>
                        <a:cs typeface="Times New Roman"/>
                      </a:endParaRPr>
                    </a:p>
                  </a:txBody>
                  <a:tcPr marL="5127" marR="5127" marT="5127" marB="5127" anchor="ctr">
                    <a:lnL>
                      <a:noFill/>
                    </a:lnL>
                    <a:lnR>
                      <a:noFill/>
                    </a:lnR>
                    <a:lnT>
                      <a:noFill/>
                    </a:lnT>
                    <a:lnB>
                      <a:noFill/>
                    </a:lnB>
                    <a:solidFill>
                      <a:srgbClr val="00FFFF"/>
                    </a:solidFill>
                  </a:tcPr>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762000"/>
          <a:ext cx="8839200" cy="4203879"/>
        </p:xfrm>
        <a:graphic>
          <a:graphicData uri="http://schemas.openxmlformats.org/drawingml/2006/table">
            <a:tbl>
              <a:tblPr/>
              <a:tblGrid>
                <a:gridCol w="736600"/>
                <a:gridCol w="736600"/>
                <a:gridCol w="736600"/>
                <a:gridCol w="736600"/>
                <a:gridCol w="736600"/>
                <a:gridCol w="736600"/>
                <a:gridCol w="736600"/>
                <a:gridCol w="736600"/>
                <a:gridCol w="736600"/>
                <a:gridCol w="736600"/>
                <a:gridCol w="736600"/>
                <a:gridCol w="736600"/>
              </a:tblGrid>
              <a:tr h="366567">
                <a:tc>
                  <a:txBody>
                    <a:bodyPr/>
                    <a:lstStyle/>
                    <a:p>
                      <a:pPr marL="0" marR="0">
                        <a:lnSpc>
                          <a:spcPct val="115000"/>
                        </a:lnSpc>
                        <a:spcBef>
                          <a:spcPts val="0"/>
                        </a:spcBef>
                        <a:spcAft>
                          <a:spcPts val="0"/>
                        </a:spcAft>
                      </a:pPr>
                      <a:r>
                        <a:rPr lang="en-US" sz="1200" dirty="0">
                          <a:latin typeface="Times New Roman"/>
                          <a:ea typeface="Times New Roman"/>
                          <a:cs typeface="Times New Roman"/>
                        </a:rPr>
                        <a:t>NPS</a:t>
                      </a:r>
                      <a:endParaRPr lang="en-US" sz="1200" dirty="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nSpc>
                          <a:spcPct val="115000"/>
                        </a:lnSpc>
                        <a:spcBef>
                          <a:spcPts val="0"/>
                        </a:spcBef>
                        <a:spcAft>
                          <a:spcPts val="0"/>
                        </a:spcAft>
                      </a:pPr>
                      <a:r>
                        <a:rPr lang="en-US" sz="1200" dirty="0">
                          <a:latin typeface="Times New Roman"/>
                          <a:ea typeface="Times New Roman"/>
                          <a:cs typeface="Times New Roman"/>
                        </a:rPr>
                        <a:t>CO-FFP</a:t>
                      </a:r>
                      <a:endParaRPr lang="en-US" sz="1200" dirty="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2</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31</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r>
              <a:tr h="366567">
                <a:tc>
                  <a:txBody>
                    <a:bodyPr/>
                    <a:lstStyle/>
                    <a:p>
                      <a:pPr marL="0" marR="0">
                        <a:lnSpc>
                          <a:spcPct val="115000"/>
                        </a:lnSpc>
                        <a:spcBef>
                          <a:spcPts val="0"/>
                        </a:spcBef>
                        <a:spcAft>
                          <a:spcPts val="0"/>
                        </a:spcAft>
                      </a:pPr>
                      <a:r>
                        <a:rPr lang="en-US" sz="1200">
                          <a:latin typeface="Times New Roman"/>
                          <a:ea typeface="Times New Roman"/>
                          <a:cs typeface="Times New Roman"/>
                        </a:rPr>
                        <a:t>NPS</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nSpc>
                          <a:spcPct val="115000"/>
                        </a:lnSpc>
                        <a:spcBef>
                          <a:spcPts val="0"/>
                        </a:spcBef>
                        <a:spcAft>
                          <a:spcPts val="0"/>
                        </a:spcAft>
                      </a:pPr>
                      <a:r>
                        <a:rPr lang="en-US" sz="1200">
                          <a:latin typeface="Times New Roman"/>
                          <a:ea typeface="Times New Roman"/>
                          <a:cs typeface="Times New Roman"/>
                        </a:rPr>
                        <a:t>CO-GSP</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3</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5,274</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3</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5,274</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r>
              <a:tr h="366567">
                <a:tc>
                  <a:txBody>
                    <a:bodyPr/>
                    <a:lstStyle/>
                    <a:p>
                      <a:pPr marL="0" marR="0">
                        <a:lnSpc>
                          <a:spcPct val="115000"/>
                        </a:lnSpc>
                        <a:spcBef>
                          <a:spcPts val="0"/>
                        </a:spcBef>
                        <a:spcAft>
                          <a:spcPts val="0"/>
                        </a:spcAft>
                      </a:pPr>
                      <a:r>
                        <a:rPr lang="en-US" sz="1200">
                          <a:latin typeface="Times New Roman"/>
                          <a:ea typeface="Times New Roman"/>
                          <a:cs typeface="Times New Roman"/>
                        </a:rPr>
                        <a:t>NPS</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nSpc>
                          <a:spcPct val="115000"/>
                        </a:lnSpc>
                        <a:spcBef>
                          <a:spcPts val="0"/>
                        </a:spcBef>
                        <a:spcAft>
                          <a:spcPts val="0"/>
                        </a:spcAft>
                      </a:pPr>
                      <a:r>
                        <a:rPr lang="en-US" sz="1200">
                          <a:latin typeface="Times New Roman"/>
                          <a:ea typeface="Times New Roman"/>
                          <a:cs typeface="Times New Roman"/>
                        </a:rPr>
                        <a:t>KS-FLP</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83</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r>
              <a:tr h="366567">
                <a:tc>
                  <a:txBody>
                    <a:bodyPr/>
                    <a:lstStyle/>
                    <a:p>
                      <a:pPr marL="0" marR="0">
                        <a:lnSpc>
                          <a:spcPct val="115000"/>
                        </a:lnSpc>
                        <a:spcBef>
                          <a:spcPts val="0"/>
                        </a:spcBef>
                        <a:spcAft>
                          <a:spcPts val="0"/>
                        </a:spcAft>
                      </a:pPr>
                      <a:r>
                        <a:rPr lang="en-US" sz="1200">
                          <a:latin typeface="Times New Roman"/>
                          <a:ea typeface="Times New Roman"/>
                          <a:cs typeface="Times New Roman"/>
                        </a:rPr>
                        <a:t>NPS</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nSpc>
                          <a:spcPct val="115000"/>
                        </a:lnSpc>
                        <a:spcBef>
                          <a:spcPts val="0"/>
                        </a:spcBef>
                        <a:spcAft>
                          <a:spcPts val="0"/>
                        </a:spcAft>
                      </a:pPr>
                      <a:r>
                        <a:rPr lang="en-US" sz="1200">
                          <a:latin typeface="Times New Roman"/>
                          <a:ea typeface="Times New Roman"/>
                          <a:cs typeface="Times New Roman"/>
                        </a:rPr>
                        <a:t>KS-TGP</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3,490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3,490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2,100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r>
              <a:tr h="191225">
                <a:tc>
                  <a:txBody>
                    <a:bodyPr/>
                    <a:lstStyle/>
                    <a:p>
                      <a:pPr marL="0" marR="0">
                        <a:lnSpc>
                          <a:spcPct val="115000"/>
                        </a:lnSpc>
                        <a:spcBef>
                          <a:spcPts val="0"/>
                        </a:spcBef>
                        <a:spcAft>
                          <a:spcPts val="0"/>
                        </a:spcAft>
                      </a:pPr>
                      <a:r>
                        <a:rPr lang="en-US" sz="1200">
                          <a:latin typeface="Times New Roman"/>
                          <a:ea typeface="Times New Roman"/>
                          <a:cs typeface="Times New Roman"/>
                        </a:rPr>
                        <a:t>NPS</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nSpc>
                          <a:spcPct val="115000"/>
                        </a:lnSpc>
                        <a:spcBef>
                          <a:spcPts val="0"/>
                        </a:spcBef>
                        <a:spcAft>
                          <a:spcPts val="0"/>
                        </a:spcAft>
                      </a:pPr>
                      <a:r>
                        <a:rPr lang="en-US" sz="1200">
                          <a:latin typeface="Times New Roman"/>
                          <a:ea typeface="Times New Roman"/>
                          <a:cs typeface="Times New Roman"/>
                        </a:rPr>
                        <a:t>Total:</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3,490</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3</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5,274</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4</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8,764</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4</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2,214</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r>
              <a:tr h="366567">
                <a:tc>
                  <a:txBody>
                    <a:bodyPr/>
                    <a:lstStyle/>
                    <a:p>
                      <a:pPr marL="0" marR="0">
                        <a:lnSpc>
                          <a:spcPct val="115000"/>
                        </a:lnSpc>
                        <a:spcBef>
                          <a:spcPts val="0"/>
                        </a:spcBef>
                        <a:spcAft>
                          <a:spcPts val="0"/>
                        </a:spcAft>
                      </a:pPr>
                      <a:r>
                        <a:rPr lang="en-US" sz="1200">
                          <a:latin typeface="Times New Roman"/>
                          <a:ea typeface="Times New Roman"/>
                          <a:cs typeface="Times New Roman"/>
                        </a:rPr>
                        <a:t>ST</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nSpc>
                          <a:spcPct val="115000"/>
                        </a:lnSpc>
                        <a:spcBef>
                          <a:spcPts val="0"/>
                        </a:spcBef>
                        <a:spcAft>
                          <a:spcPts val="0"/>
                        </a:spcAft>
                      </a:pPr>
                      <a:r>
                        <a:rPr lang="en-US" sz="1200">
                          <a:latin typeface="Times New Roman"/>
                          <a:ea typeface="Times New Roman"/>
                          <a:cs typeface="Times New Roman"/>
                        </a:rPr>
                        <a:t>CO-PBS</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7</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202</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r>
              <a:tr h="366567">
                <a:tc>
                  <a:txBody>
                    <a:bodyPr/>
                    <a:lstStyle/>
                    <a:p>
                      <a:pPr marL="0" marR="0">
                        <a:lnSpc>
                          <a:spcPct val="115000"/>
                        </a:lnSpc>
                        <a:spcBef>
                          <a:spcPts val="0"/>
                        </a:spcBef>
                        <a:spcAft>
                          <a:spcPts val="0"/>
                        </a:spcAft>
                      </a:pPr>
                      <a:r>
                        <a:rPr lang="en-US" sz="1200">
                          <a:latin typeface="Times New Roman"/>
                          <a:ea typeface="Times New Roman"/>
                          <a:cs typeface="Times New Roman"/>
                        </a:rPr>
                        <a:t>ST</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nSpc>
                          <a:spcPct val="115000"/>
                        </a:lnSpc>
                        <a:spcBef>
                          <a:spcPts val="0"/>
                        </a:spcBef>
                        <a:spcAft>
                          <a:spcPts val="0"/>
                        </a:spcAft>
                      </a:pPr>
                      <a:r>
                        <a:rPr lang="en-US" sz="1200">
                          <a:latin typeface="Times New Roman"/>
                          <a:ea typeface="Times New Roman"/>
                          <a:cs typeface="Times New Roman"/>
                        </a:rPr>
                        <a:t>KS-KSS</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3</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241</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r>
              <a:tr h="191225">
                <a:tc>
                  <a:txBody>
                    <a:bodyPr/>
                    <a:lstStyle/>
                    <a:p>
                      <a:pPr marL="0" marR="0">
                        <a:lnSpc>
                          <a:spcPct val="115000"/>
                        </a:lnSpc>
                        <a:spcBef>
                          <a:spcPts val="0"/>
                        </a:spcBef>
                        <a:spcAft>
                          <a:spcPts val="0"/>
                        </a:spcAft>
                      </a:pPr>
                      <a:r>
                        <a:rPr lang="en-US" sz="1200">
                          <a:latin typeface="Times New Roman"/>
                          <a:ea typeface="Times New Roman"/>
                          <a:cs typeface="Times New Roman"/>
                        </a:rPr>
                        <a:t>ST</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nSpc>
                          <a:spcPct val="115000"/>
                        </a:lnSpc>
                        <a:spcBef>
                          <a:spcPts val="0"/>
                        </a:spcBef>
                        <a:spcAft>
                          <a:spcPts val="0"/>
                        </a:spcAft>
                      </a:pPr>
                      <a:r>
                        <a:rPr lang="en-US" sz="1200">
                          <a:latin typeface="Times New Roman"/>
                          <a:ea typeface="Times New Roman"/>
                          <a:cs typeface="Times New Roman"/>
                        </a:rPr>
                        <a:t>Total:</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10</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443</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r>
              <a:tr h="366567">
                <a:tc>
                  <a:txBody>
                    <a:bodyPr/>
                    <a:lstStyle/>
                    <a:p>
                      <a:pPr marL="0" marR="0">
                        <a:lnSpc>
                          <a:spcPct val="115000"/>
                        </a:lnSpc>
                        <a:spcBef>
                          <a:spcPts val="0"/>
                        </a:spcBef>
                        <a:spcAft>
                          <a:spcPts val="0"/>
                        </a:spcAft>
                      </a:pPr>
                      <a:r>
                        <a:rPr lang="en-US" sz="1200">
                          <a:latin typeface="Times New Roman"/>
                          <a:ea typeface="Times New Roman"/>
                          <a:cs typeface="Times New Roman"/>
                        </a:rPr>
                        <a:t>USFS</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nSpc>
                          <a:spcPct val="115000"/>
                        </a:lnSpc>
                        <a:spcBef>
                          <a:spcPts val="0"/>
                        </a:spcBef>
                        <a:spcAft>
                          <a:spcPts val="0"/>
                        </a:spcAft>
                      </a:pPr>
                      <a:r>
                        <a:rPr lang="en-US" sz="1200">
                          <a:latin typeface="Times New Roman"/>
                          <a:ea typeface="Times New Roman"/>
                          <a:cs typeface="Times New Roman"/>
                        </a:rPr>
                        <a:t>CO-PSF</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45</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59</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35</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988</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80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1,047</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25</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2,423</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r>
              <a:tr h="366567">
                <a:tc>
                  <a:txBody>
                    <a:bodyPr/>
                    <a:lstStyle/>
                    <a:p>
                      <a:pPr marL="0" marR="0">
                        <a:lnSpc>
                          <a:spcPct val="115000"/>
                        </a:lnSpc>
                        <a:spcBef>
                          <a:spcPts val="0"/>
                        </a:spcBef>
                        <a:spcAft>
                          <a:spcPts val="0"/>
                        </a:spcAft>
                      </a:pPr>
                      <a:r>
                        <a:rPr lang="en-US" sz="1200">
                          <a:latin typeface="Times New Roman"/>
                          <a:ea typeface="Times New Roman"/>
                          <a:cs typeface="Times New Roman"/>
                        </a:rPr>
                        <a:t>USFS</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nSpc>
                          <a:spcPct val="115000"/>
                        </a:lnSpc>
                        <a:spcBef>
                          <a:spcPts val="0"/>
                        </a:spcBef>
                        <a:spcAft>
                          <a:spcPts val="0"/>
                        </a:spcAft>
                      </a:pPr>
                      <a:r>
                        <a:rPr lang="en-US" sz="1200">
                          <a:latin typeface="Times New Roman"/>
                          <a:ea typeface="Times New Roman"/>
                          <a:cs typeface="Times New Roman"/>
                        </a:rPr>
                        <a:t>CO-RGF</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7</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2</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7</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3</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14</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5</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8</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1,100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r>
              <a:tr h="366567">
                <a:tc>
                  <a:txBody>
                    <a:bodyPr/>
                    <a:lstStyle/>
                    <a:p>
                      <a:pPr marL="0" marR="0">
                        <a:lnSpc>
                          <a:spcPct val="115000"/>
                        </a:lnSpc>
                        <a:spcBef>
                          <a:spcPts val="0"/>
                        </a:spcBef>
                        <a:spcAft>
                          <a:spcPts val="0"/>
                        </a:spcAft>
                      </a:pPr>
                      <a:r>
                        <a:rPr lang="en-US" sz="1200">
                          <a:latin typeface="Times New Roman"/>
                          <a:ea typeface="Times New Roman"/>
                          <a:cs typeface="Times New Roman"/>
                        </a:rPr>
                        <a:t>USFS</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nSpc>
                          <a:spcPct val="115000"/>
                        </a:lnSpc>
                        <a:spcBef>
                          <a:spcPts val="0"/>
                        </a:spcBef>
                        <a:spcAft>
                          <a:spcPts val="0"/>
                        </a:spcAft>
                      </a:pPr>
                      <a:r>
                        <a:rPr lang="en-US" sz="1200">
                          <a:latin typeface="Times New Roman"/>
                          <a:ea typeface="Times New Roman"/>
                          <a:cs typeface="Times New Roman"/>
                        </a:rPr>
                        <a:t>KS-PSF</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5</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279</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6</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280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tcPr>
                </a:tc>
              </a:tr>
              <a:tr h="191225">
                <a:tc>
                  <a:txBody>
                    <a:bodyPr/>
                    <a:lstStyle/>
                    <a:p>
                      <a:pPr marL="0" marR="0">
                        <a:lnSpc>
                          <a:spcPct val="115000"/>
                        </a:lnSpc>
                        <a:spcBef>
                          <a:spcPts val="0"/>
                        </a:spcBef>
                        <a:spcAft>
                          <a:spcPts val="0"/>
                        </a:spcAft>
                      </a:pPr>
                      <a:r>
                        <a:rPr lang="en-US" sz="1200">
                          <a:latin typeface="Times New Roman"/>
                          <a:ea typeface="Times New Roman"/>
                          <a:cs typeface="Times New Roman"/>
                        </a:rPr>
                        <a:t>USFS</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nSpc>
                          <a:spcPct val="115000"/>
                        </a:lnSpc>
                        <a:spcBef>
                          <a:spcPts val="0"/>
                        </a:spcBef>
                        <a:spcAft>
                          <a:spcPts val="0"/>
                        </a:spcAft>
                      </a:pPr>
                      <a:r>
                        <a:rPr lang="en-US" sz="1200">
                          <a:latin typeface="Times New Roman"/>
                          <a:ea typeface="Times New Roman"/>
                          <a:cs typeface="Times New Roman"/>
                        </a:rPr>
                        <a:t>Total:</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57</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340</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43</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992</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100</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1,332</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33</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3,523</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r>
              <a:tr h="191225">
                <a:tc gridSpan="2">
                  <a:txBody>
                    <a:bodyPr/>
                    <a:lstStyle/>
                    <a:p>
                      <a:pPr marL="0" marR="0">
                        <a:lnSpc>
                          <a:spcPct val="115000"/>
                        </a:lnSpc>
                        <a:spcBef>
                          <a:spcPts val="0"/>
                        </a:spcBef>
                        <a:spcAft>
                          <a:spcPts val="0"/>
                        </a:spcAft>
                      </a:pPr>
                      <a:r>
                        <a:rPr lang="en-US" sz="1200">
                          <a:latin typeface="Times New Roman"/>
                          <a:ea typeface="Times New Roman"/>
                          <a:cs typeface="Times New Roman"/>
                        </a:rPr>
                        <a:t>Grand Total:</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hMerge="1">
                  <a:txBody>
                    <a:bodyPr/>
                    <a:lstStyle/>
                    <a:p>
                      <a:endParaRPr lang="en-US"/>
                    </a:p>
                  </a:txBody>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200</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25,337</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78</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10,561</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278</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35,898</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116</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25,027</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a:latin typeface="Times New Roman"/>
                          <a:ea typeface="Times New Roman"/>
                          <a:cs typeface="Times New Roman"/>
                        </a:rPr>
                        <a:t>0</a:t>
                      </a:r>
                      <a:endParaRPr lang="en-US" sz="1200">
                        <a:latin typeface="Calibri"/>
                        <a:ea typeface="Calibri"/>
                        <a:cs typeface="Times New Roman"/>
                      </a:endParaRPr>
                    </a:p>
                  </a:txBody>
                  <a:tcPr marL="7941" marR="7941" marT="7941" marB="7941" anchor="ctr">
                    <a:lnL>
                      <a:noFill/>
                    </a:lnL>
                    <a:lnR>
                      <a:noFill/>
                    </a:lnR>
                    <a:lnT>
                      <a:noFill/>
                    </a:lnT>
                    <a:lnB>
                      <a:noFill/>
                    </a:lnB>
                    <a:solidFill>
                      <a:srgbClr val="00FFFF"/>
                    </a:solidFill>
                  </a:tcPr>
                </a:tc>
                <a:tc>
                  <a:txBody>
                    <a:bodyPr/>
                    <a:lstStyle/>
                    <a:p>
                      <a:pPr marL="0" marR="0" algn="r">
                        <a:lnSpc>
                          <a:spcPct val="115000"/>
                        </a:lnSpc>
                        <a:spcBef>
                          <a:spcPts val="0"/>
                        </a:spcBef>
                        <a:spcAft>
                          <a:spcPts val="0"/>
                        </a:spcAft>
                      </a:pPr>
                      <a:r>
                        <a:rPr lang="en-US" sz="1200" dirty="0">
                          <a:latin typeface="Times New Roman"/>
                          <a:ea typeface="Times New Roman"/>
                          <a:cs typeface="Times New Roman"/>
                        </a:rPr>
                        <a:t>0</a:t>
                      </a:r>
                      <a:endParaRPr lang="en-US" sz="1200" dirty="0">
                        <a:latin typeface="Calibri"/>
                        <a:ea typeface="Calibri"/>
                        <a:cs typeface="Times New Roman"/>
                      </a:endParaRPr>
                    </a:p>
                  </a:txBody>
                  <a:tcPr marL="7941" marR="7941" marT="7941" marB="7941" anchor="ctr">
                    <a:lnL>
                      <a:noFill/>
                    </a:lnL>
                    <a:lnR>
                      <a:noFill/>
                    </a:lnR>
                    <a:lnT>
                      <a:noFill/>
                    </a:lnT>
                    <a:lnB>
                      <a:noFill/>
                    </a:lnB>
                    <a:solidFill>
                      <a:srgbClr val="00FFFF"/>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09600" y="762000"/>
            <a:ext cx="8229600" cy="646331"/>
          </a:xfrm>
          <a:prstGeom prst="rect">
            <a:avLst/>
          </a:prstGeom>
          <a:noFill/>
        </p:spPr>
        <p:txBody>
          <a:bodyPr wrap="square" rtlCol="0">
            <a:spAutoFit/>
          </a:bodyPr>
          <a:lstStyle/>
          <a:p>
            <a:pPr algn="ctr"/>
            <a:r>
              <a:rPr lang="en-US" sz="3600" b="1" dirty="0" smtClean="0">
                <a:ln>
                  <a:solidFill>
                    <a:schemeClr val="tx1"/>
                  </a:solidFill>
                </a:ln>
              </a:rPr>
              <a:t>INCIDENTS BY HOUR</a:t>
            </a:r>
            <a:endParaRPr lang="en-US" sz="3600" b="1" dirty="0">
              <a:ln>
                <a:solidFill>
                  <a:schemeClr val="tx1"/>
                </a:solidFill>
              </a:ln>
            </a:endParaRPr>
          </a:p>
        </p:txBody>
      </p:sp>
      <p:graphicFrame>
        <p:nvGraphicFramePr>
          <p:cNvPr id="4" name="Chart 3"/>
          <p:cNvGraphicFramePr/>
          <p:nvPr/>
        </p:nvGraphicFramePr>
        <p:xfrm>
          <a:off x="457200" y="1447800"/>
          <a:ext cx="8382000" cy="5257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762000"/>
            <a:ext cx="9144000" cy="646331"/>
          </a:xfrm>
          <a:prstGeom prst="rect">
            <a:avLst/>
          </a:prstGeom>
          <a:noFill/>
        </p:spPr>
        <p:txBody>
          <a:bodyPr wrap="square" rtlCol="0">
            <a:spAutoFit/>
          </a:bodyPr>
          <a:lstStyle/>
          <a:p>
            <a:pPr algn="ctr"/>
            <a:r>
              <a:rPr lang="en-US" sz="3600" b="1" dirty="0" smtClean="0">
                <a:ln>
                  <a:solidFill>
                    <a:schemeClr val="tx1"/>
                  </a:solidFill>
                </a:ln>
              </a:rPr>
              <a:t>INCIDENTS BY DAY</a:t>
            </a:r>
            <a:endParaRPr lang="en-US" sz="3600" b="1" dirty="0">
              <a:ln>
                <a:solidFill>
                  <a:schemeClr val="tx1"/>
                </a:solidFill>
              </a:ln>
            </a:endParaRPr>
          </a:p>
        </p:txBody>
      </p:sp>
      <p:graphicFrame>
        <p:nvGraphicFramePr>
          <p:cNvPr id="5" name="Chart 4"/>
          <p:cNvGraphicFramePr/>
          <p:nvPr/>
        </p:nvGraphicFramePr>
        <p:xfrm>
          <a:off x="152400" y="1371600"/>
          <a:ext cx="8839200" cy="533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685800"/>
            <a:ext cx="9144000" cy="646331"/>
          </a:xfrm>
          <a:prstGeom prst="rect">
            <a:avLst/>
          </a:prstGeom>
          <a:noFill/>
        </p:spPr>
        <p:txBody>
          <a:bodyPr wrap="square" rtlCol="0">
            <a:spAutoFit/>
          </a:bodyPr>
          <a:lstStyle/>
          <a:p>
            <a:pPr algn="ctr"/>
            <a:r>
              <a:rPr lang="en-US" sz="3600" b="1" dirty="0" smtClean="0">
                <a:ln>
                  <a:solidFill>
                    <a:schemeClr val="tx1"/>
                  </a:solidFill>
                </a:ln>
              </a:rPr>
              <a:t>INCIDENTS BY AGENCY</a:t>
            </a:r>
            <a:endParaRPr lang="en-US" sz="3600" b="1" dirty="0">
              <a:ln>
                <a:solidFill>
                  <a:schemeClr val="tx1"/>
                </a:solidFill>
              </a:ln>
            </a:endParaRPr>
          </a:p>
        </p:txBody>
      </p:sp>
      <p:graphicFrame>
        <p:nvGraphicFramePr>
          <p:cNvPr id="5" name="Chart 4"/>
          <p:cNvGraphicFramePr/>
          <p:nvPr/>
        </p:nvGraphicFramePr>
        <p:xfrm>
          <a:off x="152400" y="1295400"/>
          <a:ext cx="8839200" cy="5410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762000"/>
            <a:ext cx="9144000" cy="1077218"/>
          </a:xfrm>
          <a:prstGeom prst="rect">
            <a:avLst/>
          </a:prstGeom>
          <a:noFill/>
        </p:spPr>
        <p:txBody>
          <a:bodyPr wrap="square" rtlCol="0">
            <a:spAutoFit/>
          </a:bodyPr>
          <a:lstStyle/>
          <a:p>
            <a:pPr algn="ctr"/>
            <a:r>
              <a:rPr lang="en-US" sz="3600" b="1" dirty="0" smtClean="0">
                <a:ln>
                  <a:solidFill>
                    <a:schemeClr val="tx1"/>
                  </a:solidFill>
                </a:ln>
              </a:rPr>
              <a:t>COLORADO INCIDENTS BY COUNTY</a:t>
            </a:r>
          </a:p>
          <a:p>
            <a:pPr algn="ctr"/>
            <a:r>
              <a:rPr lang="en-US" sz="2800" b="1" dirty="0" smtClean="0">
                <a:ln>
                  <a:solidFill>
                    <a:schemeClr val="tx1"/>
                  </a:solidFill>
                </a:ln>
                <a:solidFill>
                  <a:schemeClr val="tx1">
                    <a:lumMod val="65000"/>
                    <a:lumOff val="35000"/>
                  </a:schemeClr>
                </a:solidFill>
              </a:rPr>
              <a:t>279 INCIDENTS</a:t>
            </a:r>
            <a:endParaRPr lang="en-US" sz="2800" b="1" dirty="0">
              <a:ln>
                <a:solidFill>
                  <a:schemeClr val="tx1"/>
                </a:solidFill>
              </a:ln>
              <a:solidFill>
                <a:schemeClr val="tx1">
                  <a:lumMod val="65000"/>
                  <a:lumOff val="35000"/>
                </a:schemeClr>
              </a:solidFill>
            </a:endParaRPr>
          </a:p>
        </p:txBody>
      </p:sp>
      <p:graphicFrame>
        <p:nvGraphicFramePr>
          <p:cNvPr id="5" name="Chart 4"/>
          <p:cNvGraphicFramePr/>
          <p:nvPr/>
        </p:nvGraphicFramePr>
        <p:xfrm>
          <a:off x="152400" y="1828800"/>
          <a:ext cx="8839200" cy="48767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762000"/>
            <a:ext cx="9144000" cy="1077218"/>
          </a:xfrm>
          <a:prstGeom prst="rect">
            <a:avLst/>
          </a:prstGeom>
        </p:spPr>
        <p:txBody>
          <a:bodyPr wrap="square">
            <a:spAutoFit/>
          </a:bodyPr>
          <a:lstStyle/>
          <a:p>
            <a:pPr algn="ctr"/>
            <a:r>
              <a:rPr lang="en-US" sz="3600" b="1" dirty="0" smtClean="0">
                <a:ln>
                  <a:solidFill>
                    <a:schemeClr val="tx1"/>
                  </a:solidFill>
                </a:ln>
              </a:rPr>
              <a:t>KANSAS INCIDENTS BY COUNTY</a:t>
            </a:r>
          </a:p>
          <a:p>
            <a:pPr algn="ctr"/>
            <a:r>
              <a:rPr lang="en-US" sz="2800" b="1" dirty="0" smtClean="0">
                <a:ln>
                  <a:solidFill>
                    <a:schemeClr val="tx1"/>
                  </a:solidFill>
                </a:ln>
                <a:solidFill>
                  <a:schemeClr val="tx1">
                    <a:lumMod val="65000"/>
                    <a:lumOff val="35000"/>
                  </a:schemeClr>
                </a:solidFill>
              </a:rPr>
              <a:t>42 INCIDENTS</a:t>
            </a:r>
            <a:endParaRPr lang="en-US" sz="2800" b="1" dirty="0">
              <a:ln>
                <a:solidFill>
                  <a:schemeClr val="tx1"/>
                </a:solidFill>
              </a:ln>
              <a:solidFill>
                <a:schemeClr val="tx1">
                  <a:lumMod val="65000"/>
                  <a:lumOff val="35000"/>
                </a:schemeClr>
              </a:solidFill>
            </a:endParaRPr>
          </a:p>
        </p:txBody>
      </p:sp>
      <p:graphicFrame>
        <p:nvGraphicFramePr>
          <p:cNvPr id="4" name="Chart 3"/>
          <p:cNvGraphicFramePr/>
          <p:nvPr/>
        </p:nvGraphicFramePr>
        <p:xfrm>
          <a:off x="152400" y="1905000"/>
          <a:ext cx="883920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0" ma:contentTypeDescription="Create a new document." ma:contentTypeScope="" ma:versionID="41087838991512f75e9e501a456dec9e"/>
</file>

<file path=customXml/itemProps1.xml><?xml version="1.0" encoding="utf-8"?>
<ds:datastoreItem xmlns:ds="http://schemas.openxmlformats.org/officeDocument/2006/customXml" ds:itemID="{E854EE9D-FED5-4CA7-9EDE-C6C4700C639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406B6EB-8CCB-429C-9D3B-EA09378A3972}">
  <ds:schemaRefs>
    <ds:schemaRef ds:uri="http://schemas.microsoft.com/sharepoint/v3/contenttype/forms"/>
  </ds:schemaRefs>
</ds:datastoreItem>
</file>

<file path=customXml/itemProps3.xml><?xml version="1.0" encoding="utf-8"?>
<ds:datastoreItem xmlns:ds="http://schemas.openxmlformats.org/officeDocument/2006/customXml" ds:itemID="{5CBE6AEB-43AC-43CE-9DD7-EBA62501C4DA}">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Urban</Template>
  <TotalTime>4030</TotalTime>
  <Words>1305</Words>
  <Application>Microsoft Office PowerPoint</Application>
  <PresentationFormat>On-screen Show (4:3)</PresentationFormat>
  <Paragraphs>666</Paragraphs>
  <Slides>46</Slides>
  <Notes>1</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Urban</vt:lpstr>
      <vt:lpstr>2010 Annual Report</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Dispatch Office Summary Situation Report   12/31/2010 Pueblo Dispatch Center </vt:lpstr>
      <vt:lpstr>Slide 46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2010 Annual Report</dc:title>
  <dc:subject/>
  <dc:creator/>
  <cp:keywords/>
  <dc:description/>
  <cp:lastModifiedBy>eharmes</cp:lastModifiedBy>
  <cp:revision>212</cp:revision>
  <dcterms:modified xsi:type="dcterms:W3CDTF">2011-01-09T17:00:19Z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