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2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31"/>
  </p:notesMasterIdLst>
  <p:sldIdLst>
    <p:sldId id="273" r:id="rId2"/>
    <p:sldId id="302" r:id="rId3"/>
    <p:sldId id="256" r:id="rId4"/>
    <p:sldId id="257" r:id="rId5"/>
    <p:sldId id="258" r:id="rId6"/>
    <p:sldId id="259" r:id="rId7"/>
    <p:sldId id="303" r:id="rId8"/>
    <p:sldId id="304" r:id="rId9"/>
    <p:sldId id="260" r:id="rId10"/>
    <p:sldId id="261" r:id="rId11"/>
    <p:sldId id="264" r:id="rId12"/>
    <p:sldId id="274" r:id="rId13"/>
    <p:sldId id="272" r:id="rId14"/>
    <p:sldId id="275" r:id="rId15"/>
    <p:sldId id="297" r:id="rId16"/>
    <p:sldId id="276" r:id="rId17"/>
    <p:sldId id="301" r:id="rId18"/>
    <p:sldId id="284" r:id="rId19"/>
    <p:sldId id="281" r:id="rId20"/>
    <p:sldId id="282" r:id="rId21"/>
    <p:sldId id="296" r:id="rId22"/>
    <p:sldId id="285" r:id="rId23"/>
    <p:sldId id="286" r:id="rId24"/>
    <p:sldId id="277" r:id="rId25"/>
    <p:sldId id="287" r:id="rId26"/>
    <p:sldId id="262" r:id="rId27"/>
    <p:sldId id="263" r:id="rId28"/>
    <p:sldId id="279" r:id="rId29"/>
    <p:sldId id="280" r:id="rId30"/>
  </p:sldIdLst>
  <p:sldSz cx="9144000" cy="6858000" type="screen4x3"/>
  <p:notesSz cx="69977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5050"/>
    <a:srgbClr val="000000"/>
    <a:srgbClr val="FF00FF"/>
    <a:srgbClr val="FF9900"/>
    <a:srgbClr val="FF9966"/>
    <a:srgbClr val="FFFF00"/>
    <a:srgbClr val="080808"/>
    <a:srgbClr val="FFFFFF"/>
    <a:srgbClr val="4D4D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varScale="1">
        <p:scale>
          <a:sx n="105" d="100"/>
          <a:sy n="105" d="100"/>
        </p:scale>
        <p:origin x="-1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09%20Annual%20Report%20Stats.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eharmes\Desktop\CW%20&amp;%20EQ.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Aircraft%20In%20Zone%202009.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Aircraft%20Out%20of%20Zone%202009.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6681722.xlsx"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eharmes\Local%20Settings\Temp\notes3ED199\Rotor%20Wing%20Activity%202009.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7589622.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Book1.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Documents%20and%20Settings\eharmes\Desktop\2009%20Annual%20Report%20Stats.xls"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09%20Annual%20Report%20Stat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09%20Annual%20Report%20Stats.xls"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09_Travel_Numbers_Char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09%20Annual%20Report%20Stat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09%20Annual%20Report%20Stat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eharmes\Desktop\CW%20&amp;%20EQ.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2009%20Annual%20Report%20Stats.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eharmes\Local%20Settings\Temp\notes3ED199\~0653189.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E:\2009%20END%20OF%20YEAR%20STATISTICS\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2"/>
  <c:chart>
    <c:autoTitleDeleted val="1"/>
    <c:plotArea>
      <c:layout>
        <c:manualLayout>
          <c:layoutTarget val="inner"/>
          <c:xMode val="edge"/>
          <c:yMode val="edge"/>
          <c:x val="7.0370447115163492E-2"/>
          <c:y val="2.8391112569262328E-2"/>
          <c:w val="0.90623774001933766"/>
          <c:h val="0.730178258967629"/>
        </c:manualLayout>
      </c:layout>
      <c:barChart>
        <c:barDir val="col"/>
        <c:grouping val="clustered"/>
        <c:ser>
          <c:idx val="0"/>
          <c:order val="0"/>
          <c:dLbls>
            <c:txPr>
              <a:bodyPr/>
              <a:lstStyle/>
              <a:p>
                <a:pPr>
                  <a:defRPr b="0">
                    <a:latin typeface="Comic Sans MS" pitchFamily="66" charset="0"/>
                  </a:defRPr>
                </a:pPr>
                <a:endParaRPr lang="en-US"/>
              </a:p>
            </c:txPr>
            <c:showVal val="1"/>
          </c:dLbls>
          <c:cat>
            <c:strRef>
              <c:f>Sheet1!$A$2:$A$15</c:f>
              <c:strCache>
                <c:ptCount val="14"/>
                <c:pt idx="0">
                  <c:v>A/C Down</c:v>
                </c:pt>
                <c:pt idx="1">
                  <c:v>Hazmat</c:v>
                </c:pt>
                <c:pt idx="2">
                  <c:v>Law Enf</c:v>
                </c:pt>
                <c:pt idx="3">
                  <c:v>Med Aid</c:v>
                </c:pt>
                <c:pt idx="4">
                  <c:v>Misc</c:v>
                </c:pt>
                <c:pt idx="5">
                  <c:v>Presc Fire</c:v>
                </c:pt>
                <c:pt idx="6">
                  <c:v>Pub Asst</c:v>
                </c:pt>
                <c:pt idx="7">
                  <c:v>Resc Order</c:v>
                </c:pt>
                <c:pt idx="8">
                  <c:v>SAR</c:v>
                </c:pt>
                <c:pt idx="9">
                  <c:v>Smoke Chk</c:v>
                </c:pt>
                <c:pt idx="10">
                  <c:v>Strc Fire</c:v>
                </c:pt>
                <c:pt idx="11">
                  <c:v>Trfc Coll</c:v>
                </c:pt>
                <c:pt idx="12">
                  <c:v>Veh Fire</c:v>
                </c:pt>
                <c:pt idx="13">
                  <c:v>Wildfire</c:v>
                </c:pt>
              </c:strCache>
            </c:strRef>
          </c:cat>
          <c:val>
            <c:numRef>
              <c:f>Sheet1!$B$2:$B$15</c:f>
              <c:numCache>
                <c:formatCode>General</c:formatCode>
                <c:ptCount val="14"/>
                <c:pt idx="0">
                  <c:v>1</c:v>
                </c:pt>
                <c:pt idx="1">
                  <c:v>7</c:v>
                </c:pt>
                <c:pt idx="2">
                  <c:v>61</c:v>
                </c:pt>
                <c:pt idx="3">
                  <c:v>7</c:v>
                </c:pt>
                <c:pt idx="4">
                  <c:v>362</c:v>
                </c:pt>
                <c:pt idx="5">
                  <c:v>198</c:v>
                </c:pt>
                <c:pt idx="6">
                  <c:v>33</c:v>
                </c:pt>
                <c:pt idx="7">
                  <c:v>114</c:v>
                </c:pt>
                <c:pt idx="8">
                  <c:v>13</c:v>
                </c:pt>
                <c:pt idx="9">
                  <c:v>172</c:v>
                </c:pt>
                <c:pt idx="10">
                  <c:v>4</c:v>
                </c:pt>
                <c:pt idx="11">
                  <c:v>20</c:v>
                </c:pt>
                <c:pt idx="12">
                  <c:v>9</c:v>
                </c:pt>
                <c:pt idx="13">
                  <c:v>283</c:v>
                </c:pt>
              </c:numCache>
            </c:numRef>
          </c:val>
        </c:ser>
        <c:gapWidth val="75"/>
        <c:overlap val="-25"/>
        <c:axId val="49166592"/>
        <c:axId val="49262592"/>
      </c:barChart>
      <c:catAx>
        <c:axId val="49166592"/>
        <c:scaling>
          <c:orientation val="minMax"/>
        </c:scaling>
        <c:axPos val="b"/>
        <c:numFmt formatCode="General" sourceLinked="1"/>
        <c:majorTickMark val="none"/>
        <c:tickLblPos val="nextTo"/>
        <c:txPr>
          <a:bodyPr/>
          <a:lstStyle/>
          <a:p>
            <a:pPr>
              <a:defRPr sz="1800" b="1">
                <a:latin typeface="Baskerville Old Face" pitchFamily="18" charset="0"/>
              </a:defRPr>
            </a:pPr>
            <a:endParaRPr lang="en-US"/>
          </a:p>
        </c:txPr>
        <c:crossAx val="49262592"/>
        <c:crosses val="autoZero"/>
        <c:auto val="1"/>
        <c:lblAlgn val="ctr"/>
        <c:lblOffset val="100"/>
      </c:catAx>
      <c:valAx>
        <c:axId val="49262592"/>
        <c:scaling>
          <c:orientation val="minMax"/>
        </c:scaling>
        <c:axPos val="l"/>
        <c:majorGridlines/>
        <c:numFmt formatCode="General" sourceLinked="1"/>
        <c:majorTickMark val="none"/>
        <c:tickLblPos val="nextTo"/>
        <c:txPr>
          <a:bodyPr/>
          <a:lstStyle/>
          <a:p>
            <a:pPr>
              <a:defRPr sz="1800" b="1">
                <a:latin typeface="Baskerville Old Face" pitchFamily="18" charset="0"/>
              </a:defRPr>
            </a:pPr>
            <a:endParaRPr lang="en-US"/>
          </a:p>
        </c:txPr>
        <c:crossAx val="49166592"/>
        <c:crosses val="autoZero"/>
        <c:crossBetween val="between"/>
      </c:valAx>
    </c:plotArea>
    <c:plotVisOnly val="1"/>
    <c:dispBlanksAs val="gap"/>
  </c:chart>
  <c:txPr>
    <a:bodyPr/>
    <a:lstStyle/>
    <a:p>
      <a:pPr>
        <a:defRPr>
          <a:latin typeface="Comic Sans MS" pitchFamily="66" charset="0"/>
          <a:cs typeface="Arial" pitchFamily="34" charset="0"/>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style val="25"/>
  <c:chart>
    <c:plotArea>
      <c:layout/>
      <c:barChart>
        <c:barDir val="col"/>
        <c:grouping val="clustered"/>
        <c:ser>
          <c:idx val="0"/>
          <c:order val="0"/>
          <c:dPt>
            <c:idx val="0"/>
            <c:spPr>
              <a:solidFill>
                <a:schemeClr val="accent4">
                  <a:lumMod val="50000"/>
                </a:schemeClr>
              </a:solidFill>
            </c:spPr>
          </c:dPt>
          <c:dPt>
            <c:idx val="1"/>
            <c:spPr>
              <a:solidFill>
                <a:srgbClr val="FF9999"/>
              </a:solidFill>
            </c:spPr>
          </c:dPt>
          <c:dPt>
            <c:idx val="2"/>
            <c:spPr>
              <a:solidFill>
                <a:srgbClr val="C00000"/>
              </a:solidFill>
            </c:spPr>
          </c:dPt>
          <c:dPt>
            <c:idx val="3"/>
            <c:spPr>
              <a:solidFill>
                <a:schemeClr val="accent1">
                  <a:lumMod val="60000"/>
                  <a:lumOff val="40000"/>
                </a:schemeClr>
              </a:solidFill>
            </c:spPr>
          </c:dPt>
          <c:dLbls>
            <c:txPr>
              <a:bodyPr/>
              <a:lstStyle/>
              <a:p>
                <a:pPr>
                  <a:defRPr sz="1000">
                    <a:latin typeface="Comic Sans MS" pitchFamily="66" charset="0"/>
                  </a:defRPr>
                </a:pPr>
                <a:endParaRPr lang="en-US"/>
              </a:p>
            </c:txPr>
            <c:dLblPos val="outEnd"/>
            <c:showVal val="1"/>
          </c:dLbls>
          <c:cat>
            <c:strRef>
              <c:f>Sheet1!$A$2:$A$5</c:f>
              <c:strCache>
                <c:ptCount val="4"/>
                <c:pt idx="0">
                  <c:v>USFS</c:v>
                </c:pt>
                <c:pt idx="1">
                  <c:v>FWS</c:v>
                </c:pt>
                <c:pt idx="2">
                  <c:v>STATE</c:v>
                </c:pt>
                <c:pt idx="3">
                  <c:v>CNTY</c:v>
                </c:pt>
              </c:strCache>
            </c:strRef>
          </c:cat>
          <c:val>
            <c:numRef>
              <c:f>Sheet1!$B$2:$B$5</c:f>
              <c:numCache>
                <c:formatCode>General</c:formatCode>
                <c:ptCount val="4"/>
                <c:pt idx="0">
                  <c:v>4</c:v>
                </c:pt>
                <c:pt idx="1">
                  <c:v>1</c:v>
                </c:pt>
                <c:pt idx="2">
                  <c:v>2</c:v>
                </c:pt>
                <c:pt idx="3">
                  <c:v>3</c:v>
                </c:pt>
              </c:numCache>
            </c:numRef>
          </c:val>
        </c:ser>
        <c:dLbls>
          <c:showVal val="1"/>
        </c:dLbls>
        <c:axId val="50169344"/>
        <c:axId val="50170880"/>
      </c:barChart>
      <c:catAx>
        <c:axId val="50169344"/>
        <c:scaling>
          <c:orientation val="minMax"/>
        </c:scaling>
        <c:axPos val="b"/>
        <c:tickLblPos val="nextTo"/>
        <c:txPr>
          <a:bodyPr/>
          <a:lstStyle/>
          <a:p>
            <a:pPr>
              <a:defRPr b="1">
                <a:latin typeface="Baskerville Old Face" pitchFamily="18" charset="0"/>
              </a:defRPr>
            </a:pPr>
            <a:endParaRPr lang="en-US"/>
          </a:p>
        </c:txPr>
        <c:crossAx val="50170880"/>
        <c:crosses val="autoZero"/>
        <c:auto val="1"/>
        <c:lblAlgn val="ctr"/>
        <c:lblOffset val="100"/>
      </c:catAx>
      <c:valAx>
        <c:axId val="50170880"/>
        <c:scaling>
          <c:orientation val="minMax"/>
        </c:scaling>
        <c:axPos val="l"/>
        <c:majorGridlines/>
        <c:numFmt formatCode="General" sourceLinked="1"/>
        <c:tickLblPos val="nextTo"/>
        <c:txPr>
          <a:bodyPr/>
          <a:lstStyle/>
          <a:p>
            <a:pPr>
              <a:defRPr b="1">
                <a:latin typeface="Baskerville Old Face" pitchFamily="18" charset="0"/>
              </a:defRPr>
            </a:pPr>
            <a:endParaRPr lang="en-US"/>
          </a:p>
        </c:txPr>
        <c:crossAx val="50169344"/>
        <c:crosses val="autoZero"/>
        <c:crossBetween val="between"/>
      </c:valAx>
    </c:plotArea>
    <c:plotVisOnly val="1"/>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31"/>
  <c:chart>
    <c:plotArea>
      <c:layout/>
      <c:barChart>
        <c:barDir val="col"/>
        <c:grouping val="clustered"/>
        <c:ser>
          <c:idx val="0"/>
          <c:order val="0"/>
          <c:tx>
            <c:strRef>
              <c:f>Sheet1!$B$50</c:f>
              <c:strCache>
                <c:ptCount val="1"/>
                <c:pt idx="0">
                  <c:v>In Zone- First Column</c:v>
                </c:pt>
              </c:strCache>
            </c:strRef>
          </c:tx>
          <c:spPr>
            <a:solidFill>
              <a:schemeClr val="accent3">
                <a:lumMod val="75000"/>
              </a:schemeClr>
            </a:solidFill>
          </c:spPr>
          <c:dLbls>
            <c:txPr>
              <a:bodyPr/>
              <a:lstStyle/>
              <a:p>
                <a:pPr>
                  <a:defRPr>
                    <a:latin typeface="Comic Sans MS" pitchFamily="66" charset="0"/>
                  </a:defRPr>
                </a:pPr>
                <a:endParaRPr lang="en-US"/>
              </a:p>
            </c:txPr>
            <c:showVal val="1"/>
          </c:dLbls>
          <c:cat>
            <c:strRef>
              <c:f>Sheet1!$A$51:$A$56</c:f>
              <c:strCache>
                <c:ptCount val="6"/>
                <c:pt idx="0">
                  <c:v>USFS</c:v>
                </c:pt>
                <c:pt idx="1">
                  <c:v>NPS</c:v>
                </c:pt>
                <c:pt idx="2">
                  <c:v>FWS</c:v>
                </c:pt>
                <c:pt idx="3">
                  <c:v>DOC</c:v>
                </c:pt>
                <c:pt idx="4">
                  <c:v>CNTY</c:v>
                </c:pt>
                <c:pt idx="5">
                  <c:v>UTF</c:v>
                </c:pt>
              </c:strCache>
            </c:strRef>
          </c:cat>
          <c:val>
            <c:numRef>
              <c:f>Sheet1!$B$51:$B$56</c:f>
              <c:numCache>
                <c:formatCode>General</c:formatCode>
                <c:ptCount val="6"/>
                <c:pt idx="0">
                  <c:v>4</c:v>
                </c:pt>
                <c:pt idx="1">
                  <c:v>1</c:v>
                </c:pt>
                <c:pt idx="2">
                  <c:v>0</c:v>
                </c:pt>
                <c:pt idx="3">
                  <c:v>12</c:v>
                </c:pt>
                <c:pt idx="4">
                  <c:v>1</c:v>
                </c:pt>
                <c:pt idx="5">
                  <c:v>1</c:v>
                </c:pt>
              </c:numCache>
            </c:numRef>
          </c:val>
        </c:ser>
        <c:ser>
          <c:idx val="1"/>
          <c:order val="1"/>
          <c:tx>
            <c:strRef>
              <c:f>Sheet1!$C$50</c:f>
              <c:strCache>
                <c:ptCount val="1"/>
                <c:pt idx="0">
                  <c:v>Out of Zone- Second Column</c:v>
                </c:pt>
              </c:strCache>
            </c:strRef>
          </c:tx>
          <c:spPr>
            <a:solidFill>
              <a:schemeClr val="accent1">
                <a:lumMod val="75000"/>
              </a:schemeClr>
            </a:solidFill>
          </c:spPr>
          <c:dLbls>
            <c:txPr>
              <a:bodyPr/>
              <a:lstStyle/>
              <a:p>
                <a:pPr>
                  <a:defRPr>
                    <a:latin typeface="Comic Sans MS" pitchFamily="66" charset="0"/>
                  </a:defRPr>
                </a:pPr>
                <a:endParaRPr lang="en-US"/>
              </a:p>
            </c:txPr>
            <c:showVal val="1"/>
          </c:dLbls>
          <c:cat>
            <c:strRef>
              <c:f>Sheet1!$A$51:$A$56</c:f>
              <c:strCache>
                <c:ptCount val="6"/>
                <c:pt idx="0">
                  <c:v>USFS</c:v>
                </c:pt>
                <c:pt idx="1">
                  <c:v>NPS</c:v>
                </c:pt>
                <c:pt idx="2">
                  <c:v>FWS</c:v>
                </c:pt>
                <c:pt idx="3">
                  <c:v>DOC</c:v>
                </c:pt>
                <c:pt idx="4">
                  <c:v>CNTY</c:v>
                </c:pt>
                <c:pt idx="5">
                  <c:v>UTF</c:v>
                </c:pt>
              </c:strCache>
            </c:strRef>
          </c:cat>
          <c:val>
            <c:numRef>
              <c:f>Sheet1!$C$51:$C$56</c:f>
              <c:numCache>
                <c:formatCode>General</c:formatCode>
                <c:ptCount val="6"/>
                <c:pt idx="0">
                  <c:v>12</c:v>
                </c:pt>
                <c:pt idx="1">
                  <c:v>0</c:v>
                </c:pt>
                <c:pt idx="2">
                  <c:v>1</c:v>
                </c:pt>
                <c:pt idx="3">
                  <c:v>6</c:v>
                </c:pt>
                <c:pt idx="4">
                  <c:v>3</c:v>
                </c:pt>
                <c:pt idx="5">
                  <c:v>0</c:v>
                </c:pt>
              </c:numCache>
            </c:numRef>
          </c:val>
        </c:ser>
        <c:dLbls>
          <c:showVal val="1"/>
        </c:dLbls>
        <c:axId val="50081792"/>
        <c:axId val="50083328"/>
      </c:barChart>
      <c:catAx>
        <c:axId val="50081792"/>
        <c:scaling>
          <c:orientation val="minMax"/>
        </c:scaling>
        <c:axPos val="b"/>
        <c:tickLblPos val="nextTo"/>
        <c:txPr>
          <a:bodyPr/>
          <a:lstStyle/>
          <a:p>
            <a:pPr>
              <a:defRPr sz="1800" b="1">
                <a:latin typeface="Baskerville Old Face" pitchFamily="18" charset="0"/>
              </a:defRPr>
            </a:pPr>
            <a:endParaRPr lang="en-US"/>
          </a:p>
        </c:txPr>
        <c:crossAx val="50083328"/>
        <c:crosses val="autoZero"/>
        <c:auto val="1"/>
        <c:lblAlgn val="ctr"/>
        <c:lblOffset val="100"/>
      </c:catAx>
      <c:valAx>
        <c:axId val="50083328"/>
        <c:scaling>
          <c:orientation val="minMax"/>
        </c:scaling>
        <c:axPos val="l"/>
        <c:majorGridlines/>
        <c:numFmt formatCode="General" sourceLinked="1"/>
        <c:tickLblPos val="nextTo"/>
        <c:txPr>
          <a:bodyPr/>
          <a:lstStyle/>
          <a:p>
            <a:pPr>
              <a:defRPr sz="1800" b="1">
                <a:latin typeface="Baskerville Old Face" pitchFamily="18" charset="0"/>
              </a:defRPr>
            </a:pPr>
            <a:endParaRPr lang="en-US"/>
          </a:p>
        </c:txPr>
        <c:crossAx val="50081792"/>
        <c:crosses val="autoZero"/>
        <c:crossBetween val="between"/>
      </c:valAx>
    </c:plotArea>
    <c:legend>
      <c:legendPos val="t"/>
      <c:layout/>
      <c:txPr>
        <a:bodyPr/>
        <a:lstStyle/>
        <a:p>
          <a:pPr>
            <a:defRPr sz="1800" b="1">
              <a:latin typeface="Baskerville Old Face" pitchFamily="18" charset="0"/>
            </a:defRPr>
          </a:pPr>
          <a:endParaRPr lang="en-US"/>
        </a:p>
      </c:txPr>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26"/>
  <c:chart>
    <c:view3D>
      <c:rotX val="30"/>
      <c:perspective val="30"/>
    </c:view3D>
    <c:plotArea>
      <c:layout/>
      <c:pie3DChart>
        <c:varyColors val="1"/>
        <c:ser>
          <c:idx val="0"/>
          <c:order val="0"/>
          <c:explosion val="25"/>
          <c:dLbls>
            <c:dLbl>
              <c:idx val="5"/>
              <c:layout>
                <c:manualLayout>
                  <c:x val="8.2239720034995613E-4"/>
                  <c:y val="7.0095477195785433E-2"/>
                </c:manualLayout>
              </c:layout>
              <c:showVal val="1"/>
              <c:showCatName val="1"/>
              <c:showPercent val="1"/>
            </c:dLbl>
            <c:txPr>
              <a:bodyPr/>
              <a:lstStyle/>
              <a:p>
                <a:pPr>
                  <a:defRPr sz="1800" b="1">
                    <a:latin typeface="Baskerville Old Face" pitchFamily="18" charset="0"/>
                  </a:defRPr>
                </a:pPr>
                <a:endParaRPr lang="en-US"/>
              </a:p>
            </c:txPr>
            <c:showVal val="1"/>
            <c:showCatName val="1"/>
            <c:showPercent val="1"/>
            <c:showLeaderLines val="1"/>
          </c:dLbls>
          <c:cat>
            <c:strRef>
              <c:f>Sheet1!$A$2:$A$8</c:f>
              <c:strCache>
                <c:ptCount val="7"/>
                <c:pt idx="0">
                  <c:v>Cancellations</c:v>
                </c:pt>
                <c:pt idx="1">
                  <c:v>TFRs</c:v>
                </c:pt>
                <c:pt idx="2">
                  <c:v>Air Attack</c:v>
                </c:pt>
                <c:pt idx="3">
                  <c:v>Lead Planes</c:v>
                </c:pt>
                <c:pt idx="4">
                  <c:v>Helicopters Type3</c:v>
                </c:pt>
                <c:pt idx="5">
                  <c:v>Air Tankers</c:v>
                </c:pt>
                <c:pt idx="6">
                  <c:v>SEATs</c:v>
                </c:pt>
              </c:strCache>
            </c:strRef>
          </c:cat>
          <c:val>
            <c:numRef>
              <c:f>Sheet1!$B$2:$B$8</c:f>
              <c:numCache>
                <c:formatCode>General</c:formatCode>
                <c:ptCount val="7"/>
                <c:pt idx="0">
                  <c:v>6</c:v>
                </c:pt>
                <c:pt idx="1">
                  <c:v>1</c:v>
                </c:pt>
                <c:pt idx="2">
                  <c:v>3</c:v>
                </c:pt>
                <c:pt idx="3">
                  <c:v>1</c:v>
                </c:pt>
                <c:pt idx="4">
                  <c:v>15</c:v>
                </c:pt>
                <c:pt idx="5">
                  <c:v>1</c:v>
                </c:pt>
                <c:pt idx="6">
                  <c:v>9</c:v>
                </c:pt>
              </c:numCache>
            </c:numRef>
          </c:val>
        </c:ser>
        <c:dLbls>
          <c:showVal val="1"/>
        </c:dLbls>
      </c:pie3DChart>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29"/>
  <c:chart>
    <c:view3D>
      <c:rotX val="30"/>
      <c:perspective val="30"/>
    </c:view3D>
    <c:plotArea>
      <c:layout>
        <c:manualLayout>
          <c:layoutTarget val="inner"/>
          <c:xMode val="edge"/>
          <c:yMode val="edge"/>
          <c:x val="7.8581871345029239E-2"/>
          <c:y val="8.9069953212370198E-2"/>
          <c:w val="0.84283625730994161"/>
          <c:h val="0.82186009357525969"/>
        </c:manualLayout>
      </c:layout>
      <c:pie3DChart>
        <c:varyColors val="1"/>
        <c:ser>
          <c:idx val="0"/>
          <c:order val="0"/>
          <c:explosion val="25"/>
          <c:dLbls>
            <c:showVal val="1"/>
            <c:showCatName val="1"/>
            <c:showPercent val="1"/>
            <c:showLeaderLines val="1"/>
          </c:dLbls>
          <c:cat>
            <c:strRef>
              <c:f>Sheet1!$A$2:$A$5</c:f>
              <c:strCache>
                <c:ptCount val="4"/>
                <c:pt idx="0">
                  <c:v>Rappeller Loads</c:v>
                </c:pt>
                <c:pt idx="1">
                  <c:v>Helicopters Type3</c:v>
                </c:pt>
                <c:pt idx="2">
                  <c:v>Airtankers</c:v>
                </c:pt>
                <c:pt idx="3">
                  <c:v>SEATs</c:v>
                </c:pt>
              </c:strCache>
            </c:strRef>
          </c:cat>
          <c:val>
            <c:numRef>
              <c:f>Sheet1!$B$2:$B$5</c:f>
              <c:numCache>
                <c:formatCode>General</c:formatCode>
                <c:ptCount val="4"/>
                <c:pt idx="0">
                  <c:v>2</c:v>
                </c:pt>
                <c:pt idx="1">
                  <c:v>2</c:v>
                </c:pt>
                <c:pt idx="2">
                  <c:v>1</c:v>
                </c:pt>
                <c:pt idx="3">
                  <c:v>2</c:v>
                </c:pt>
              </c:numCache>
            </c:numRef>
          </c:val>
        </c:ser>
        <c:dLbls>
          <c:showVal val="1"/>
        </c:dLbls>
      </c:pie3DChart>
    </c:plotArea>
    <c:plotVisOnly val="1"/>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US"/>
  <c:style val="26"/>
  <c:chart>
    <c:plotArea>
      <c:layout/>
      <c:barChart>
        <c:barDir val="bar"/>
        <c:grouping val="clustered"/>
        <c:ser>
          <c:idx val="0"/>
          <c:order val="0"/>
          <c:tx>
            <c:strRef>
              <c:f>Sheet1!$B$1</c:f>
              <c:strCache>
                <c:ptCount val="1"/>
                <c:pt idx="0">
                  <c:v>Out of Zone</c:v>
                </c:pt>
              </c:strCache>
            </c:strRef>
          </c:tx>
          <c:dLbls>
            <c:txPr>
              <a:bodyPr/>
              <a:lstStyle/>
              <a:p>
                <a:pPr>
                  <a:defRPr>
                    <a:latin typeface="Comic Sans MS" pitchFamily="66" charset="0"/>
                  </a:defRPr>
                </a:pPr>
                <a:endParaRPr lang="en-US"/>
              </a:p>
            </c:txPr>
            <c:showVal val="1"/>
          </c:dLbls>
          <c:cat>
            <c:strRef>
              <c:f>Sheet1!$A$2:$A$6</c:f>
              <c:strCache>
                <c:ptCount val="5"/>
                <c:pt idx="0">
                  <c:v>Cancellations</c:v>
                </c:pt>
                <c:pt idx="1">
                  <c:v>Dept of Defense</c:v>
                </c:pt>
                <c:pt idx="2">
                  <c:v>Counties</c:v>
                </c:pt>
                <c:pt idx="3">
                  <c:v>BLM</c:v>
                </c:pt>
                <c:pt idx="4">
                  <c:v>US Forest Service</c:v>
                </c:pt>
              </c:strCache>
            </c:strRef>
          </c:cat>
          <c:val>
            <c:numRef>
              <c:f>Sheet1!$B$2:$B$6</c:f>
              <c:numCache>
                <c:formatCode>General</c:formatCode>
                <c:ptCount val="5"/>
                <c:pt idx="0">
                  <c:v>1</c:v>
                </c:pt>
                <c:pt idx="1">
                  <c:v>0</c:v>
                </c:pt>
                <c:pt idx="2">
                  <c:v>0</c:v>
                </c:pt>
                <c:pt idx="3">
                  <c:v>1</c:v>
                </c:pt>
                <c:pt idx="4">
                  <c:v>5</c:v>
                </c:pt>
              </c:numCache>
            </c:numRef>
          </c:val>
        </c:ser>
        <c:ser>
          <c:idx val="1"/>
          <c:order val="1"/>
          <c:tx>
            <c:strRef>
              <c:f>Sheet1!$C$1</c:f>
              <c:strCache>
                <c:ptCount val="1"/>
                <c:pt idx="0">
                  <c:v>In Zone</c:v>
                </c:pt>
              </c:strCache>
            </c:strRef>
          </c:tx>
          <c:dLbls>
            <c:txPr>
              <a:bodyPr/>
              <a:lstStyle/>
              <a:p>
                <a:pPr>
                  <a:defRPr>
                    <a:latin typeface="Comic Sans MS" pitchFamily="66" charset="0"/>
                  </a:defRPr>
                </a:pPr>
                <a:endParaRPr lang="en-US"/>
              </a:p>
            </c:txPr>
            <c:showVal val="1"/>
          </c:dLbls>
          <c:cat>
            <c:strRef>
              <c:f>Sheet1!$A$2:$A$6</c:f>
              <c:strCache>
                <c:ptCount val="5"/>
                <c:pt idx="0">
                  <c:v>Cancellations</c:v>
                </c:pt>
                <c:pt idx="1">
                  <c:v>Dept of Defense</c:v>
                </c:pt>
                <c:pt idx="2">
                  <c:v>Counties</c:v>
                </c:pt>
                <c:pt idx="3">
                  <c:v>BLM</c:v>
                </c:pt>
                <c:pt idx="4">
                  <c:v>US Forest Service</c:v>
                </c:pt>
              </c:strCache>
            </c:strRef>
          </c:cat>
          <c:val>
            <c:numRef>
              <c:f>Sheet1!$C$2:$C$6</c:f>
              <c:numCache>
                <c:formatCode>General</c:formatCode>
                <c:ptCount val="5"/>
                <c:pt idx="0">
                  <c:v>5</c:v>
                </c:pt>
                <c:pt idx="1">
                  <c:v>4</c:v>
                </c:pt>
                <c:pt idx="2">
                  <c:v>11</c:v>
                </c:pt>
                <c:pt idx="3">
                  <c:v>4</c:v>
                </c:pt>
                <c:pt idx="4">
                  <c:v>13</c:v>
                </c:pt>
              </c:numCache>
            </c:numRef>
          </c:val>
        </c:ser>
        <c:dLbls>
          <c:showVal val="1"/>
        </c:dLbls>
        <c:axId val="50314240"/>
        <c:axId val="50209536"/>
      </c:barChart>
      <c:catAx>
        <c:axId val="50314240"/>
        <c:scaling>
          <c:orientation val="minMax"/>
        </c:scaling>
        <c:axPos val="l"/>
        <c:tickLblPos val="nextTo"/>
        <c:txPr>
          <a:bodyPr/>
          <a:lstStyle/>
          <a:p>
            <a:pPr>
              <a:defRPr sz="1800" b="1">
                <a:latin typeface="Baskerville Old Face" pitchFamily="18" charset="0"/>
              </a:defRPr>
            </a:pPr>
            <a:endParaRPr lang="en-US"/>
          </a:p>
        </c:txPr>
        <c:crossAx val="50209536"/>
        <c:crosses val="autoZero"/>
        <c:auto val="1"/>
        <c:lblAlgn val="ctr"/>
        <c:lblOffset val="100"/>
      </c:catAx>
      <c:valAx>
        <c:axId val="50209536"/>
        <c:scaling>
          <c:orientation val="minMax"/>
        </c:scaling>
        <c:axPos val="b"/>
        <c:majorGridlines/>
        <c:numFmt formatCode="General" sourceLinked="1"/>
        <c:tickLblPos val="nextTo"/>
        <c:txPr>
          <a:bodyPr/>
          <a:lstStyle/>
          <a:p>
            <a:pPr>
              <a:defRPr sz="1800" b="1">
                <a:latin typeface="Baskerville Old Face" pitchFamily="18" charset="0"/>
              </a:defRPr>
            </a:pPr>
            <a:endParaRPr lang="en-US"/>
          </a:p>
        </c:txPr>
        <c:crossAx val="50314240"/>
        <c:crosses val="autoZero"/>
        <c:crossBetween val="between"/>
      </c:valAx>
    </c:plotArea>
    <c:legend>
      <c:legendPos val="r"/>
      <c:txPr>
        <a:bodyPr/>
        <a:lstStyle/>
        <a:p>
          <a:pPr>
            <a:defRPr sz="1800" b="1">
              <a:latin typeface="Baskerville Old Face" pitchFamily="18" charset="0"/>
            </a:defRPr>
          </a:pPr>
          <a:endParaRPr lang="en-US"/>
        </a:p>
      </c:txPr>
    </c:legend>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29"/>
  <c:chart>
    <c:autoTitleDeleted val="1"/>
    <c:plotArea>
      <c:layout>
        <c:manualLayout>
          <c:layoutTarget val="inner"/>
          <c:xMode val="edge"/>
          <c:yMode val="edge"/>
          <c:x val="0.33948408792651086"/>
          <c:y val="0.14254999369910437"/>
          <c:w val="0.6426587692163479"/>
          <c:h val="0.83835440352742674"/>
        </c:manualLayout>
      </c:layout>
      <c:barChart>
        <c:barDir val="bar"/>
        <c:grouping val="clustered"/>
        <c:ser>
          <c:idx val="0"/>
          <c:order val="0"/>
          <c:dLbls>
            <c:txPr>
              <a:bodyPr/>
              <a:lstStyle/>
              <a:p>
                <a:pPr>
                  <a:defRPr sz="1200" b="0">
                    <a:latin typeface="Comic Sans MS" pitchFamily="66" charset="0"/>
                  </a:defRPr>
                </a:pPr>
                <a:endParaRPr lang="en-US"/>
              </a:p>
            </c:txPr>
            <c:showVal val="1"/>
          </c:dLbls>
          <c:cat>
            <c:strRef>
              <c:f>Sheet1!$A$1:$A$5</c:f>
              <c:strCache>
                <c:ptCount val="5"/>
                <c:pt idx="0">
                  <c:v>Internal Cargo (lbs)</c:v>
                </c:pt>
                <c:pt idx="1">
                  <c:v>External Cargo (lbs)</c:v>
                </c:pt>
                <c:pt idx="2">
                  <c:v>Water or Retardant Dropped (gallons)</c:v>
                </c:pt>
                <c:pt idx="3">
                  <c:v>Total Flight Time Logged (hours)</c:v>
                </c:pt>
                <c:pt idx="4">
                  <c:v># of Initial Attacks</c:v>
                </c:pt>
              </c:strCache>
            </c:strRef>
          </c:cat>
          <c:val>
            <c:numRef>
              <c:f>Sheet1!$B$1:$B$5</c:f>
              <c:numCache>
                <c:formatCode>General</c:formatCode>
                <c:ptCount val="5"/>
                <c:pt idx="0">
                  <c:v>36693</c:v>
                </c:pt>
                <c:pt idx="1">
                  <c:v>20448</c:v>
                </c:pt>
                <c:pt idx="2">
                  <c:v>81240</c:v>
                </c:pt>
                <c:pt idx="3">
                  <c:v>158.30000000000001</c:v>
                </c:pt>
                <c:pt idx="4">
                  <c:v>25</c:v>
                </c:pt>
              </c:numCache>
            </c:numRef>
          </c:val>
        </c:ser>
        <c:dLbls>
          <c:showVal val="1"/>
        </c:dLbls>
        <c:axId val="50220416"/>
        <c:axId val="50226304"/>
      </c:barChart>
      <c:catAx>
        <c:axId val="50220416"/>
        <c:scaling>
          <c:orientation val="minMax"/>
        </c:scaling>
        <c:axPos val="l"/>
        <c:tickLblPos val="nextTo"/>
        <c:txPr>
          <a:bodyPr/>
          <a:lstStyle/>
          <a:p>
            <a:pPr>
              <a:defRPr b="1">
                <a:latin typeface="Baskerville Old Face" pitchFamily="18" charset="0"/>
              </a:defRPr>
            </a:pPr>
            <a:endParaRPr lang="en-US"/>
          </a:p>
        </c:txPr>
        <c:crossAx val="50226304"/>
        <c:crosses val="autoZero"/>
        <c:auto val="1"/>
        <c:lblAlgn val="ctr"/>
        <c:lblOffset val="100"/>
      </c:catAx>
      <c:valAx>
        <c:axId val="50226304"/>
        <c:scaling>
          <c:orientation val="minMax"/>
        </c:scaling>
        <c:delete val="1"/>
        <c:axPos val="b"/>
        <c:majorGridlines/>
        <c:numFmt formatCode="General" sourceLinked="1"/>
        <c:tickLblPos val="none"/>
        <c:crossAx val="50220416"/>
        <c:crosses val="autoZero"/>
        <c:crossBetween val="between"/>
      </c:valAx>
    </c:plotArea>
    <c:plotVisOnly val="1"/>
  </c:chart>
  <c:txPr>
    <a:bodyPr/>
    <a:lstStyle/>
    <a:p>
      <a:pPr>
        <a:defRPr sz="1800"/>
      </a:pPr>
      <a:endParaRPr lang="en-US"/>
    </a:p>
  </c:txPr>
  <c:externalData r:id="rId1"/>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27"/>
  <c:chart>
    <c:plotArea>
      <c:layout/>
      <c:barChart>
        <c:barDir val="bar"/>
        <c:grouping val="clustered"/>
        <c:ser>
          <c:idx val="0"/>
          <c:order val="0"/>
          <c:cat>
            <c:strRef>
              <c:f>Sheet1!$A$28:$A$30</c:f>
              <c:strCache>
                <c:ptCount val="3"/>
                <c:pt idx="0">
                  <c:v>Jeffco Tanker Base</c:v>
                </c:pt>
                <c:pt idx="1">
                  <c:v>Pueblo Reload Base</c:v>
                </c:pt>
                <c:pt idx="2">
                  <c:v>Fremont County SEAT Base</c:v>
                </c:pt>
              </c:strCache>
            </c:strRef>
          </c:cat>
          <c:val>
            <c:numRef>
              <c:f>Sheet1!$B$28:$B$30</c:f>
              <c:numCache>
                <c:formatCode>General</c:formatCode>
                <c:ptCount val="3"/>
                <c:pt idx="0">
                  <c:v>2318</c:v>
                </c:pt>
                <c:pt idx="1">
                  <c:v>2800</c:v>
                </c:pt>
                <c:pt idx="2">
                  <c:v>12325</c:v>
                </c:pt>
              </c:numCache>
            </c:numRef>
          </c:val>
        </c:ser>
        <c:axId val="50332800"/>
        <c:axId val="50334336"/>
      </c:barChart>
      <c:catAx>
        <c:axId val="50332800"/>
        <c:scaling>
          <c:orientation val="minMax"/>
        </c:scaling>
        <c:axPos val="l"/>
        <c:tickLblPos val="nextTo"/>
        <c:txPr>
          <a:bodyPr/>
          <a:lstStyle/>
          <a:p>
            <a:pPr>
              <a:defRPr b="1">
                <a:latin typeface="Baskerville Old Face" pitchFamily="18" charset="0"/>
              </a:defRPr>
            </a:pPr>
            <a:endParaRPr lang="en-US"/>
          </a:p>
        </c:txPr>
        <c:crossAx val="50334336"/>
        <c:crosses val="autoZero"/>
        <c:auto val="1"/>
        <c:lblAlgn val="ctr"/>
        <c:lblOffset val="100"/>
      </c:catAx>
      <c:valAx>
        <c:axId val="50334336"/>
        <c:scaling>
          <c:orientation val="minMax"/>
        </c:scaling>
        <c:axPos val="b"/>
        <c:majorGridlines/>
        <c:numFmt formatCode="General" sourceLinked="1"/>
        <c:tickLblPos val="nextTo"/>
        <c:txPr>
          <a:bodyPr/>
          <a:lstStyle/>
          <a:p>
            <a:pPr>
              <a:defRPr b="1">
                <a:latin typeface="Baskerville Old Face" pitchFamily="18" charset="0"/>
              </a:defRPr>
            </a:pPr>
            <a:endParaRPr lang="en-US"/>
          </a:p>
        </c:txPr>
        <c:crossAx val="50332800"/>
        <c:crosses val="autoZero"/>
        <c:crossBetween val="between"/>
      </c:valAx>
    </c:plotArea>
    <c:plotVisOnly val="1"/>
  </c:chart>
  <c:txPr>
    <a:bodyPr/>
    <a:lstStyle/>
    <a:p>
      <a:pPr>
        <a:defRPr sz="180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US"/>
  <c:style val="26"/>
  <c:chart>
    <c:plotArea>
      <c:layout/>
      <c:barChart>
        <c:barDir val="col"/>
        <c:grouping val="clustered"/>
        <c:ser>
          <c:idx val="0"/>
          <c:order val="0"/>
          <c:tx>
            <c:strRef>
              <c:f>'5 YEAR AVG'!$B$15</c:f>
              <c:strCache>
                <c:ptCount val="1"/>
                <c:pt idx="0">
                  <c:v>CR</c:v>
                </c:pt>
              </c:strCache>
            </c:strRef>
          </c:tx>
          <c:dLbls>
            <c:txPr>
              <a:bodyPr/>
              <a:lstStyle/>
              <a:p>
                <a:pPr>
                  <a:defRPr sz="1000">
                    <a:latin typeface="Comic Sans MS" pitchFamily="66" charset="0"/>
                  </a:defRPr>
                </a:pPr>
                <a:endParaRPr lang="en-US"/>
              </a:p>
            </c:txPr>
            <c:showVal val="1"/>
          </c:dLbls>
          <c:cat>
            <c:numRef>
              <c:f>'5 YEAR AVG'!$A$16:$A$21</c:f>
              <c:numCache>
                <c:formatCode>General</c:formatCode>
                <c:ptCount val="6"/>
                <c:pt idx="0">
                  <c:v>2004</c:v>
                </c:pt>
                <c:pt idx="1">
                  <c:v>2005</c:v>
                </c:pt>
                <c:pt idx="2">
                  <c:v>2006</c:v>
                </c:pt>
                <c:pt idx="3">
                  <c:v>2007</c:v>
                </c:pt>
                <c:pt idx="4">
                  <c:v>2008</c:v>
                </c:pt>
                <c:pt idx="5">
                  <c:v>2009</c:v>
                </c:pt>
              </c:numCache>
            </c:numRef>
          </c:cat>
          <c:val>
            <c:numRef>
              <c:f>'5 YEAR AVG'!$B$16:$B$21</c:f>
              <c:numCache>
                <c:formatCode>General</c:formatCode>
                <c:ptCount val="6"/>
                <c:pt idx="0">
                  <c:v>29</c:v>
                </c:pt>
                <c:pt idx="1">
                  <c:v>76</c:v>
                </c:pt>
                <c:pt idx="2">
                  <c:v>139</c:v>
                </c:pt>
                <c:pt idx="3">
                  <c:v>61</c:v>
                </c:pt>
                <c:pt idx="4">
                  <c:v>123</c:v>
                </c:pt>
                <c:pt idx="5">
                  <c:v>41</c:v>
                </c:pt>
              </c:numCache>
            </c:numRef>
          </c:val>
        </c:ser>
        <c:ser>
          <c:idx val="1"/>
          <c:order val="1"/>
          <c:tx>
            <c:strRef>
              <c:f>'5 YEAR AVG'!$C$15</c:f>
              <c:strCache>
                <c:ptCount val="1"/>
                <c:pt idx="0">
                  <c:v>OH</c:v>
                </c:pt>
              </c:strCache>
            </c:strRef>
          </c:tx>
          <c:dLbls>
            <c:txPr>
              <a:bodyPr/>
              <a:lstStyle/>
              <a:p>
                <a:pPr>
                  <a:defRPr sz="1000">
                    <a:latin typeface="Comic Sans MS" pitchFamily="66" charset="0"/>
                  </a:defRPr>
                </a:pPr>
                <a:endParaRPr lang="en-US"/>
              </a:p>
            </c:txPr>
            <c:showVal val="1"/>
          </c:dLbls>
          <c:cat>
            <c:numRef>
              <c:f>'5 YEAR AVG'!$A$16:$A$21</c:f>
              <c:numCache>
                <c:formatCode>General</c:formatCode>
                <c:ptCount val="6"/>
                <c:pt idx="0">
                  <c:v>2004</c:v>
                </c:pt>
                <c:pt idx="1">
                  <c:v>2005</c:v>
                </c:pt>
                <c:pt idx="2">
                  <c:v>2006</c:v>
                </c:pt>
                <c:pt idx="3">
                  <c:v>2007</c:v>
                </c:pt>
                <c:pt idx="4">
                  <c:v>2008</c:v>
                </c:pt>
                <c:pt idx="5">
                  <c:v>2009</c:v>
                </c:pt>
              </c:numCache>
            </c:numRef>
          </c:cat>
          <c:val>
            <c:numRef>
              <c:f>'5 YEAR AVG'!$C$16:$C$21</c:f>
              <c:numCache>
                <c:formatCode>General</c:formatCode>
                <c:ptCount val="6"/>
                <c:pt idx="0">
                  <c:v>798</c:v>
                </c:pt>
                <c:pt idx="1">
                  <c:v>1584</c:v>
                </c:pt>
                <c:pt idx="2">
                  <c:v>2670</c:v>
                </c:pt>
                <c:pt idx="3">
                  <c:v>1114</c:v>
                </c:pt>
                <c:pt idx="4">
                  <c:v>1727</c:v>
                </c:pt>
                <c:pt idx="5">
                  <c:v>620</c:v>
                </c:pt>
              </c:numCache>
            </c:numRef>
          </c:val>
        </c:ser>
        <c:ser>
          <c:idx val="2"/>
          <c:order val="2"/>
          <c:tx>
            <c:strRef>
              <c:f>'5 YEAR AVG'!$D$15</c:f>
              <c:strCache>
                <c:ptCount val="1"/>
                <c:pt idx="0">
                  <c:v>EQ</c:v>
                </c:pt>
              </c:strCache>
            </c:strRef>
          </c:tx>
          <c:dLbls>
            <c:txPr>
              <a:bodyPr/>
              <a:lstStyle/>
              <a:p>
                <a:pPr>
                  <a:defRPr sz="1000">
                    <a:latin typeface="Comic Sans MS" pitchFamily="66" charset="0"/>
                  </a:defRPr>
                </a:pPr>
                <a:endParaRPr lang="en-US"/>
              </a:p>
            </c:txPr>
            <c:showVal val="1"/>
          </c:dLbls>
          <c:cat>
            <c:numRef>
              <c:f>'5 YEAR AVG'!$A$16:$A$21</c:f>
              <c:numCache>
                <c:formatCode>General</c:formatCode>
                <c:ptCount val="6"/>
                <c:pt idx="0">
                  <c:v>2004</c:v>
                </c:pt>
                <c:pt idx="1">
                  <c:v>2005</c:v>
                </c:pt>
                <c:pt idx="2">
                  <c:v>2006</c:v>
                </c:pt>
                <c:pt idx="3">
                  <c:v>2007</c:v>
                </c:pt>
                <c:pt idx="4">
                  <c:v>2008</c:v>
                </c:pt>
                <c:pt idx="5">
                  <c:v>2009</c:v>
                </c:pt>
              </c:numCache>
            </c:numRef>
          </c:cat>
          <c:val>
            <c:numRef>
              <c:f>'5 YEAR AVG'!$D$16:$D$21</c:f>
              <c:numCache>
                <c:formatCode>General</c:formatCode>
                <c:ptCount val="6"/>
                <c:pt idx="0">
                  <c:v>207</c:v>
                </c:pt>
                <c:pt idx="1">
                  <c:v>604</c:v>
                </c:pt>
                <c:pt idx="2">
                  <c:v>693</c:v>
                </c:pt>
                <c:pt idx="3">
                  <c:v>286</c:v>
                </c:pt>
                <c:pt idx="4">
                  <c:v>367</c:v>
                </c:pt>
                <c:pt idx="5">
                  <c:v>115</c:v>
                </c:pt>
              </c:numCache>
            </c:numRef>
          </c:val>
        </c:ser>
        <c:ser>
          <c:idx val="3"/>
          <c:order val="3"/>
          <c:tx>
            <c:strRef>
              <c:f>'5 YEAR AVG'!$E$15</c:f>
              <c:strCache>
                <c:ptCount val="1"/>
                <c:pt idx="0">
                  <c:v>AC</c:v>
                </c:pt>
              </c:strCache>
            </c:strRef>
          </c:tx>
          <c:dLbls>
            <c:txPr>
              <a:bodyPr/>
              <a:lstStyle/>
              <a:p>
                <a:pPr>
                  <a:defRPr sz="1000">
                    <a:latin typeface="Comic Sans MS" pitchFamily="66" charset="0"/>
                  </a:defRPr>
                </a:pPr>
                <a:endParaRPr lang="en-US"/>
              </a:p>
            </c:txPr>
            <c:showVal val="1"/>
          </c:dLbls>
          <c:cat>
            <c:numRef>
              <c:f>'5 YEAR AVG'!$A$16:$A$21</c:f>
              <c:numCache>
                <c:formatCode>General</c:formatCode>
                <c:ptCount val="6"/>
                <c:pt idx="0">
                  <c:v>2004</c:v>
                </c:pt>
                <c:pt idx="1">
                  <c:v>2005</c:v>
                </c:pt>
                <c:pt idx="2">
                  <c:v>2006</c:v>
                </c:pt>
                <c:pt idx="3">
                  <c:v>2007</c:v>
                </c:pt>
                <c:pt idx="4">
                  <c:v>2008</c:v>
                </c:pt>
                <c:pt idx="5">
                  <c:v>2009</c:v>
                </c:pt>
              </c:numCache>
            </c:numRef>
          </c:cat>
          <c:val>
            <c:numRef>
              <c:f>'5 YEAR AVG'!$E$16:$E$21</c:f>
              <c:numCache>
                <c:formatCode>General</c:formatCode>
                <c:ptCount val="6"/>
                <c:pt idx="0">
                  <c:v>87</c:v>
                </c:pt>
                <c:pt idx="1">
                  <c:v>290</c:v>
                </c:pt>
                <c:pt idx="2">
                  <c:v>392</c:v>
                </c:pt>
                <c:pt idx="3">
                  <c:v>58</c:v>
                </c:pt>
                <c:pt idx="4">
                  <c:v>165</c:v>
                </c:pt>
                <c:pt idx="5">
                  <c:v>44</c:v>
                </c:pt>
              </c:numCache>
            </c:numRef>
          </c:val>
        </c:ser>
        <c:dLbls>
          <c:showVal val="1"/>
        </c:dLbls>
        <c:axId val="50415872"/>
        <c:axId val="50421760"/>
      </c:barChart>
      <c:catAx>
        <c:axId val="50415872"/>
        <c:scaling>
          <c:orientation val="minMax"/>
        </c:scaling>
        <c:axPos val="b"/>
        <c:numFmt formatCode="General" sourceLinked="1"/>
        <c:tickLblPos val="nextTo"/>
        <c:txPr>
          <a:bodyPr/>
          <a:lstStyle/>
          <a:p>
            <a:pPr>
              <a:defRPr b="1">
                <a:latin typeface="Baskerville Old Face" pitchFamily="18" charset="0"/>
              </a:defRPr>
            </a:pPr>
            <a:endParaRPr lang="en-US"/>
          </a:p>
        </c:txPr>
        <c:crossAx val="50421760"/>
        <c:crosses val="autoZero"/>
        <c:auto val="1"/>
        <c:lblAlgn val="ctr"/>
        <c:lblOffset val="100"/>
      </c:catAx>
      <c:valAx>
        <c:axId val="50421760"/>
        <c:scaling>
          <c:orientation val="minMax"/>
        </c:scaling>
        <c:axPos val="l"/>
        <c:majorGridlines/>
        <c:numFmt formatCode="General" sourceLinked="1"/>
        <c:tickLblPos val="nextTo"/>
        <c:txPr>
          <a:bodyPr/>
          <a:lstStyle/>
          <a:p>
            <a:pPr>
              <a:defRPr b="1">
                <a:latin typeface="Baskerville Old Face" pitchFamily="18" charset="0"/>
              </a:defRPr>
            </a:pPr>
            <a:endParaRPr lang="en-US"/>
          </a:p>
        </c:txPr>
        <c:crossAx val="50415872"/>
        <c:crosses val="autoZero"/>
        <c:crossBetween val="between"/>
      </c:valAx>
    </c:plotArea>
    <c:legend>
      <c:legendPos val="t"/>
      <c:txPr>
        <a:bodyPr/>
        <a:lstStyle/>
        <a:p>
          <a:pPr>
            <a:defRPr b="1">
              <a:latin typeface="Baskerville Old Face" pitchFamily="18" charset="0"/>
            </a:defRPr>
          </a:pPr>
          <a:endParaRPr lang="en-US"/>
        </a:p>
      </c:txPr>
    </c:legend>
    <c:plotVisOnly val="1"/>
  </c:chart>
  <c:txPr>
    <a:bodyPr/>
    <a:lstStyle/>
    <a:p>
      <a:pPr>
        <a:defRPr sz="1800"/>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n-US"/>
  <c:style val="27"/>
  <c:chart>
    <c:autoTitleDeleted val="1"/>
    <c:plotArea>
      <c:layout>
        <c:manualLayout>
          <c:layoutTarget val="inner"/>
          <c:xMode val="edge"/>
          <c:yMode val="edge"/>
          <c:x val="0.11453072676260304"/>
          <c:y val="8.7596523260679474E-2"/>
          <c:w val="0.8696646755362476"/>
          <c:h val="0.80833732739929243"/>
        </c:manualLayout>
      </c:layout>
      <c:barChart>
        <c:barDir val="col"/>
        <c:grouping val="clustered"/>
        <c:ser>
          <c:idx val="0"/>
          <c:order val="0"/>
          <c:tx>
            <c:strRef>
              <c:f>Sheet1!$M$111</c:f>
              <c:strCache>
                <c:ptCount val="1"/>
                <c:pt idx="0">
                  <c:v>acres</c:v>
                </c:pt>
              </c:strCache>
            </c:strRef>
          </c:tx>
          <c:dLbls>
            <c:dLbl>
              <c:idx val="0"/>
              <c:tx>
                <c:rich>
                  <a:bodyPr/>
                  <a:lstStyle/>
                  <a:p>
                    <a:r>
                      <a:rPr lang="en-US" sz="1400" dirty="0" smtClean="0"/>
                      <a:t>173 Fires</a:t>
                    </a:r>
                  </a:p>
                  <a:p>
                    <a:r>
                      <a:rPr lang="en-US" sz="1400" dirty="0" smtClean="0"/>
                      <a:t>12,912 ac.</a:t>
                    </a:r>
                    <a:endParaRPr lang="en-US" sz="1400" dirty="0"/>
                  </a:p>
                </c:rich>
              </c:tx>
              <c:dLblPos val="outEnd"/>
              <c:showVal val="1"/>
            </c:dLbl>
            <c:dLbl>
              <c:idx val="1"/>
              <c:tx>
                <c:rich>
                  <a:bodyPr/>
                  <a:lstStyle/>
                  <a:p>
                    <a:r>
                      <a:rPr lang="en-US" sz="1400" smtClean="0"/>
                      <a:t>348 Fires</a:t>
                    </a:r>
                  </a:p>
                  <a:p>
                    <a:r>
                      <a:rPr lang="en-US" sz="1400" smtClean="0"/>
                      <a:t>39,951 ac.</a:t>
                    </a:r>
                    <a:endParaRPr lang="en-US" sz="1400"/>
                  </a:p>
                </c:rich>
              </c:tx>
              <c:dLblPos val="outEnd"/>
              <c:showVal val="1"/>
            </c:dLbl>
            <c:dLbl>
              <c:idx val="2"/>
              <c:tx>
                <c:rich>
                  <a:bodyPr/>
                  <a:lstStyle/>
                  <a:p>
                    <a:r>
                      <a:rPr lang="en-US" sz="1400" dirty="0" smtClean="0"/>
                      <a:t>824 Fires</a:t>
                    </a:r>
                  </a:p>
                  <a:p>
                    <a:r>
                      <a:rPr lang="en-US" sz="1400" dirty="0" smtClean="0"/>
                      <a:t>133,926 ac.</a:t>
                    </a:r>
                    <a:endParaRPr lang="en-US" sz="1400" dirty="0"/>
                  </a:p>
                </c:rich>
              </c:tx>
              <c:dLblPos val="outEnd"/>
              <c:showVal val="1"/>
            </c:dLbl>
            <c:dLbl>
              <c:idx val="3"/>
              <c:tx>
                <c:rich>
                  <a:bodyPr/>
                  <a:lstStyle/>
                  <a:p>
                    <a:r>
                      <a:rPr lang="en-US" sz="1400" smtClean="0"/>
                      <a:t>305 Fires</a:t>
                    </a:r>
                  </a:p>
                  <a:p>
                    <a:r>
                      <a:rPr lang="en-US" sz="1400" smtClean="0"/>
                      <a:t>30,291 ac.</a:t>
                    </a:r>
                    <a:endParaRPr lang="en-US" sz="1400"/>
                  </a:p>
                </c:rich>
              </c:tx>
              <c:dLblPos val="outEnd"/>
              <c:showVal val="1"/>
            </c:dLbl>
            <c:dLbl>
              <c:idx val="4"/>
              <c:tx>
                <c:rich>
                  <a:bodyPr/>
                  <a:lstStyle/>
                  <a:p>
                    <a:r>
                      <a:rPr lang="en-US" sz="1400" dirty="0" smtClean="0"/>
                      <a:t>398 Fires</a:t>
                    </a:r>
                  </a:p>
                  <a:p>
                    <a:r>
                      <a:rPr lang="en-US" sz="1400" dirty="0" smtClean="0"/>
                      <a:t>164,680 ac.</a:t>
                    </a:r>
                    <a:endParaRPr lang="en-US" sz="1400" dirty="0"/>
                  </a:p>
                </c:rich>
              </c:tx>
              <c:dLblPos val="outEnd"/>
              <c:showVal val="1"/>
            </c:dLbl>
            <c:dLbl>
              <c:idx val="5"/>
              <c:layout>
                <c:manualLayout>
                  <c:x val="-2.8735632183908059E-3"/>
                  <c:y val="0"/>
                </c:manualLayout>
              </c:layout>
              <c:tx>
                <c:rich>
                  <a:bodyPr/>
                  <a:lstStyle/>
                  <a:p>
                    <a:r>
                      <a:rPr lang="en-US" sz="1400" smtClean="0"/>
                      <a:t>267 Fires</a:t>
                    </a:r>
                  </a:p>
                  <a:p>
                    <a:r>
                      <a:rPr lang="en-US" sz="1400" smtClean="0"/>
                      <a:t>49,164 ac.</a:t>
                    </a:r>
                    <a:endParaRPr lang="en-US" sz="1400"/>
                  </a:p>
                </c:rich>
              </c:tx>
              <c:dLblPos val="outEnd"/>
              <c:showVal val="1"/>
            </c:dLbl>
            <c:txPr>
              <a:bodyPr/>
              <a:lstStyle/>
              <a:p>
                <a:pPr>
                  <a:defRPr sz="1400">
                    <a:latin typeface="Comic Sans MS" pitchFamily="66" charset="0"/>
                  </a:defRPr>
                </a:pPr>
                <a:endParaRPr lang="en-US"/>
              </a:p>
            </c:txPr>
            <c:dLblPos val="outEnd"/>
            <c:showVal val="1"/>
          </c:dLbls>
          <c:cat>
            <c:numRef>
              <c:f>Sheet1!$L$112:$L$117</c:f>
              <c:numCache>
                <c:formatCode>General</c:formatCode>
                <c:ptCount val="6"/>
                <c:pt idx="0">
                  <c:v>2004</c:v>
                </c:pt>
                <c:pt idx="1">
                  <c:v>2005</c:v>
                </c:pt>
                <c:pt idx="2">
                  <c:v>2006</c:v>
                </c:pt>
                <c:pt idx="3">
                  <c:v>2007</c:v>
                </c:pt>
                <c:pt idx="4">
                  <c:v>2008</c:v>
                </c:pt>
                <c:pt idx="5">
                  <c:v>2009</c:v>
                </c:pt>
              </c:numCache>
            </c:numRef>
          </c:cat>
          <c:val>
            <c:numRef>
              <c:f>Sheet1!$M$112:$M$117</c:f>
              <c:numCache>
                <c:formatCode>General</c:formatCode>
                <c:ptCount val="6"/>
                <c:pt idx="0">
                  <c:v>12912</c:v>
                </c:pt>
                <c:pt idx="1">
                  <c:v>39951</c:v>
                </c:pt>
                <c:pt idx="2">
                  <c:v>133926</c:v>
                </c:pt>
                <c:pt idx="3">
                  <c:v>30291</c:v>
                </c:pt>
                <c:pt idx="4">
                  <c:v>164680</c:v>
                </c:pt>
                <c:pt idx="5">
                  <c:v>49164</c:v>
                </c:pt>
              </c:numCache>
            </c:numRef>
          </c:val>
        </c:ser>
        <c:dLbls>
          <c:showVal val="1"/>
        </c:dLbls>
        <c:axId val="50429312"/>
        <c:axId val="50439296"/>
      </c:barChart>
      <c:catAx>
        <c:axId val="50429312"/>
        <c:scaling>
          <c:orientation val="minMax"/>
        </c:scaling>
        <c:axPos val="b"/>
        <c:numFmt formatCode="General" sourceLinked="1"/>
        <c:tickLblPos val="nextTo"/>
        <c:txPr>
          <a:bodyPr/>
          <a:lstStyle/>
          <a:p>
            <a:pPr>
              <a:defRPr sz="1800" b="1">
                <a:latin typeface="Baskerville Old Face" pitchFamily="18" charset="0"/>
              </a:defRPr>
            </a:pPr>
            <a:endParaRPr lang="en-US"/>
          </a:p>
        </c:txPr>
        <c:crossAx val="50439296"/>
        <c:crosses val="autoZero"/>
        <c:auto val="1"/>
        <c:lblAlgn val="ctr"/>
        <c:lblOffset val="100"/>
      </c:catAx>
      <c:valAx>
        <c:axId val="50439296"/>
        <c:scaling>
          <c:orientation val="minMax"/>
        </c:scaling>
        <c:axPos val="l"/>
        <c:majorGridlines/>
        <c:numFmt formatCode="General" sourceLinked="1"/>
        <c:tickLblPos val="nextTo"/>
        <c:txPr>
          <a:bodyPr/>
          <a:lstStyle/>
          <a:p>
            <a:pPr>
              <a:defRPr sz="1800" b="1">
                <a:latin typeface="Baskerville Old Face" pitchFamily="18" charset="0"/>
              </a:defRPr>
            </a:pPr>
            <a:endParaRPr lang="en-US"/>
          </a:p>
        </c:txPr>
        <c:crossAx val="50429312"/>
        <c:crosses val="autoZero"/>
        <c:crossBetween val="between"/>
      </c:valAx>
    </c:plotArea>
    <c:plotVisOnly val="1"/>
  </c:chart>
  <c:txPr>
    <a:bodyPr/>
    <a:lstStyle/>
    <a:p>
      <a:pPr>
        <a:defRPr sz="1800"/>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style val="32"/>
  <c:chart>
    <c:autoTitleDeleted val="1"/>
    <c:plotArea>
      <c:layout/>
      <c:barChart>
        <c:barDir val="col"/>
        <c:grouping val="clustered"/>
        <c:ser>
          <c:idx val="0"/>
          <c:order val="0"/>
          <c:dLbls>
            <c:showVal val="1"/>
          </c:dLbls>
          <c:cat>
            <c:numRef>
              <c:f>Sheet1!$A$124:$A$129</c:f>
              <c:numCache>
                <c:formatCode>General</c:formatCode>
                <c:ptCount val="6"/>
                <c:pt idx="0">
                  <c:v>2004</c:v>
                </c:pt>
                <c:pt idx="1">
                  <c:v>2005</c:v>
                </c:pt>
                <c:pt idx="2">
                  <c:v>2006</c:v>
                </c:pt>
                <c:pt idx="3">
                  <c:v>2007</c:v>
                </c:pt>
                <c:pt idx="4">
                  <c:v>2008</c:v>
                </c:pt>
                <c:pt idx="5">
                  <c:v>2009</c:v>
                </c:pt>
              </c:numCache>
            </c:numRef>
          </c:cat>
          <c:val>
            <c:numRef>
              <c:f>Sheet1!$B$124:$B$129</c:f>
              <c:numCache>
                <c:formatCode>General</c:formatCode>
                <c:ptCount val="6"/>
                <c:pt idx="0">
                  <c:v>1350</c:v>
                </c:pt>
                <c:pt idx="1">
                  <c:v>1350</c:v>
                </c:pt>
                <c:pt idx="2">
                  <c:v>1440</c:v>
                </c:pt>
                <c:pt idx="3">
                  <c:v>1199</c:v>
                </c:pt>
                <c:pt idx="4">
                  <c:v>1324</c:v>
                </c:pt>
                <c:pt idx="5">
                  <c:v>1284</c:v>
                </c:pt>
              </c:numCache>
            </c:numRef>
          </c:val>
        </c:ser>
        <c:axId val="50549504"/>
        <c:axId val="50551040"/>
      </c:barChart>
      <c:catAx>
        <c:axId val="50549504"/>
        <c:scaling>
          <c:orientation val="minMax"/>
        </c:scaling>
        <c:axPos val="b"/>
        <c:numFmt formatCode="General" sourceLinked="1"/>
        <c:tickLblPos val="nextTo"/>
        <c:txPr>
          <a:bodyPr/>
          <a:lstStyle/>
          <a:p>
            <a:pPr>
              <a:defRPr sz="1800" b="1">
                <a:latin typeface="Baskerville Old Face" pitchFamily="18" charset="0"/>
              </a:defRPr>
            </a:pPr>
            <a:endParaRPr lang="en-US"/>
          </a:p>
        </c:txPr>
        <c:crossAx val="50551040"/>
        <c:crosses val="autoZero"/>
        <c:auto val="1"/>
        <c:lblAlgn val="ctr"/>
        <c:lblOffset val="100"/>
      </c:catAx>
      <c:valAx>
        <c:axId val="50551040"/>
        <c:scaling>
          <c:orientation val="minMax"/>
        </c:scaling>
        <c:axPos val="l"/>
        <c:majorGridlines/>
        <c:numFmt formatCode="General" sourceLinked="1"/>
        <c:tickLblPos val="nextTo"/>
        <c:txPr>
          <a:bodyPr/>
          <a:lstStyle/>
          <a:p>
            <a:pPr>
              <a:defRPr sz="1800" b="1">
                <a:latin typeface="Baskerville Old Face" pitchFamily="18" charset="0"/>
              </a:defRPr>
            </a:pPr>
            <a:endParaRPr lang="en-US"/>
          </a:p>
        </c:txPr>
        <c:crossAx val="50549504"/>
        <c:crosses val="autoZero"/>
        <c:crossBetween val="between"/>
      </c:valAx>
    </c:plotArea>
    <c:plotVisOnly val="1"/>
    <c:dispBlanksAs val="gap"/>
  </c:chart>
  <c:txPr>
    <a:bodyPr/>
    <a:lstStyle/>
    <a:p>
      <a:pPr>
        <a:defRPr>
          <a:latin typeface="Comic Sans MS" pitchFamily="66" charset="0"/>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7"/>
  <c:chart>
    <c:autoTitleDeleted val="1"/>
    <c:plotArea>
      <c:layout>
        <c:manualLayout>
          <c:layoutTarget val="inner"/>
          <c:xMode val="edge"/>
          <c:yMode val="edge"/>
          <c:x val="6.9758530183727283E-2"/>
          <c:y val="2.9625508767925839E-2"/>
          <c:w val="0.90705306401917163"/>
          <c:h val="0.84940012933165743"/>
        </c:manualLayout>
      </c:layout>
      <c:barChart>
        <c:barDir val="col"/>
        <c:grouping val="clustered"/>
        <c:ser>
          <c:idx val="0"/>
          <c:order val="0"/>
          <c:spPr>
            <a:solidFill>
              <a:schemeClr val="accent1">
                <a:lumMod val="75000"/>
              </a:schemeClr>
            </a:solidFill>
            <a:ln>
              <a:noFill/>
            </a:ln>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c:spPr>
          <c:dLbls>
            <c:txPr>
              <a:bodyPr/>
              <a:lstStyle/>
              <a:p>
                <a:pPr>
                  <a:defRPr b="0">
                    <a:latin typeface="Comic Sans MS" pitchFamily="66" charset="0"/>
                  </a:defRPr>
                </a:pPr>
                <a:endParaRPr lang="en-US"/>
              </a:p>
            </c:txPr>
            <c:showVal val="1"/>
          </c:dLbls>
          <c:cat>
            <c:strRef>
              <c:f>Sheet1!$A$21:$A$27</c:f>
              <c:strCache>
                <c:ptCount val="7"/>
                <c:pt idx="0">
                  <c:v>SUN</c:v>
                </c:pt>
                <c:pt idx="1">
                  <c:v>MON</c:v>
                </c:pt>
                <c:pt idx="2">
                  <c:v>TUES</c:v>
                </c:pt>
                <c:pt idx="3">
                  <c:v>WED</c:v>
                </c:pt>
                <c:pt idx="4">
                  <c:v>THURS</c:v>
                </c:pt>
                <c:pt idx="5">
                  <c:v>FRI</c:v>
                </c:pt>
                <c:pt idx="6">
                  <c:v>SAT</c:v>
                </c:pt>
              </c:strCache>
            </c:strRef>
          </c:cat>
          <c:val>
            <c:numRef>
              <c:f>Sheet1!$B$21:$B$27</c:f>
              <c:numCache>
                <c:formatCode>General</c:formatCode>
                <c:ptCount val="7"/>
                <c:pt idx="0">
                  <c:v>167</c:v>
                </c:pt>
                <c:pt idx="1">
                  <c:v>242</c:v>
                </c:pt>
                <c:pt idx="2">
                  <c:v>204</c:v>
                </c:pt>
                <c:pt idx="3">
                  <c:v>184</c:v>
                </c:pt>
                <c:pt idx="4">
                  <c:v>193</c:v>
                </c:pt>
                <c:pt idx="5">
                  <c:v>199</c:v>
                </c:pt>
                <c:pt idx="6">
                  <c:v>95</c:v>
                </c:pt>
              </c:numCache>
            </c:numRef>
          </c:val>
        </c:ser>
        <c:gapWidth val="75"/>
        <c:overlap val="-25"/>
        <c:axId val="49274240"/>
        <c:axId val="49620096"/>
      </c:barChart>
      <c:catAx>
        <c:axId val="49274240"/>
        <c:scaling>
          <c:orientation val="minMax"/>
        </c:scaling>
        <c:axPos val="b"/>
        <c:numFmt formatCode="General" sourceLinked="1"/>
        <c:majorTickMark val="none"/>
        <c:tickLblPos val="nextTo"/>
        <c:txPr>
          <a:bodyPr/>
          <a:lstStyle/>
          <a:p>
            <a:pPr>
              <a:defRPr sz="1800" b="1">
                <a:latin typeface="Baskerville Old Face" pitchFamily="18" charset="0"/>
              </a:defRPr>
            </a:pPr>
            <a:endParaRPr lang="en-US"/>
          </a:p>
        </c:txPr>
        <c:crossAx val="49620096"/>
        <c:crosses val="autoZero"/>
        <c:auto val="1"/>
        <c:lblAlgn val="ctr"/>
        <c:lblOffset val="100"/>
      </c:catAx>
      <c:valAx>
        <c:axId val="49620096"/>
        <c:scaling>
          <c:orientation val="minMax"/>
        </c:scaling>
        <c:axPos val="l"/>
        <c:majorGridlines/>
        <c:numFmt formatCode="General" sourceLinked="1"/>
        <c:majorTickMark val="none"/>
        <c:tickLblPos val="nextTo"/>
        <c:txPr>
          <a:bodyPr/>
          <a:lstStyle/>
          <a:p>
            <a:pPr>
              <a:defRPr sz="1800" b="1">
                <a:latin typeface="Baskerville Old Face" pitchFamily="18" charset="0"/>
              </a:defRPr>
            </a:pPr>
            <a:endParaRPr lang="en-US"/>
          </a:p>
        </c:txPr>
        <c:crossAx val="49274240"/>
        <c:crosses val="autoZero"/>
        <c:crossBetween val="between"/>
      </c:valAx>
    </c:plotArea>
    <c:plotVisOnly val="1"/>
    <c:dispBlanksAs val="gap"/>
  </c:chart>
  <c:txPr>
    <a:bodyPr/>
    <a:lstStyle/>
    <a:p>
      <a:pPr>
        <a:defRPr>
          <a:latin typeface="Comic Sans MS" pitchFamily="66" charset="0"/>
          <a:cs typeface="Arial" pitchFamily="34" charset="0"/>
        </a:defRPr>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style val="28"/>
  <c:chart>
    <c:autoTitleDeleted val="1"/>
    <c:plotArea>
      <c:layout/>
      <c:barChart>
        <c:barDir val="col"/>
        <c:grouping val="clustered"/>
        <c:ser>
          <c:idx val="0"/>
          <c:order val="0"/>
          <c:dLbls>
            <c:dLbl>
              <c:idx val="7"/>
              <c:layout>
                <c:manualLayout>
                  <c:x val="0"/>
                  <c:y val="1.3888888888888938E-2"/>
                </c:manualLayout>
              </c:layout>
              <c:showVal val="1"/>
            </c:dLbl>
            <c:showVal val="1"/>
          </c:dLbls>
          <c:cat>
            <c:strRef>
              <c:f>Sheet1!$A$1:$A$9</c:f>
              <c:strCache>
                <c:ptCount val="9"/>
                <c:pt idx="0">
                  <c:v>February</c:v>
                </c:pt>
                <c:pt idx="1">
                  <c:v>March</c:v>
                </c:pt>
                <c:pt idx="2">
                  <c:v>April</c:v>
                </c:pt>
                <c:pt idx="3">
                  <c:v>May</c:v>
                </c:pt>
                <c:pt idx="4">
                  <c:v>June</c:v>
                </c:pt>
                <c:pt idx="5">
                  <c:v>July</c:v>
                </c:pt>
                <c:pt idx="6">
                  <c:v>August</c:v>
                </c:pt>
                <c:pt idx="7">
                  <c:v>September</c:v>
                </c:pt>
                <c:pt idx="8">
                  <c:v>October</c:v>
                </c:pt>
              </c:strCache>
            </c:strRef>
          </c:cat>
          <c:val>
            <c:numRef>
              <c:f>Sheet1!$B$1:$B$9</c:f>
              <c:numCache>
                <c:formatCode>General</c:formatCode>
                <c:ptCount val="9"/>
                <c:pt idx="0">
                  <c:v>1</c:v>
                </c:pt>
                <c:pt idx="1">
                  <c:v>9</c:v>
                </c:pt>
                <c:pt idx="2">
                  <c:v>17</c:v>
                </c:pt>
                <c:pt idx="3">
                  <c:v>4</c:v>
                </c:pt>
                <c:pt idx="4">
                  <c:v>1</c:v>
                </c:pt>
                <c:pt idx="5">
                  <c:v>6</c:v>
                </c:pt>
                <c:pt idx="6">
                  <c:v>35</c:v>
                </c:pt>
                <c:pt idx="7">
                  <c:v>5</c:v>
                </c:pt>
                <c:pt idx="8">
                  <c:v>2</c:v>
                </c:pt>
              </c:numCache>
            </c:numRef>
          </c:val>
        </c:ser>
        <c:axId val="50595712"/>
        <c:axId val="50597248"/>
      </c:barChart>
      <c:catAx>
        <c:axId val="50595712"/>
        <c:scaling>
          <c:orientation val="minMax"/>
        </c:scaling>
        <c:axPos val="b"/>
        <c:tickLblPos val="nextTo"/>
        <c:crossAx val="50597248"/>
        <c:crosses val="autoZero"/>
        <c:auto val="1"/>
        <c:lblAlgn val="ctr"/>
        <c:lblOffset val="100"/>
      </c:catAx>
      <c:valAx>
        <c:axId val="50597248"/>
        <c:scaling>
          <c:orientation val="minMax"/>
        </c:scaling>
        <c:axPos val="l"/>
        <c:majorGridlines/>
        <c:numFmt formatCode="General" sourceLinked="1"/>
        <c:tickLblPos val="nextTo"/>
        <c:crossAx val="50595712"/>
        <c:crosses val="autoZero"/>
        <c:crossBetween val="between"/>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5"/>
  <c:chart>
    <c:autoTitleDeleted val="1"/>
    <c:plotArea>
      <c:layout/>
      <c:barChart>
        <c:barDir val="col"/>
        <c:grouping val="clustered"/>
        <c:ser>
          <c:idx val="0"/>
          <c:order val="0"/>
          <c:spPr>
            <a:solidFill>
              <a:schemeClr val="accent3">
                <a:lumMod val="75000"/>
              </a:schemeClr>
            </a:solidFill>
          </c:spPr>
          <c:dLbls>
            <c:txPr>
              <a:bodyPr/>
              <a:lstStyle/>
              <a:p>
                <a:pPr>
                  <a:defRPr b="0"/>
                </a:pPr>
                <a:endParaRPr lang="en-US"/>
              </a:p>
            </c:txPr>
            <c:showVal val="1"/>
          </c:dLbls>
          <c:cat>
            <c:numRef>
              <c:f>Sheet1!$A$31:$A$53</c:f>
              <c:numCache>
                <c:formatCode>h:mm</c:formatCode>
                <c:ptCount val="23"/>
                <c:pt idx="0">
                  <c:v>0</c:v>
                </c:pt>
                <c:pt idx="1">
                  <c:v>4.1666666666666664E-2</c:v>
                </c:pt>
                <c:pt idx="2">
                  <c:v>0.125</c:v>
                </c:pt>
                <c:pt idx="3">
                  <c:v>0.16666666666666666</c:v>
                </c:pt>
                <c:pt idx="4">
                  <c:v>0.20833333333333393</c:v>
                </c:pt>
                <c:pt idx="5">
                  <c:v>0.25</c:v>
                </c:pt>
                <c:pt idx="6">
                  <c:v>0.29166666666666791</c:v>
                </c:pt>
                <c:pt idx="7">
                  <c:v>0.33333333333333331</c:v>
                </c:pt>
                <c:pt idx="8">
                  <c:v>0.37500000000000094</c:v>
                </c:pt>
                <c:pt idx="9">
                  <c:v>0.41666666666666791</c:v>
                </c:pt>
                <c:pt idx="10">
                  <c:v>0.45833333333333326</c:v>
                </c:pt>
                <c:pt idx="11">
                  <c:v>0.5</c:v>
                </c:pt>
                <c:pt idx="12">
                  <c:v>0.54166666666666652</c:v>
                </c:pt>
                <c:pt idx="13">
                  <c:v>0.58333333333333337</c:v>
                </c:pt>
                <c:pt idx="14">
                  <c:v>0.625000000000002</c:v>
                </c:pt>
                <c:pt idx="15">
                  <c:v>0.66666666666666663</c:v>
                </c:pt>
                <c:pt idx="16">
                  <c:v>0.7083333333333337</c:v>
                </c:pt>
                <c:pt idx="17">
                  <c:v>0.750000000000002</c:v>
                </c:pt>
                <c:pt idx="18">
                  <c:v>0.79166666666666652</c:v>
                </c:pt>
                <c:pt idx="19">
                  <c:v>0.8333333333333337</c:v>
                </c:pt>
                <c:pt idx="20">
                  <c:v>0.875000000000002</c:v>
                </c:pt>
                <c:pt idx="21">
                  <c:v>0.91666666666666652</c:v>
                </c:pt>
                <c:pt idx="22">
                  <c:v>0.9583333333333337</c:v>
                </c:pt>
              </c:numCache>
            </c:numRef>
          </c:cat>
          <c:val>
            <c:numRef>
              <c:f>Sheet1!$B$31:$B$53</c:f>
              <c:numCache>
                <c:formatCode>General</c:formatCode>
                <c:ptCount val="23"/>
                <c:pt idx="0">
                  <c:v>1</c:v>
                </c:pt>
                <c:pt idx="1">
                  <c:v>1</c:v>
                </c:pt>
                <c:pt idx="2">
                  <c:v>1</c:v>
                </c:pt>
                <c:pt idx="3">
                  <c:v>1</c:v>
                </c:pt>
                <c:pt idx="4">
                  <c:v>1</c:v>
                </c:pt>
                <c:pt idx="5">
                  <c:v>2</c:v>
                </c:pt>
                <c:pt idx="6">
                  <c:v>50</c:v>
                </c:pt>
                <c:pt idx="7">
                  <c:v>160</c:v>
                </c:pt>
                <c:pt idx="8">
                  <c:v>134</c:v>
                </c:pt>
                <c:pt idx="9">
                  <c:v>85</c:v>
                </c:pt>
                <c:pt idx="10">
                  <c:v>106</c:v>
                </c:pt>
                <c:pt idx="11">
                  <c:v>129</c:v>
                </c:pt>
                <c:pt idx="12">
                  <c:v>119</c:v>
                </c:pt>
                <c:pt idx="13">
                  <c:v>117</c:v>
                </c:pt>
                <c:pt idx="14">
                  <c:v>105</c:v>
                </c:pt>
                <c:pt idx="15">
                  <c:v>95</c:v>
                </c:pt>
                <c:pt idx="16">
                  <c:v>75</c:v>
                </c:pt>
                <c:pt idx="17">
                  <c:v>47</c:v>
                </c:pt>
                <c:pt idx="18">
                  <c:v>21</c:v>
                </c:pt>
                <c:pt idx="19">
                  <c:v>21</c:v>
                </c:pt>
                <c:pt idx="20">
                  <c:v>7</c:v>
                </c:pt>
                <c:pt idx="21">
                  <c:v>3</c:v>
                </c:pt>
                <c:pt idx="22">
                  <c:v>3</c:v>
                </c:pt>
              </c:numCache>
            </c:numRef>
          </c:val>
        </c:ser>
        <c:gapWidth val="75"/>
        <c:overlap val="-25"/>
        <c:axId val="49645056"/>
        <c:axId val="49646592"/>
      </c:barChart>
      <c:catAx>
        <c:axId val="49645056"/>
        <c:scaling>
          <c:orientation val="minMax"/>
        </c:scaling>
        <c:axPos val="b"/>
        <c:numFmt formatCode="h:mm" sourceLinked="1"/>
        <c:majorTickMark val="none"/>
        <c:tickLblPos val="nextTo"/>
        <c:txPr>
          <a:bodyPr/>
          <a:lstStyle/>
          <a:p>
            <a:pPr>
              <a:defRPr sz="1800" b="1" i="0">
                <a:latin typeface="Baskerville Old Face" pitchFamily="18" charset="0"/>
              </a:defRPr>
            </a:pPr>
            <a:endParaRPr lang="en-US"/>
          </a:p>
        </c:txPr>
        <c:crossAx val="49646592"/>
        <c:crosses val="autoZero"/>
        <c:auto val="1"/>
        <c:lblAlgn val="ctr"/>
        <c:lblOffset val="100"/>
      </c:catAx>
      <c:valAx>
        <c:axId val="49646592"/>
        <c:scaling>
          <c:orientation val="minMax"/>
        </c:scaling>
        <c:axPos val="l"/>
        <c:majorGridlines/>
        <c:numFmt formatCode="General" sourceLinked="1"/>
        <c:majorTickMark val="none"/>
        <c:tickLblPos val="nextTo"/>
        <c:txPr>
          <a:bodyPr/>
          <a:lstStyle/>
          <a:p>
            <a:pPr>
              <a:defRPr sz="1800" b="1">
                <a:latin typeface="Baskerville Old Face" pitchFamily="18" charset="0"/>
              </a:defRPr>
            </a:pPr>
            <a:endParaRPr lang="en-US"/>
          </a:p>
        </c:txPr>
        <c:crossAx val="49645056"/>
        <c:crosses val="autoZero"/>
        <c:crossBetween val="between"/>
      </c:valAx>
    </c:plotArea>
    <c:plotVisOnly val="1"/>
    <c:dispBlanksAs val="gap"/>
  </c:chart>
  <c:txPr>
    <a:bodyPr/>
    <a:lstStyle/>
    <a:p>
      <a:pPr>
        <a:defRPr>
          <a:latin typeface="Comic Sans MS" pitchFamily="66"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32"/>
  <c:chart>
    <c:autoTitleDeleted val="1"/>
    <c:plotArea>
      <c:layout/>
      <c:barChart>
        <c:barDir val="col"/>
        <c:grouping val="clustered"/>
        <c:ser>
          <c:idx val="0"/>
          <c:order val="0"/>
          <c:spPr>
            <a:solidFill>
              <a:schemeClr val="accent4">
                <a:lumMod val="40000"/>
                <a:lumOff val="60000"/>
              </a:schemeClr>
            </a:solidFill>
          </c:spPr>
          <c:dPt>
            <c:idx val="0"/>
            <c:spPr>
              <a:solidFill>
                <a:srgbClr val="FF9900"/>
              </a:solidFill>
            </c:spPr>
          </c:dPt>
          <c:dPt>
            <c:idx val="1"/>
            <c:spPr>
              <a:solidFill>
                <a:srgbClr val="FFFF00"/>
              </a:solidFill>
            </c:spPr>
          </c:dPt>
          <c:dPt>
            <c:idx val="2"/>
            <c:spPr>
              <a:solidFill>
                <a:srgbClr val="FFFF00"/>
              </a:solidFill>
            </c:spPr>
          </c:dPt>
          <c:dPt>
            <c:idx val="3"/>
            <c:spPr>
              <a:solidFill>
                <a:schemeClr val="accent1">
                  <a:lumMod val="60000"/>
                  <a:lumOff val="40000"/>
                </a:schemeClr>
              </a:solidFill>
            </c:spPr>
          </c:dPt>
          <c:dPt>
            <c:idx val="4"/>
            <c:spPr>
              <a:solidFill>
                <a:schemeClr val="accent1">
                  <a:lumMod val="60000"/>
                  <a:lumOff val="40000"/>
                </a:schemeClr>
              </a:solidFill>
            </c:spPr>
          </c:dPt>
          <c:dPt>
            <c:idx val="5"/>
            <c:spPr>
              <a:solidFill>
                <a:srgbClr val="00B0F0"/>
              </a:solidFill>
            </c:spPr>
          </c:dPt>
          <c:dPt>
            <c:idx val="6"/>
            <c:spPr>
              <a:solidFill>
                <a:schemeClr val="tx1">
                  <a:lumMod val="50000"/>
                  <a:lumOff val="50000"/>
                </a:schemeClr>
              </a:solidFill>
            </c:spPr>
          </c:dPt>
          <c:dPt>
            <c:idx val="7"/>
            <c:spPr>
              <a:solidFill>
                <a:srgbClr val="FF9999"/>
              </a:solidFill>
            </c:spPr>
          </c:dPt>
          <c:dPt>
            <c:idx val="8"/>
            <c:spPr>
              <a:solidFill>
                <a:schemeClr val="accent1">
                  <a:lumMod val="50000"/>
                </a:schemeClr>
              </a:solidFill>
            </c:spPr>
          </c:dPt>
          <c:dPt>
            <c:idx val="9"/>
            <c:spPr>
              <a:solidFill>
                <a:srgbClr val="C00000"/>
              </a:solidFill>
            </c:spPr>
          </c:dPt>
          <c:dPt>
            <c:idx val="10"/>
            <c:spPr>
              <a:solidFill>
                <a:srgbClr val="C00000"/>
              </a:solidFill>
            </c:spPr>
          </c:dPt>
          <c:dPt>
            <c:idx val="11"/>
            <c:spPr>
              <a:solidFill>
                <a:schemeClr val="accent4">
                  <a:lumMod val="75000"/>
                </a:schemeClr>
              </a:solidFill>
            </c:spPr>
          </c:dPt>
          <c:dPt>
            <c:idx val="12"/>
            <c:spPr>
              <a:solidFill>
                <a:schemeClr val="accent4">
                  <a:lumMod val="75000"/>
                </a:schemeClr>
              </a:solidFill>
            </c:spPr>
          </c:dPt>
          <c:dPt>
            <c:idx val="13"/>
            <c:spPr>
              <a:solidFill>
                <a:schemeClr val="accent4">
                  <a:lumMod val="75000"/>
                </a:schemeClr>
              </a:solidFill>
            </c:spPr>
          </c:dPt>
          <c:dPt>
            <c:idx val="14"/>
            <c:spPr>
              <a:solidFill>
                <a:schemeClr val="accent3">
                  <a:lumMod val="75000"/>
                </a:schemeClr>
              </a:solidFill>
            </c:spPr>
          </c:dPt>
          <c:dLbls>
            <c:txPr>
              <a:bodyPr/>
              <a:lstStyle/>
              <a:p>
                <a:pPr>
                  <a:defRPr b="0">
                    <a:latin typeface="Comic Sans MS" pitchFamily="66" charset="0"/>
                  </a:defRPr>
                </a:pPr>
                <a:endParaRPr lang="en-US"/>
              </a:p>
            </c:txPr>
            <c:showVal val="1"/>
          </c:dLbls>
          <c:cat>
            <c:strRef>
              <c:f>Sheet1!$A$58:$A$72</c:f>
              <c:strCache>
                <c:ptCount val="15"/>
                <c:pt idx="0">
                  <c:v>BIA</c:v>
                </c:pt>
                <c:pt idx="1">
                  <c:v>RGD</c:v>
                </c:pt>
                <c:pt idx="2">
                  <c:v>SLD</c:v>
                </c:pt>
                <c:pt idx="3">
                  <c:v>KSX</c:v>
                </c:pt>
                <c:pt idx="4">
                  <c:v>PBX</c:v>
                </c:pt>
                <c:pt idx="5">
                  <c:v>PRI</c:v>
                </c:pt>
                <c:pt idx="6">
                  <c:v>DDQ</c:v>
                </c:pt>
                <c:pt idx="7">
                  <c:v>FWS</c:v>
                </c:pt>
                <c:pt idx="8">
                  <c:v>NPS</c:v>
                </c:pt>
                <c:pt idx="9">
                  <c:v>KSS</c:v>
                </c:pt>
                <c:pt idx="10">
                  <c:v>PBS</c:v>
                </c:pt>
                <c:pt idx="11">
                  <c:v>PSF</c:v>
                </c:pt>
                <c:pt idx="12">
                  <c:v>RGF</c:v>
                </c:pt>
                <c:pt idx="13">
                  <c:v>USFS</c:v>
                </c:pt>
                <c:pt idx="14">
                  <c:v>PIDC</c:v>
                </c:pt>
              </c:strCache>
            </c:strRef>
          </c:cat>
          <c:val>
            <c:numRef>
              <c:f>Sheet1!$B$58:$B$72</c:f>
              <c:numCache>
                <c:formatCode>General</c:formatCode>
                <c:ptCount val="15"/>
                <c:pt idx="0">
                  <c:v>46</c:v>
                </c:pt>
                <c:pt idx="1">
                  <c:v>47</c:v>
                </c:pt>
                <c:pt idx="2">
                  <c:v>3</c:v>
                </c:pt>
                <c:pt idx="3">
                  <c:v>74</c:v>
                </c:pt>
                <c:pt idx="4">
                  <c:v>296</c:v>
                </c:pt>
                <c:pt idx="5">
                  <c:v>6</c:v>
                </c:pt>
                <c:pt idx="6">
                  <c:v>22</c:v>
                </c:pt>
                <c:pt idx="7">
                  <c:v>62</c:v>
                </c:pt>
                <c:pt idx="8">
                  <c:v>12</c:v>
                </c:pt>
                <c:pt idx="9">
                  <c:v>4</c:v>
                </c:pt>
                <c:pt idx="10">
                  <c:v>28</c:v>
                </c:pt>
                <c:pt idx="11">
                  <c:v>378</c:v>
                </c:pt>
                <c:pt idx="12">
                  <c:v>48</c:v>
                </c:pt>
                <c:pt idx="13">
                  <c:v>3</c:v>
                </c:pt>
                <c:pt idx="14">
                  <c:v>255</c:v>
                </c:pt>
              </c:numCache>
            </c:numRef>
          </c:val>
        </c:ser>
        <c:gapWidth val="75"/>
        <c:overlap val="-25"/>
        <c:axId val="49893376"/>
        <c:axId val="49894912"/>
      </c:barChart>
      <c:catAx>
        <c:axId val="49893376"/>
        <c:scaling>
          <c:orientation val="minMax"/>
        </c:scaling>
        <c:axPos val="b"/>
        <c:numFmt formatCode="General" sourceLinked="1"/>
        <c:majorTickMark val="none"/>
        <c:tickLblPos val="nextTo"/>
        <c:txPr>
          <a:bodyPr/>
          <a:lstStyle/>
          <a:p>
            <a:pPr>
              <a:defRPr sz="1800" b="1">
                <a:latin typeface="Baskerville Old Face" pitchFamily="18" charset="0"/>
              </a:defRPr>
            </a:pPr>
            <a:endParaRPr lang="en-US"/>
          </a:p>
        </c:txPr>
        <c:crossAx val="49894912"/>
        <c:crosses val="autoZero"/>
        <c:auto val="1"/>
        <c:lblAlgn val="ctr"/>
        <c:lblOffset val="100"/>
      </c:catAx>
      <c:valAx>
        <c:axId val="49894912"/>
        <c:scaling>
          <c:orientation val="minMax"/>
        </c:scaling>
        <c:axPos val="l"/>
        <c:majorGridlines/>
        <c:numFmt formatCode="General" sourceLinked="1"/>
        <c:majorTickMark val="none"/>
        <c:tickLblPos val="nextTo"/>
        <c:txPr>
          <a:bodyPr/>
          <a:lstStyle/>
          <a:p>
            <a:pPr>
              <a:defRPr sz="1800" b="1">
                <a:latin typeface="Baskerville Old Face" pitchFamily="18" charset="0"/>
              </a:defRPr>
            </a:pPr>
            <a:endParaRPr lang="en-US"/>
          </a:p>
        </c:txPr>
        <c:crossAx val="49893376"/>
        <c:crosses val="autoZero"/>
        <c:crossBetween val="between"/>
      </c:valAx>
    </c:plotArea>
    <c:plotVisOnly val="1"/>
    <c:dispBlanksAs val="gap"/>
  </c:chart>
  <c:txPr>
    <a:bodyPr/>
    <a:lstStyle/>
    <a:p>
      <a:pPr>
        <a:defRPr>
          <a:latin typeface="Comic Sans MS" pitchFamily="66"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style val="26"/>
  <c:chart>
    <c:plotArea>
      <c:layout/>
      <c:barChart>
        <c:barDir val="col"/>
        <c:grouping val="clustered"/>
        <c:ser>
          <c:idx val="0"/>
          <c:order val="0"/>
          <c:tx>
            <c:strRef>
              <c:f>Sheet1!$B$73</c:f>
              <c:strCache>
                <c:ptCount val="1"/>
                <c:pt idx="0">
                  <c:v>Febuary</c:v>
                </c:pt>
              </c:strCache>
            </c:strRef>
          </c:tx>
          <c:dLbls>
            <c:txPr>
              <a:bodyPr/>
              <a:lstStyle/>
              <a:p>
                <a:pPr>
                  <a:defRPr sz="1000">
                    <a:latin typeface="Comic Sans MS" pitchFamily="66" charset="0"/>
                  </a:defRPr>
                </a:pPr>
                <a:endParaRPr lang="en-US"/>
              </a:p>
            </c:txPr>
            <c:showVal val="1"/>
          </c:dLbls>
          <c:cat>
            <c:strRef>
              <c:f>Sheet1!$A$74:$A$81</c:f>
              <c:strCache>
                <c:ptCount val="8"/>
                <c:pt idx="0">
                  <c:v>Pueblo NWS</c:v>
                </c:pt>
                <c:pt idx="1">
                  <c:v>Boulder NWS</c:v>
                </c:pt>
                <c:pt idx="2">
                  <c:v>Dodge City NWS</c:v>
                </c:pt>
                <c:pt idx="3">
                  <c:v>Wichita NWS</c:v>
                </c:pt>
                <c:pt idx="4">
                  <c:v>Topeka NWS</c:v>
                </c:pt>
                <c:pt idx="5">
                  <c:v>Goodland NWS</c:v>
                </c:pt>
                <c:pt idx="6">
                  <c:v>Hastings NWS</c:v>
                </c:pt>
                <c:pt idx="7">
                  <c:v>Springfield NWS</c:v>
                </c:pt>
              </c:strCache>
            </c:strRef>
          </c:cat>
          <c:val>
            <c:numRef>
              <c:f>Sheet1!$B$74:$B$81</c:f>
              <c:numCache>
                <c:formatCode>General</c:formatCode>
                <c:ptCount val="8"/>
                <c:pt idx="0">
                  <c:v>8</c:v>
                </c:pt>
                <c:pt idx="1">
                  <c:v>4</c:v>
                </c:pt>
                <c:pt idx="2">
                  <c:v>3</c:v>
                </c:pt>
                <c:pt idx="3">
                  <c:v>3</c:v>
                </c:pt>
                <c:pt idx="4">
                  <c:v>2</c:v>
                </c:pt>
                <c:pt idx="5">
                  <c:v>2</c:v>
                </c:pt>
              </c:numCache>
            </c:numRef>
          </c:val>
        </c:ser>
        <c:ser>
          <c:idx val="1"/>
          <c:order val="1"/>
          <c:tx>
            <c:strRef>
              <c:f>Sheet1!$C$73</c:f>
              <c:strCache>
                <c:ptCount val="1"/>
                <c:pt idx="0">
                  <c:v>March</c:v>
                </c:pt>
              </c:strCache>
            </c:strRef>
          </c:tx>
          <c:dLbls>
            <c:txPr>
              <a:bodyPr/>
              <a:lstStyle/>
              <a:p>
                <a:pPr>
                  <a:defRPr sz="1000">
                    <a:latin typeface="Comic Sans MS" pitchFamily="66" charset="0"/>
                  </a:defRPr>
                </a:pPr>
                <a:endParaRPr lang="en-US"/>
              </a:p>
            </c:txPr>
            <c:showVal val="1"/>
          </c:dLbls>
          <c:cat>
            <c:strRef>
              <c:f>Sheet1!$A$74:$A$81</c:f>
              <c:strCache>
                <c:ptCount val="8"/>
                <c:pt idx="0">
                  <c:v>Pueblo NWS</c:v>
                </c:pt>
                <c:pt idx="1">
                  <c:v>Boulder NWS</c:v>
                </c:pt>
                <c:pt idx="2">
                  <c:v>Dodge City NWS</c:v>
                </c:pt>
                <c:pt idx="3">
                  <c:v>Wichita NWS</c:v>
                </c:pt>
                <c:pt idx="4">
                  <c:v>Topeka NWS</c:v>
                </c:pt>
                <c:pt idx="5">
                  <c:v>Goodland NWS</c:v>
                </c:pt>
                <c:pt idx="6">
                  <c:v>Hastings NWS</c:v>
                </c:pt>
                <c:pt idx="7">
                  <c:v>Springfield NWS</c:v>
                </c:pt>
              </c:strCache>
            </c:strRef>
          </c:cat>
          <c:val>
            <c:numRef>
              <c:f>Sheet1!$C$74:$C$81</c:f>
              <c:numCache>
                <c:formatCode>General</c:formatCode>
                <c:ptCount val="8"/>
                <c:pt idx="0">
                  <c:v>11</c:v>
                </c:pt>
                <c:pt idx="1">
                  <c:v>12</c:v>
                </c:pt>
                <c:pt idx="2">
                  <c:v>4</c:v>
                </c:pt>
                <c:pt idx="3">
                  <c:v>2</c:v>
                </c:pt>
                <c:pt idx="5">
                  <c:v>3</c:v>
                </c:pt>
                <c:pt idx="6">
                  <c:v>1</c:v>
                </c:pt>
              </c:numCache>
            </c:numRef>
          </c:val>
        </c:ser>
        <c:ser>
          <c:idx val="2"/>
          <c:order val="2"/>
          <c:tx>
            <c:strRef>
              <c:f>Sheet1!$D$73</c:f>
              <c:strCache>
                <c:ptCount val="1"/>
                <c:pt idx="0">
                  <c:v>April</c:v>
                </c:pt>
              </c:strCache>
            </c:strRef>
          </c:tx>
          <c:dLbls>
            <c:txPr>
              <a:bodyPr/>
              <a:lstStyle/>
              <a:p>
                <a:pPr>
                  <a:defRPr sz="1000">
                    <a:latin typeface="Comic Sans MS" pitchFamily="66" charset="0"/>
                  </a:defRPr>
                </a:pPr>
                <a:endParaRPr lang="en-US"/>
              </a:p>
            </c:txPr>
            <c:showVal val="1"/>
          </c:dLbls>
          <c:cat>
            <c:strRef>
              <c:f>Sheet1!$A$74:$A$81</c:f>
              <c:strCache>
                <c:ptCount val="8"/>
                <c:pt idx="0">
                  <c:v>Pueblo NWS</c:v>
                </c:pt>
                <c:pt idx="1">
                  <c:v>Boulder NWS</c:v>
                </c:pt>
                <c:pt idx="2">
                  <c:v>Dodge City NWS</c:v>
                </c:pt>
                <c:pt idx="3">
                  <c:v>Wichita NWS</c:v>
                </c:pt>
                <c:pt idx="4">
                  <c:v>Topeka NWS</c:v>
                </c:pt>
                <c:pt idx="5">
                  <c:v>Goodland NWS</c:v>
                </c:pt>
                <c:pt idx="6">
                  <c:v>Hastings NWS</c:v>
                </c:pt>
                <c:pt idx="7">
                  <c:v>Springfield NWS</c:v>
                </c:pt>
              </c:strCache>
            </c:strRef>
          </c:cat>
          <c:val>
            <c:numRef>
              <c:f>Sheet1!$D$74:$D$81</c:f>
              <c:numCache>
                <c:formatCode>General</c:formatCode>
                <c:ptCount val="8"/>
                <c:pt idx="0">
                  <c:v>2</c:v>
                </c:pt>
                <c:pt idx="2">
                  <c:v>3</c:v>
                </c:pt>
                <c:pt idx="3">
                  <c:v>2</c:v>
                </c:pt>
                <c:pt idx="5">
                  <c:v>1</c:v>
                </c:pt>
              </c:numCache>
            </c:numRef>
          </c:val>
        </c:ser>
        <c:ser>
          <c:idx val="3"/>
          <c:order val="3"/>
          <c:tx>
            <c:strRef>
              <c:f>Sheet1!$E$73</c:f>
              <c:strCache>
                <c:ptCount val="1"/>
                <c:pt idx="0">
                  <c:v>September</c:v>
                </c:pt>
              </c:strCache>
            </c:strRef>
          </c:tx>
          <c:dLbls>
            <c:txPr>
              <a:bodyPr/>
              <a:lstStyle/>
              <a:p>
                <a:pPr>
                  <a:defRPr sz="1000">
                    <a:latin typeface="Comic Sans MS" pitchFamily="66" charset="0"/>
                  </a:defRPr>
                </a:pPr>
                <a:endParaRPr lang="en-US"/>
              </a:p>
            </c:txPr>
            <c:showVal val="1"/>
          </c:dLbls>
          <c:cat>
            <c:strRef>
              <c:f>Sheet1!$A$74:$A$81</c:f>
              <c:strCache>
                <c:ptCount val="8"/>
                <c:pt idx="0">
                  <c:v>Pueblo NWS</c:v>
                </c:pt>
                <c:pt idx="1">
                  <c:v>Boulder NWS</c:v>
                </c:pt>
                <c:pt idx="2">
                  <c:v>Dodge City NWS</c:v>
                </c:pt>
                <c:pt idx="3">
                  <c:v>Wichita NWS</c:v>
                </c:pt>
                <c:pt idx="4">
                  <c:v>Topeka NWS</c:v>
                </c:pt>
                <c:pt idx="5">
                  <c:v>Goodland NWS</c:v>
                </c:pt>
                <c:pt idx="6">
                  <c:v>Hastings NWS</c:v>
                </c:pt>
                <c:pt idx="7">
                  <c:v>Springfield NWS</c:v>
                </c:pt>
              </c:strCache>
            </c:strRef>
          </c:cat>
          <c:val>
            <c:numRef>
              <c:f>Sheet1!$E$74:$E$81</c:f>
              <c:numCache>
                <c:formatCode>General</c:formatCode>
                <c:ptCount val="8"/>
                <c:pt idx="1">
                  <c:v>1</c:v>
                </c:pt>
              </c:numCache>
            </c:numRef>
          </c:val>
        </c:ser>
        <c:ser>
          <c:idx val="4"/>
          <c:order val="4"/>
          <c:tx>
            <c:strRef>
              <c:f>Sheet1!$F$73</c:f>
              <c:strCache>
                <c:ptCount val="1"/>
                <c:pt idx="0">
                  <c:v>October</c:v>
                </c:pt>
              </c:strCache>
            </c:strRef>
          </c:tx>
          <c:cat>
            <c:strRef>
              <c:f>Sheet1!$A$74:$A$81</c:f>
              <c:strCache>
                <c:ptCount val="8"/>
                <c:pt idx="0">
                  <c:v>Pueblo NWS</c:v>
                </c:pt>
                <c:pt idx="1">
                  <c:v>Boulder NWS</c:v>
                </c:pt>
                <c:pt idx="2">
                  <c:v>Dodge City NWS</c:v>
                </c:pt>
                <c:pt idx="3">
                  <c:v>Wichita NWS</c:v>
                </c:pt>
                <c:pt idx="4">
                  <c:v>Topeka NWS</c:v>
                </c:pt>
                <c:pt idx="5">
                  <c:v>Goodland NWS</c:v>
                </c:pt>
                <c:pt idx="6">
                  <c:v>Hastings NWS</c:v>
                </c:pt>
                <c:pt idx="7">
                  <c:v>Springfield NWS</c:v>
                </c:pt>
              </c:strCache>
            </c:strRef>
          </c:cat>
          <c:val>
            <c:numRef>
              <c:f>Sheet1!$F$74:$F$81</c:f>
              <c:numCache>
                <c:formatCode>General</c:formatCode>
                <c:ptCount val="8"/>
                <c:pt idx="1">
                  <c:v>1</c:v>
                </c:pt>
              </c:numCache>
            </c:numRef>
          </c:val>
        </c:ser>
        <c:dLbls>
          <c:showVal val="1"/>
        </c:dLbls>
        <c:axId val="49302144"/>
        <c:axId val="49324416"/>
      </c:barChart>
      <c:catAx>
        <c:axId val="49302144"/>
        <c:scaling>
          <c:orientation val="minMax"/>
        </c:scaling>
        <c:axPos val="b"/>
        <c:tickLblPos val="nextTo"/>
        <c:txPr>
          <a:bodyPr/>
          <a:lstStyle/>
          <a:p>
            <a:pPr>
              <a:defRPr b="1">
                <a:latin typeface="Baskerville Old Face" pitchFamily="18" charset="0"/>
              </a:defRPr>
            </a:pPr>
            <a:endParaRPr lang="en-US"/>
          </a:p>
        </c:txPr>
        <c:crossAx val="49324416"/>
        <c:crosses val="autoZero"/>
        <c:auto val="1"/>
        <c:lblAlgn val="ctr"/>
        <c:lblOffset val="100"/>
      </c:catAx>
      <c:valAx>
        <c:axId val="49324416"/>
        <c:scaling>
          <c:orientation val="minMax"/>
        </c:scaling>
        <c:axPos val="l"/>
        <c:majorGridlines/>
        <c:numFmt formatCode="General" sourceLinked="1"/>
        <c:tickLblPos val="nextTo"/>
        <c:txPr>
          <a:bodyPr/>
          <a:lstStyle/>
          <a:p>
            <a:pPr>
              <a:defRPr b="1">
                <a:latin typeface="Baskerville Old Face" pitchFamily="18" charset="0"/>
              </a:defRPr>
            </a:pPr>
            <a:endParaRPr lang="en-US"/>
          </a:p>
        </c:txPr>
        <c:crossAx val="49302144"/>
        <c:crosses val="autoZero"/>
        <c:crossBetween val="between"/>
      </c:valAx>
    </c:plotArea>
    <c:legend>
      <c:legendPos val="t"/>
      <c:layout/>
      <c:txPr>
        <a:bodyPr/>
        <a:lstStyle/>
        <a:p>
          <a:pPr>
            <a:defRPr b="1">
              <a:latin typeface="Baskerville Old Face" pitchFamily="18" charset="0"/>
            </a:defRPr>
          </a:pPr>
          <a:endParaRPr lang="en-US"/>
        </a:p>
      </c:txPr>
    </c:legend>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Sheet2!$B$1</c:f>
              <c:strCache>
                <c:ptCount val="1"/>
                <c:pt idx="0">
                  <c:v>FIRES</c:v>
                </c:pt>
              </c:strCache>
            </c:strRef>
          </c:tx>
          <c:spPr>
            <a:solidFill>
              <a:srgbClr val="C00000"/>
            </a:solidFill>
          </c:spPr>
          <c:dLbls>
            <c:txPr>
              <a:bodyPr/>
              <a:lstStyle/>
              <a:p>
                <a:pPr>
                  <a:defRPr>
                    <a:latin typeface="Comic Sans MS" pitchFamily="66" charset="0"/>
                  </a:defRPr>
                </a:pPr>
                <a:endParaRPr lang="en-US"/>
              </a:p>
            </c:txPr>
            <c:showVal val="1"/>
          </c:dLbls>
          <c:cat>
            <c:strRef>
              <c:f>Sheet2!$A$2:$A$13</c:f>
              <c:strCache>
                <c:ptCount val="12"/>
                <c:pt idx="0">
                  <c:v>January</c:v>
                </c:pt>
                <c:pt idx="1">
                  <c:v>Febuary</c:v>
                </c:pt>
                <c:pt idx="2">
                  <c:v>March</c:v>
                </c:pt>
                <c:pt idx="3">
                  <c:v>April</c:v>
                </c:pt>
                <c:pt idx="4">
                  <c:v>May </c:v>
                </c:pt>
                <c:pt idx="5">
                  <c:v>June</c:v>
                </c:pt>
                <c:pt idx="6">
                  <c:v>July</c:v>
                </c:pt>
                <c:pt idx="7">
                  <c:v>August</c:v>
                </c:pt>
                <c:pt idx="8">
                  <c:v>September</c:v>
                </c:pt>
                <c:pt idx="9">
                  <c:v>October</c:v>
                </c:pt>
                <c:pt idx="10">
                  <c:v>November</c:v>
                </c:pt>
                <c:pt idx="11">
                  <c:v>December</c:v>
                </c:pt>
              </c:strCache>
            </c:strRef>
          </c:cat>
          <c:val>
            <c:numRef>
              <c:f>Sheet2!$B$2:$B$13</c:f>
              <c:numCache>
                <c:formatCode>General</c:formatCode>
                <c:ptCount val="12"/>
                <c:pt idx="0">
                  <c:v>12</c:v>
                </c:pt>
                <c:pt idx="1">
                  <c:v>31</c:v>
                </c:pt>
                <c:pt idx="2">
                  <c:v>45</c:v>
                </c:pt>
                <c:pt idx="3">
                  <c:v>29</c:v>
                </c:pt>
                <c:pt idx="4">
                  <c:v>16</c:v>
                </c:pt>
                <c:pt idx="5">
                  <c:v>9</c:v>
                </c:pt>
                <c:pt idx="6">
                  <c:v>42</c:v>
                </c:pt>
                <c:pt idx="7">
                  <c:v>40</c:v>
                </c:pt>
                <c:pt idx="8">
                  <c:v>31</c:v>
                </c:pt>
                <c:pt idx="9">
                  <c:v>5</c:v>
                </c:pt>
                <c:pt idx="10">
                  <c:v>5</c:v>
                </c:pt>
                <c:pt idx="11">
                  <c:v>2</c:v>
                </c:pt>
              </c:numCache>
            </c:numRef>
          </c:val>
        </c:ser>
        <c:ser>
          <c:idx val="1"/>
          <c:order val="1"/>
          <c:tx>
            <c:strRef>
              <c:f>Sheet2!$C$1</c:f>
              <c:strCache>
                <c:ptCount val="1"/>
                <c:pt idx="0">
                  <c:v>ACRES</c:v>
                </c:pt>
              </c:strCache>
            </c:strRef>
          </c:tx>
          <c:spPr>
            <a:solidFill>
              <a:schemeClr val="accent1">
                <a:lumMod val="75000"/>
              </a:schemeClr>
            </a:solidFill>
          </c:spPr>
          <c:dLbls>
            <c:txPr>
              <a:bodyPr/>
              <a:lstStyle/>
              <a:p>
                <a:pPr>
                  <a:defRPr>
                    <a:latin typeface="Comic Sans MS" pitchFamily="66" charset="0"/>
                  </a:defRPr>
                </a:pPr>
                <a:endParaRPr lang="en-US"/>
              </a:p>
            </c:txPr>
            <c:showVal val="1"/>
          </c:dLbls>
          <c:cat>
            <c:strRef>
              <c:f>Sheet2!$A$2:$A$13</c:f>
              <c:strCache>
                <c:ptCount val="12"/>
                <c:pt idx="0">
                  <c:v>January</c:v>
                </c:pt>
                <c:pt idx="1">
                  <c:v>Febuary</c:v>
                </c:pt>
                <c:pt idx="2">
                  <c:v>March</c:v>
                </c:pt>
                <c:pt idx="3">
                  <c:v>April</c:v>
                </c:pt>
                <c:pt idx="4">
                  <c:v>May </c:v>
                </c:pt>
                <c:pt idx="5">
                  <c:v>June</c:v>
                </c:pt>
                <c:pt idx="6">
                  <c:v>July</c:v>
                </c:pt>
                <c:pt idx="7">
                  <c:v>August</c:v>
                </c:pt>
                <c:pt idx="8">
                  <c:v>September</c:v>
                </c:pt>
                <c:pt idx="9">
                  <c:v>October</c:v>
                </c:pt>
                <c:pt idx="10">
                  <c:v>November</c:v>
                </c:pt>
                <c:pt idx="11">
                  <c:v>December</c:v>
                </c:pt>
              </c:strCache>
            </c:strRef>
          </c:cat>
          <c:val>
            <c:numRef>
              <c:f>Sheet2!$C$2:$C$13</c:f>
              <c:numCache>
                <c:formatCode>General</c:formatCode>
                <c:ptCount val="12"/>
                <c:pt idx="0">
                  <c:v>645</c:v>
                </c:pt>
                <c:pt idx="1">
                  <c:v>13717</c:v>
                </c:pt>
                <c:pt idx="2">
                  <c:v>13128</c:v>
                </c:pt>
                <c:pt idx="3">
                  <c:v>21293</c:v>
                </c:pt>
                <c:pt idx="4">
                  <c:v>29.3</c:v>
                </c:pt>
                <c:pt idx="5">
                  <c:v>14</c:v>
                </c:pt>
                <c:pt idx="6">
                  <c:v>184</c:v>
                </c:pt>
                <c:pt idx="7">
                  <c:v>53</c:v>
                </c:pt>
                <c:pt idx="8">
                  <c:v>24</c:v>
                </c:pt>
                <c:pt idx="9">
                  <c:v>29</c:v>
                </c:pt>
                <c:pt idx="10">
                  <c:v>47</c:v>
                </c:pt>
                <c:pt idx="11">
                  <c:v>1</c:v>
                </c:pt>
              </c:numCache>
            </c:numRef>
          </c:val>
        </c:ser>
        <c:dLbls>
          <c:showVal val="1"/>
        </c:dLbls>
        <c:axId val="61199488"/>
        <c:axId val="61660160"/>
      </c:barChart>
      <c:catAx>
        <c:axId val="61199488"/>
        <c:scaling>
          <c:orientation val="minMax"/>
        </c:scaling>
        <c:axPos val="b"/>
        <c:tickLblPos val="nextTo"/>
        <c:txPr>
          <a:bodyPr/>
          <a:lstStyle/>
          <a:p>
            <a:pPr>
              <a:defRPr sz="1600" b="1">
                <a:latin typeface="Baskerville Old Face" pitchFamily="18" charset="0"/>
              </a:defRPr>
            </a:pPr>
            <a:endParaRPr lang="en-US"/>
          </a:p>
        </c:txPr>
        <c:crossAx val="61660160"/>
        <c:crosses val="autoZero"/>
        <c:auto val="1"/>
        <c:lblAlgn val="ctr"/>
        <c:lblOffset val="100"/>
      </c:catAx>
      <c:valAx>
        <c:axId val="61660160"/>
        <c:scaling>
          <c:logBase val="10"/>
          <c:orientation val="minMax"/>
          <c:max val="15625"/>
          <c:min val="1"/>
        </c:scaling>
        <c:axPos val="l"/>
        <c:majorGridlines/>
        <c:numFmt formatCode="General" sourceLinked="1"/>
        <c:tickLblPos val="nextTo"/>
        <c:txPr>
          <a:bodyPr/>
          <a:lstStyle/>
          <a:p>
            <a:pPr>
              <a:defRPr sz="1800">
                <a:latin typeface="Baskerville Old Face" pitchFamily="18" charset="0"/>
              </a:defRPr>
            </a:pPr>
            <a:endParaRPr lang="en-US"/>
          </a:p>
        </c:txPr>
        <c:crossAx val="61199488"/>
        <c:crosses val="autoZero"/>
        <c:crossBetween val="between"/>
        <c:minorUnit val="5"/>
      </c:valAx>
    </c:plotArea>
    <c:legend>
      <c:legendPos val="t"/>
      <c:layout/>
      <c:txPr>
        <a:bodyPr/>
        <a:lstStyle/>
        <a:p>
          <a:pPr>
            <a:defRPr sz="1800" b="1">
              <a:latin typeface="Baskerville Old Face" pitchFamily="18" charset="0"/>
            </a:defRPr>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barChart>
        <c:barDir val="col"/>
        <c:grouping val="clustered"/>
        <c:ser>
          <c:idx val="0"/>
          <c:order val="0"/>
          <c:tx>
            <c:strRef>
              <c:f>Sheet1!$B$78</c:f>
              <c:strCache>
                <c:ptCount val="1"/>
                <c:pt idx="0">
                  <c:v>Fires</c:v>
                </c:pt>
              </c:strCache>
            </c:strRef>
          </c:tx>
          <c:spPr>
            <a:solidFill>
              <a:srgbClr val="C00000"/>
            </a:solidFill>
          </c:spPr>
          <c:dLbls>
            <c:txPr>
              <a:bodyPr/>
              <a:lstStyle/>
              <a:p>
                <a:pPr>
                  <a:defRPr b="0"/>
                </a:pPr>
                <a:endParaRPr lang="en-US"/>
              </a:p>
            </c:txPr>
            <c:showVal val="1"/>
          </c:dLbls>
          <c:cat>
            <c:strRef>
              <c:f>Sheet1!$A$79:$A$83</c:f>
              <c:strCache>
                <c:ptCount val="5"/>
                <c:pt idx="0">
                  <c:v>MAY</c:v>
                </c:pt>
                <c:pt idx="1">
                  <c:v>JUN</c:v>
                </c:pt>
                <c:pt idx="2">
                  <c:v>JUL</c:v>
                </c:pt>
                <c:pt idx="3">
                  <c:v>AUG</c:v>
                </c:pt>
                <c:pt idx="4">
                  <c:v>SEP</c:v>
                </c:pt>
              </c:strCache>
            </c:strRef>
          </c:cat>
          <c:val>
            <c:numRef>
              <c:f>Sheet1!$B$79:$B$83</c:f>
              <c:numCache>
                <c:formatCode>General</c:formatCode>
                <c:ptCount val="5"/>
                <c:pt idx="0">
                  <c:v>5</c:v>
                </c:pt>
                <c:pt idx="1">
                  <c:v>4</c:v>
                </c:pt>
                <c:pt idx="2">
                  <c:v>27</c:v>
                </c:pt>
                <c:pt idx="3">
                  <c:v>24</c:v>
                </c:pt>
                <c:pt idx="4">
                  <c:v>21</c:v>
                </c:pt>
              </c:numCache>
            </c:numRef>
          </c:val>
        </c:ser>
        <c:ser>
          <c:idx val="1"/>
          <c:order val="1"/>
          <c:tx>
            <c:strRef>
              <c:f>Sheet1!$C$78</c:f>
              <c:strCache>
                <c:ptCount val="1"/>
                <c:pt idx="0">
                  <c:v>Ac</c:v>
                </c:pt>
              </c:strCache>
            </c:strRef>
          </c:tx>
          <c:spPr>
            <a:solidFill>
              <a:schemeClr val="accent1">
                <a:lumMod val="75000"/>
              </a:schemeClr>
            </a:solidFill>
          </c:spPr>
          <c:dLbls>
            <c:txPr>
              <a:bodyPr/>
              <a:lstStyle/>
              <a:p>
                <a:pPr>
                  <a:defRPr b="0"/>
                </a:pPr>
                <a:endParaRPr lang="en-US"/>
              </a:p>
            </c:txPr>
            <c:showVal val="1"/>
          </c:dLbls>
          <c:cat>
            <c:strRef>
              <c:f>Sheet1!$A$79:$A$83</c:f>
              <c:strCache>
                <c:ptCount val="5"/>
                <c:pt idx="0">
                  <c:v>MAY</c:v>
                </c:pt>
                <c:pt idx="1">
                  <c:v>JUN</c:v>
                </c:pt>
                <c:pt idx="2">
                  <c:v>JUL</c:v>
                </c:pt>
                <c:pt idx="3">
                  <c:v>AUG</c:v>
                </c:pt>
                <c:pt idx="4">
                  <c:v>SEP</c:v>
                </c:pt>
              </c:strCache>
            </c:strRef>
          </c:cat>
          <c:val>
            <c:numRef>
              <c:f>Sheet1!$C$79:$C$83</c:f>
              <c:numCache>
                <c:formatCode>General</c:formatCode>
                <c:ptCount val="5"/>
                <c:pt idx="0">
                  <c:v>0.30000000000000032</c:v>
                </c:pt>
                <c:pt idx="1">
                  <c:v>3</c:v>
                </c:pt>
                <c:pt idx="2">
                  <c:v>37</c:v>
                </c:pt>
                <c:pt idx="3">
                  <c:v>52</c:v>
                </c:pt>
                <c:pt idx="4">
                  <c:v>20</c:v>
                </c:pt>
              </c:numCache>
            </c:numRef>
          </c:val>
        </c:ser>
        <c:axId val="49939200"/>
        <c:axId val="49940736"/>
      </c:barChart>
      <c:catAx>
        <c:axId val="49939200"/>
        <c:scaling>
          <c:orientation val="minMax"/>
        </c:scaling>
        <c:axPos val="b"/>
        <c:numFmt formatCode="General" sourceLinked="1"/>
        <c:tickLblPos val="nextTo"/>
        <c:txPr>
          <a:bodyPr/>
          <a:lstStyle/>
          <a:p>
            <a:pPr>
              <a:defRPr sz="1800" b="1">
                <a:latin typeface="Baskerville Old Face" pitchFamily="18" charset="0"/>
              </a:defRPr>
            </a:pPr>
            <a:endParaRPr lang="en-US"/>
          </a:p>
        </c:txPr>
        <c:crossAx val="49940736"/>
        <c:crosses val="autoZero"/>
        <c:auto val="1"/>
        <c:lblAlgn val="ctr"/>
        <c:lblOffset val="100"/>
      </c:catAx>
      <c:valAx>
        <c:axId val="49940736"/>
        <c:scaling>
          <c:orientation val="minMax"/>
        </c:scaling>
        <c:axPos val="l"/>
        <c:majorGridlines/>
        <c:numFmt formatCode="General" sourceLinked="1"/>
        <c:tickLblPos val="nextTo"/>
        <c:txPr>
          <a:bodyPr/>
          <a:lstStyle/>
          <a:p>
            <a:pPr>
              <a:defRPr sz="1800" b="1">
                <a:latin typeface="Baskerville Old Face" pitchFamily="18" charset="0"/>
              </a:defRPr>
            </a:pPr>
            <a:endParaRPr lang="en-US"/>
          </a:p>
        </c:txPr>
        <c:crossAx val="49939200"/>
        <c:crosses val="autoZero"/>
        <c:crossBetween val="between"/>
      </c:valAx>
    </c:plotArea>
    <c:legend>
      <c:legendPos val="t"/>
      <c:legendEntry>
        <c:idx val="0"/>
        <c:txPr>
          <a:bodyPr/>
          <a:lstStyle/>
          <a:p>
            <a:pPr>
              <a:defRPr sz="1800" b="1">
                <a:latin typeface="Baskerville Old Face" pitchFamily="18" charset="0"/>
              </a:defRPr>
            </a:pPr>
            <a:endParaRPr lang="en-US"/>
          </a:p>
        </c:txPr>
      </c:legendEntry>
      <c:legendEntry>
        <c:idx val="1"/>
        <c:txPr>
          <a:bodyPr/>
          <a:lstStyle/>
          <a:p>
            <a:pPr>
              <a:defRPr sz="1800" b="1">
                <a:latin typeface="Baskerville Old Face" pitchFamily="18" charset="0"/>
              </a:defRPr>
            </a:pPr>
            <a:endParaRPr lang="en-US"/>
          </a:p>
        </c:txPr>
      </c:legendEntry>
      <c:layout>
        <c:manualLayout>
          <c:xMode val="edge"/>
          <c:yMode val="edge"/>
          <c:x val="0.39710008594058654"/>
          <c:y val="1.0315377244511069E-3"/>
          <c:w val="0.2052099737532809"/>
          <c:h val="9.1646320622698743E-2"/>
        </c:manualLayout>
      </c:layout>
      <c:txPr>
        <a:bodyPr/>
        <a:lstStyle/>
        <a:p>
          <a:pPr>
            <a:defRPr b="1">
              <a:latin typeface="Baskerville Old Face" pitchFamily="18" charset="0"/>
            </a:defRPr>
          </a:pPr>
          <a:endParaRPr lang="en-US"/>
        </a:p>
      </c:txPr>
    </c:legend>
    <c:plotVisOnly val="1"/>
    <c:dispBlanksAs val="gap"/>
  </c:chart>
  <c:txPr>
    <a:bodyPr/>
    <a:lstStyle/>
    <a:p>
      <a:pPr>
        <a:defRPr>
          <a:latin typeface="Comic Sans MS" pitchFamily="66" charset="0"/>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barChart>
        <c:barDir val="col"/>
        <c:grouping val="clustered"/>
        <c:ser>
          <c:idx val="0"/>
          <c:order val="0"/>
          <c:tx>
            <c:strRef>
              <c:f>Sheet1!$B$95</c:f>
              <c:strCache>
                <c:ptCount val="1"/>
                <c:pt idx="0">
                  <c:v>Fires</c:v>
                </c:pt>
              </c:strCache>
            </c:strRef>
          </c:tx>
          <c:spPr>
            <a:solidFill>
              <a:srgbClr val="C00000"/>
            </a:solidFill>
          </c:spPr>
          <c:dLbls>
            <c:txPr>
              <a:bodyPr/>
              <a:lstStyle/>
              <a:p>
                <a:pPr>
                  <a:defRPr sz="1000" b="0" i="0" u="none" strike="noStrike" baseline="0">
                    <a:solidFill>
                      <a:srgbClr val="000000"/>
                    </a:solidFill>
                    <a:latin typeface="Comic Sans MS"/>
                    <a:ea typeface="Comic Sans MS"/>
                    <a:cs typeface="Comic Sans MS"/>
                  </a:defRPr>
                </a:pPr>
                <a:endParaRPr lang="en-US"/>
              </a:p>
            </c:txPr>
            <c:dLblPos val="outEnd"/>
            <c:showVal val="1"/>
          </c:dLbls>
          <c:cat>
            <c:strRef>
              <c:f>Sheet1!$A$96:$A$107</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Sheet1!$B$96:$B$107</c:f>
              <c:numCache>
                <c:formatCode>General</c:formatCode>
                <c:ptCount val="12"/>
                <c:pt idx="0">
                  <c:v>12</c:v>
                </c:pt>
                <c:pt idx="1">
                  <c:v>31</c:v>
                </c:pt>
                <c:pt idx="2">
                  <c:v>45</c:v>
                </c:pt>
                <c:pt idx="3">
                  <c:v>29</c:v>
                </c:pt>
                <c:pt idx="4">
                  <c:v>11</c:v>
                </c:pt>
                <c:pt idx="5">
                  <c:v>5</c:v>
                </c:pt>
                <c:pt idx="6">
                  <c:v>15</c:v>
                </c:pt>
                <c:pt idx="7">
                  <c:v>16</c:v>
                </c:pt>
                <c:pt idx="8">
                  <c:v>10</c:v>
                </c:pt>
                <c:pt idx="9">
                  <c:v>5</c:v>
                </c:pt>
                <c:pt idx="10">
                  <c:v>5</c:v>
                </c:pt>
                <c:pt idx="11">
                  <c:v>2</c:v>
                </c:pt>
              </c:numCache>
            </c:numRef>
          </c:val>
        </c:ser>
        <c:ser>
          <c:idx val="1"/>
          <c:order val="1"/>
          <c:tx>
            <c:strRef>
              <c:f>Sheet1!$C$95</c:f>
              <c:strCache>
                <c:ptCount val="1"/>
                <c:pt idx="0">
                  <c:v>Ac</c:v>
                </c:pt>
              </c:strCache>
            </c:strRef>
          </c:tx>
          <c:spPr>
            <a:solidFill>
              <a:schemeClr val="accent1">
                <a:lumMod val="75000"/>
              </a:schemeClr>
            </a:solidFill>
          </c:spPr>
          <c:dLbls>
            <c:txPr>
              <a:bodyPr/>
              <a:lstStyle/>
              <a:p>
                <a:pPr>
                  <a:defRPr sz="1000" b="0" i="0" u="none" strike="noStrike" baseline="0">
                    <a:solidFill>
                      <a:srgbClr val="000000"/>
                    </a:solidFill>
                    <a:latin typeface="Comic Sans MS"/>
                    <a:ea typeface="Comic Sans MS"/>
                    <a:cs typeface="Comic Sans MS"/>
                  </a:defRPr>
                </a:pPr>
                <a:endParaRPr lang="en-US"/>
              </a:p>
            </c:txPr>
            <c:dLblPos val="outEnd"/>
            <c:showVal val="1"/>
          </c:dLbls>
          <c:cat>
            <c:strRef>
              <c:f>Sheet1!$A$96:$A$107</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Sheet1!$C$96:$C$107</c:f>
              <c:numCache>
                <c:formatCode>General</c:formatCode>
                <c:ptCount val="12"/>
                <c:pt idx="0">
                  <c:v>645</c:v>
                </c:pt>
                <c:pt idx="1">
                  <c:v>13717</c:v>
                </c:pt>
                <c:pt idx="2">
                  <c:v>13128</c:v>
                </c:pt>
                <c:pt idx="3">
                  <c:v>21293</c:v>
                </c:pt>
                <c:pt idx="4">
                  <c:v>29</c:v>
                </c:pt>
                <c:pt idx="5">
                  <c:v>11</c:v>
                </c:pt>
                <c:pt idx="6">
                  <c:v>147</c:v>
                </c:pt>
                <c:pt idx="7">
                  <c:v>1</c:v>
                </c:pt>
                <c:pt idx="8">
                  <c:v>4</c:v>
                </c:pt>
                <c:pt idx="9">
                  <c:v>29</c:v>
                </c:pt>
                <c:pt idx="10">
                  <c:v>47</c:v>
                </c:pt>
                <c:pt idx="11">
                  <c:v>1</c:v>
                </c:pt>
              </c:numCache>
            </c:numRef>
          </c:val>
        </c:ser>
        <c:dLbls>
          <c:showVal val="1"/>
        </c:dLbls>
        <c:axId val="49985024"/>
        <c:axId val="49986560"/>
      </c:barChart>
      <c:catAx>
        <c:axId val="49985024"/>
        <c:scaling>
          <c:orientation val="minMax"/>
        </c:scaling>
        <c:axPos val="b"/>
        <c:numFmt formatCode="General" sourceLinked="1"/>
        <c:tickLblPos val="nextTo"/>
        <c:txPr>
          <a:bodyPr rot="0" vert="horz"/>
          <a:lstStyle/>
          <a:p>
            <a:pPr>
              <a:defRPr sz="1800" b="1" i="0" u="none" strike="noStrike" baseline="0">
                <a:solidFill>
                  <a:srgbClr val="000000"/>
                </a:solidFill>
                <a:latin typeface="Baskerville Old Face" pitchFamily="18" charset="0"/>
                <a:ea typeface="Comic Sans MS"/>
                <a:cs typeface="Comic Sans MS"/>
              </a:defRPr>
            </a:pPr>
            <a:endParaRPr lang="en-US"/>
          </a:p>
        </c:txPr>
        <c:crossAx val="49986560"/>
        <c:crossesAt val="1"/>
        <c:auto val="1"/>
        <c:lblAlgn val="ctr"/>
        <c:lblOffset val="100"/>
      </c:catAx>
      <c:valAx>
        <c:axId val="49986560"/>
        <c:scaling>
          <c:logBase val="5"/>
          <c:orientation val="minMax"/>
          <c:max val="25000"/>
          <c:min val="1"/>
        </c:scaling>
        <c:axPos val="l"/>
        <c:majorGridlines/>
        <c:numFmt formatCode="General" sourceLinked="1"/>
        <c:tickLblPos val="nextTo"/>
        <c:txPr>
          <a:bodyPr rot="0" vert="horz"/>
          <a:lstStyle/>
          <a:p>
            <a:pPr>
              <a:defRPr sz="1800" b="1" i="0" u="none" strike="noStrike" baseline="0">
                <a:solidFill>
                  <a:srgbClr val="000000"/>
                </a:solidFill>
                <a:latin typeface="Baskerville Old Face" pitchFamily="18" charset="0"/>
                <a:ea typeface="Comic Sans MS"/>
                <a:cs typeface="Comic Sans MS"/>
              </a:defRPr>
            </a:pPr>
            <a:endParaRPr lang="en-US"/>
          </a:p>
        </c:txPr>
        <c:crossAx val="49985024"/>
        <c:crosses val="autoZero"/>
        <c:crossBetween val="between"/>
      </c:valAx>
    </c:plotArea>
    <c:legend>
      <c:legendPos val="t"/>
      <c:layout>
        <c:manualLayout>
          <c:xMode val="edge"/>
          <c:yMode val="edge"/>
          <c:x val="0.38096987333105248"/>
          <c:y val="4.5527702629762565E-3"/>
          <c:w val="0.20520997375328084"/>
          <c:h val="8.1969355600461466E-2"/>
        </c:manualLayout>
      </c:layout>
      <c:txPr>
        <a:bodyPr/>
        <a:lstStyle/>
        <a:p>
          <a:pPr>
            <a:defRPr sz="1800" b="1" i="0" u="none" strike="noStrike" baseline="0">
              <a:solidFill>
                <a:srgbClr val="000000"/>
              </a:solidFill>
              <a:latin typeface="Baskerville Old Face" pitchFamily="18" charset="0"/>
              <a:ea typeface="Comic Sans MS"/>
              <a:cs typeface="Comic Sans MS"/>
            </a:defRPr>
          </a:pPr>
          <a:endParaRPr lang="en-US"/>
        </a:p>
      </c:txPr>
    </c:legend>
    <c:plotVisOnly val="1"/>
    <c:dispBlanksAs val="gap"/>
  </c:chart>
  <c:txPr>
    <a:bodyPr/>
    <a:lstStyle/>
    <a:p>
      <a:pPr>
        <a:defRPr sz="1000" b="0" i="0" u="none" strike="noStrike" baseline="0">
          <a:solidFill>
            <a:srgbClr val="000000"/>
          </a:solidFill>
          <a:latin typeface="Comic Sans MS"/>
          <a:ea typeface="Comic Sans MS"/>
          <a:cs typeface="Comic Sans MS"/>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32"/>
  <c:chart>
    <c:plotArea>
      <c:layout/>
      <c:barChart>
        <c:barDir val="col"/>
        <c:grouping val="clustered"/>
        <c:ser>
          <c:idx val="0"/>
          <c:order val="0"/>
          <c:dPt>
            <c:idx val="0"/>
            <c:spPr>
              <a:solidFill>
                <a:schemeClr val="accent4">
                  <a:lumMod val="75000"/>
                </a:schemeClr>
              </a:solidFill>
            </c:spPr>
          </c:dPt>
          <c:dPt>
            <c:idx val="1"/>
            <c:spPr>
              <a:solidFill>
                <a:srgbClr val="00B0F0"/>
              </a:solidFill>
            </c:spPr>
          </c:dPt>
          <c:dPt>
            <c:idx val="2"/>
            <c:spPr>
              <a:solidFill>
                <a:srgbClr val="C00000"/>
              </a:solidFill>
            </c:spPr>
          </c:dPt>
          <c:dPt>
            <c:idx val="3"/>
            <c:spPr>
              <a:solidFill>
                <a:srgbClr val="FF9999"/>
              </a:solidFill>
            </c:spPr>
          </c:dPt>
          <c:dPt>
            <c:idx val="4"/>
            <c:spPr>
              <a:solidFill>
                <a:srgbClr val="C00000"/>
              </a:solidFill>
            </c:spPr>
          </c:dPt>
          <c:dPt>
            <c:idx val="5"/>
            <c:spPr>
              <a:solidFill>
                <a:schemeClr val="accent1">
                  <a:lumMod val="60000"/>
                  <a:lumOff val="40000"/>
                </a:schemeClr>
              </a:solidFill>
            </c:spPr>
          </c:dPt>
          <c:dPt>
            <c:idx val="6"/>
            <c:spPr>
              <a:solidFill>
                <a:srgbClr val="FFFF00"/>
              </a:solidFill>
            </c:spPr>
          </c:dPt>
          <c:dPt>
            <c:idx val="7"/>
            <c:spPr>
              <a:solidFill>
                <a:srgbClr val="FF9900"/>
              </a:solidFill>
            </c:spPr>
          </c:dPt>
          <c:dPt>
            <c:idx val="8"/>
            <c:spPr>
              <a:solidFill>
                <a:srgbClr val="080808"/>
              </a:solidFill>
            </c:spPr>
          </c:dPt>
          <c:dPt>
            <c:idx val="9"/>
            <c:spPr>
              <a:solidFill>
                <a:srgbClr val="FF00FF"/>
              </a:solidFill>
            </c:spPr>
          </c:dPt>
          <c:dLbls>
            <c:dLbl>
              <c:idx val="0"/>
              <c:layout>
                <c:manualLayout>
                  <c:x val="4.1406629726839913E-3"/>
                  <c:y val="-9.9396708476122766E-3"/>
                </c:manualLayout>
              </c:layout>
              <c:tx>
                <c:rich>
                  <a:bodyPr/>
                  <a:lstStyle/>
                  <a:p>
                    <a:r>
                      <a:rPr lang="en-US" sz="1000" b="0" dirty="0" smtClean="0">
                        <a:latin typeface="Comic Sans MS" pitchFamily="66" charset="0"/>
                      </a:rPr>
                      <a:t>41 </a:t>
                    </a:r>
                    <a:endParaRPr lang="en-US" sz="1000" b="0" dirty="0">
                      <a:latin typeface="Comic Sans MS" pitchFamily="66" charset="0"/>
                    </a:endParaRPr>
                  </a:p>
                </c:rich>
              </c:tx>
              <c:showVal val="1"/>
            </c:dLbl>
            <c:dLbl>
              <c:idx val="1"/>
              <c:layout>
                <c:manualLayout>
                  <c:x val="2.0448138427141206E-3"/>
                  <c:y val="-1.0621968416445445E-2"/>
                </c:manualLayout>
              </c:layout>
              <c:tx>
                <c:rich>
                  <a:bodyPr/>
                  <a:lstStyle/>
                  <a:p>
                    <a:r>
                      <a:rPr lang="en-US" sz="1000" b="0" baseline="0" dirty="0" smtClean="0">
                        <a:latin typeface="Comic Sans MS" pitchFamily="66" charset="0"/>
                      </a:rPr>
                      <a:t> 1</a:t>
                    </a:r>
                    <a:endParaRPr lang="en-US" sz="1000" b="0" dirty="0">
                      <a:latin typeface="Comic Sans MS" pitchFamily="66" charset="0"/>
                    </a:endParaRPr>
                  </a:p>
                </c:rich>
              </c:tx>
              <c:showVal val="1"/>
            </c:dLbl>
            <c:dLbl>
              <c:idx val="2"/>
              <c:layout>
                <c:manualLayout>
                  <c:x val="3.5365023816467402E-3"/>
                  <c:y val="-2.5732652132791972E-3"/>
                </c:manualLayout>
              </c:layout>
              <c:tx>
                <c:rich>
                  <a:bodyPr/>
                  <a:lstStyle/>
                  <a:p>
                    <a:r>
                      <a:rPr lang="en-US" sz="1000" b="0" baseline="0" dirty="0" smtClean="0">
                        <a:latin typeface="Comic Sans MS" pitchFamily="66" charset="0"/>
                      </a:rPr>
                      <a:t> 7</a:t>
                    </a:r>
                    <a:endParaRPr lang="en-US" sz="1000" b="0" dirty="0">
                      <a:latin typeface="Comic Sans MS" pitchFamily="66" charset="0"/>
                    </a:endParaRPr>
                  </a:p>
                </c:rich>
              </c:tx>
              <c:showVal val="1"/>
            </c:dLbl>
            <c:dLbl>
              <c:idx val="3"/>
              <c:layout>
                <c:manualLayout>
                  <c:x val="-4.9105667347137533E-3"/>
                  <c:y val="-1.8721041234252363E-3"/>
                </c:manualLayout>
              </c:layout>
              <c:tx>
                <c:rich>
                  <a:bodyPr/>
                  <a:lstStyle/>
                  <a:p>
                    <a:r>
                      <a:rPr lang="en-US" sz="1000" b="0" dirty="0" smtClean="0">
                        <a:latin typeface="Comic Sans MS" pitchFamily="66" charset="0"/>
                      </a:rPr>
                      <a:t> 3</a:t>
                    </a:r>
                    <a:endParaRPr lang="en-US" sz="1000" b="0" dirty="0">
                      <a:latin typeface="Comic Sans MS" pitchFamily="66" charset="0"/>
                    </a:endParaRPr>
                  </a:p>
                </c:rich>
              </c:tx>
              <c:showVal val="1"/>
            </c:dLbl>
            <c:dLbl>
              <c:idx val="4"/>
              <c:layout>
                <c:manualLayout>
                  <c:x val="-2.3033926314766319E-3"/>
                  <c:y val="-9.0173650751540733E-3"/>
                </c:manualLayout>
              </c:layout>
              <c:tx>
                <c:rich>
                  <a:bodyPr/>
                  <a:lstStyle/>
                  <a:p>
                    <a:r>
                      <a:rPr lang="en-US" sz="1000" b="0" baseline="0" dirty="0" smtClean="0">
                        <a:latin typeface="Comic Sans MS" pitchFamily="66" charset="0"/>
                      </a:rPr>
                      <a:t> 1</a:t>
                    </a:r>
                    <a:endParaRPr lang="en-US" sz="1000" b="0" dirty="0">
                      <a:latin typeface="Comic Sans MS" pitchFamily="66" charset="0"/>
                    </a:endParaRPr>
                  </a:p>
                </c:rich>
              </c:tx>
              <c:showVal val="1"/>
            </c:dLbl>
            <c:dLbl>
              <c:idx val="5"/>
              <c:layout>
                <c:manualLayout>
                  <c:x val="2.1291435792748152E-3"/>
                  <c:y val="-2.8616362739890392E-3"/>
                </c:manualLayout>
              </c:layout>
              <c:tx>
                <c:rich>
                  <a:bodyPr/>
                  <a:lstStyle/>
                  <a:p>
                    <a:r>
                      <a:rPr lang="en-US" sz="1000" b="0" dirty="0" smtClean="0">
                        <a:latin typeface="Comic Sans MS" pitchFamily="66" charset="0"/>
                      </a:rPr>
                      <a:t>58</a:t>
                    </a:r>
                    <a:endParaRPr lang="en-US" sz="1000" b="0" dirty="0">
                      <a:latin typeface="Comic Sans MS" pitchFamily="66" charset="0"/>
                    </a:endParaRPr>
                  </a:p>
                </c:rich>
              </c:tx>
              <c:showVal val="1"/>
            </c:dLbl>
            <c:dLbl>
              <c:idx val="6"/>
              <c:layout>
                <c:manualLayout>
                  <c:x val="-3.4266550014581514E-5"/>
                  <c:y val="9.1728887856969566E-4"/>
                </c:manualLayout>
              </c:layout>
              <c:tx>
                <c:rich>
                  <a:bodyPr/>
                  <a:lstStyle/>
                  <a:p>
                    <a:r>
                      <a:rPr lang="en-US" sz="1000" b="0" baseline="0" dirty="0" smtClean="0">
                        <a:latin typeface="Comic Sans MS" pitchFamily="66" charset="0"/>
                      </a:rPr>
                      <a:t> 2</a:t>
                    </a:r>
                    <a:endParaRPr lang="en-US" sz="1000" b="0" dirty="0">
                      <a:latin typeface="Comic Sans MS" pitchFamily="66" charset="0"/>
                    </a:endParaRPr>
                  </a:p>
                </c:rich>
              </c:tx>
              <c:showVal val="1"/>
            </c:dLbl>
            <c:dLbl>
              <c:idx val="7"/>
              <c:layout>
                <c:manualLayout>
                  <c:x val="-9.759405074365804E-3"/>
                  <c:y val="-7.4658144576082485E-3"/>
                </c:manualLayout>
              </c:layout>
              <c:tx>
                <c:rich>
                  <a:bodyPr/>
                  <a:lstStyle/>
                  <a:p>
                    <a:r>
                      <a:rPr lang="en-US" sz="1000" b="0" dirty="0" smtClean="0">
                        <a:latin typeface="Comic Sans MS" pitchFamily="66" charset="0"/>
                      </a:rPr>
                      <a:t> 6</a:t>
                    </a:r>
                    <a:endParaRPr lang="en-US" sz="1000" b="0" dirty="0">
                      <a:latin typeface="Comic Sans MS" pitchFamily="66" charset="0"/>
                    </a:endParaRPr>
                  </a:p>
                </c:rich>
              </c:tx>
              <c:showVal val="1"/>
            </c:dLbl>
            <c:dLbl>
              <c:idx val="8"/>
              <c:layout>
                <c:manualLayout>
                  <c:x val="3.4057548362010472E-3"/>
                  <c:y val="-1.0640166523676839E-2"/>
                </c:manualLayout>
              </c:layout>
              <c:tx>
                <c:rich>
                  <a:bodyPr/>
                  <a:lstStyle/>
                  <a:p>
                    <a:r>
                      <a:rPr lang="en-US" sz="1000" b="0" dirty="0" smtClean="0">
                        <a:latin typeface="Comic Sans MS" pitchFamily="66" charset="0"/>
                      </a:rPr>
                      <a:t>7 </a:t>
                    </a:r>
                    <a:endParaRPr lang="en-US" sz="1000" b="0" dirty="0">
                      <a:latin typeface="Comic Sans MS" pitchFamily="66" charset="0"/>
                    </a:endParaRPr>
                  </a:p>
                </c:rich>
              </c:tx>
              <c:showVal val="1"/>
            </c:dLbl>
            <c:dLbl>
              <c:idx val="9"/>
              <c:layout>
                <c:manualLayout>
                  <c:x val="-4.6875911344414151E-3"/>
                  <c:y val="-2.8204977441035096E-3"/>
                </c:manualLayout>
              </c:layout>
              <c:tx>
                <c:rich>
                  <a:bodyPr/>
                  <a:lstStyle/>
                  <a:p>
                    <a:r>
                      <a:rPr lang="en-US" sz="1000" b="0" baseline="0" dirty="0" smtClean="0">
                        <a:latin typeface="Comic Sans MS" pitchFamily="66" charset="0"/>
                      </a:rPr>
                      <a:t> 8</a:t>
                    </a:r>
                    <a:endParaRPr lang="en-US" sz="1000" b="0" dirty="0">
                      <a:latin typeface="Comic Sans MS" pitchFamily="66" charset="0"/>
                    </a:endParaRPr>
                  </a:p>
                </c:rich>
              </c:tx>
              <c:showVal val="1"/>
            </c:dLbl>
            <c:txPr>
              <a:bodyPr/>
              <a:lstStyle/>
              <a:p>
                <a:pPr>
                  <a:defRPr sz="1000" b="0">
                    <a:latin typeface="Comic Sans MS" pitchFamily="66" charset="0"/>
                  </a:defRPr>
                </a:pPr>
                <a:endParaRPr lang="en-US"/>
              </a:p>
            </c:txPr>
            <c:showVal val="1"/>
          </c:dLbls>
          <c:cat>
            <c:strRef>
              <c:f>'Overhead Out Zone'!$A$2:$A$11</c:f>
              <c:strCache>
                <c:ptCount val="10"/>
                <c:pt idx="0">
                  <c:v>USFS</c:v>
                </c:pt>
                <c:pt idx="1">
                  <c:v>PVT</c:v>
                </c:pt>
                <c:pt idx="2">
                  <c:v>ST</c:v>
                </c:pt>
                <c:pt idx="3">
                  <c:v>FWS</c:v>
                </c:pt>
                <c:pt idx="4">
                  <c:v>KSS</c:v>
                </c:pt>
                <c:pt idx="5">
                  <c:v>CTY </c:v>
                </c:pt>
                <c:pt idx="6">
                  <c:v>BLM</c:v>
                </c:pt>
                <c:pt idx="7">
                  <c:v>BIA</c:v>
                </c:pt>
                <c:pt idx="8">
                  <c:v>UTF</c:v>
                </c:pt>
                <c:pt idx="9">
                  <c:v>CX</c:v>
                </c:pt>
              </c:strCache>
            </c:strRef>
          </c:cat>
          <c:val>
            <c:numRef>
              <c:f>'Overhead Out Zone'!$B$2:$B$11</c:f>
              <c:numCache>
                <c:formatCode>General</c:formatCode>
                <c:ptCount val="10"/>
                <c:pt idx="0">
                  <c:v>41</c:v>
                </c:pt>
                <c:pt idx="1">
                  <c:v>1</c:v>
                </c:pt>
                <c:pt idx="2">
                  <c:v>7</c:v>
                </c:pt>
                <c:pt idx="3">
                  <c:v>3</c:v>
                </c:pt>
                <c:pt idx="4">
                  <c:v>1</c:v>
                </c:pt>
                <c:pt idx="5">
                  <c:v>58</c:v>
                </c:pt>
                <c:pt idx="6">
                  <c:v>2</c:v>
                </c:pt>
                <c:pt idx="7">
                  <c:v>6</c:v>
                </c:pt>
                <c:pt idx="8">
                  <c:v>7</c:v>
                </c:pt>
                <c:pt idx="9">
                  <c:v>8</c:v>
                </c:pt>
              </c:numCache>
            </c:numRef>
          </c:val>
        </c:ser>
        <c:gapWidth val="100"/>
        <c:axId val="49850240"/>
        <c:axId val="49851776"/>
      </c:barChart>
      <c:catAx>
        <c:axId val="49850240"/>
        <c:scaling>
          <c:orientation val="minMax"/>
        </c:scaling>
        <c:axPos val="b"/>
        <c:tickLblPos val="nextTo"/>
        <c:txPr>
          <a:bodyPr/>
          <a:lstStyle/>
          <a:p>
            <a:pPr>
              <a:defRPr b="1">
                <a:latin typeface="Baskerville Old Face" pitchFamily="18" charset="0"/>
              </a:defRPr>
            </a:pPr>
            <a:endParaRPr lang="en-US"/>
          </a:p>
        </c:txPr>
        <c:crossAx val="49851776"/>
        <c:crosses val="autoZero"/>
        <c:auto val="1"/>
        <c:lblAlgn val="ctr"/>
        <c:lblOffset val="100"/>
      </c:catAx>
      <c:valAx>
        <c:axId val="49851776"/>
        <c:scaling>
          <c:orientation val="minMax"/>
        </c:scaling>
        <c:axPos val="l"/>
        <c:majorGridlines/>
        <c:numFmt formatCode="General" sourceLinked="1"/>
        <c:tickLblPos val="nextTo"/>
        <c:txPr>
          <a:bodyPr/>
          <a:lstStyle/>
          <a:p>
            <a:pPr>
              <a:defRPr b="1">
                <a:latin typeface="Baskerville Old Face" pitchFamily="18" charset="0"/>
              </a:defRPr>
            </a:pPr>
            <a:endParaRPr lang="en-US"/>
          </a:p>
        </c:txPr>
        <c:crossAx val="49850240"/>
        <c:crosses val="autoZero"/>
        <c:crossBetween val="between"/>
      </c:valAx>
    </c:plotArea>
    <c:plotVisOnly val="1"/>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0.49619</cdr:x>
      <cdr:y>0.23472</cdr:y>
    </cdr:from>
    <cdr:to>
      <cdr:x>0.85693</cdr:x>
      <cdr:y>0.34719</cdr:y>
    </cdr:to>
    <cdr:sp macro="" textlink="">
      <cdr:nvSpPr>
        <cdr:cNvPr id="2" name="TextBox 1"/>
        <cdr:cNvSpPr txBox="1"/>
      </cdr:nvSpPr>
      <cdr:spPr>
        <a:xfrm xmlns:a="http://schemas.openxmlformats.org/drawingml/2006/main">
          <a:off x="3105150" y="914400"/>
          <a:ext cx="2257425" cy="4381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0.42857</cdr:x>
      <cdr:y>0.19231</cdr:y>
    </cdr:from>
    <cdr:to>
      <cdr:x>0.64166</cdr:x>
      <cdr:y>0.27544</cdr:y>
    </cdr:to>
    <cdr:sp macro="" textlink="">
      <cdr:nvSpPr>
        <cdr:cNvPr id="3" name="TextBox 2"/>
        <cdr:cNvSpPr txBox="1"/>
      </cdr:nvSpPr>
      <cdr:spPr>
        <a:xfrm xmlns:a="http://schemas.openxmlformats.org/drawingml/2006/main">
          <a:off x="3657600" y="1143000"/>
          <a:ext cx="1818595" cy="4940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a:solidFill>
                <a:schemeClr val="tx1"/>
              </a:solidFill>
              <a:latin typeface="Comic Sans MS" pitchFamily="66" charset="0"/>
            </a:rPr>
            <a:t># of Large Fires   11</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2337" cy="463550"/>
          </a:xfrm>
          <a:prstGeom prst="rect">
            <a:avLst/>
          </a:prstGeom>
        </p:spPr>
        <p:txBody>
          <a:bodyPr vert="horz" lIns="92942" tIns="46470" rIns="92942" bIns="46470" rtlCol="0"/>
          <a:lstStyle>
            <a:lvl1pPr algn="l">
              <a:defRPr sz="1200"/>
            </a:lvl1pPr>
          </a:lstStyle>
          <a:p>
            <a:endParaRPr lang="en-US" dirty="0"/>
          </a:p>
        </p:txBody>
      </p:sp>
      <p:sp>
        <p:nvSpPr>
          <p:cNvPr id="3" name="Date Placeholder 2"/>
          <p:cNvSpPr>
            <a:spLocks noGrp="1"/>
          </p:cNvSpPr>
          <p:nvPr>
            <p:ph type="dt" idx="1"/>
          </p:nvPr>
        </p:nvSpPr>
        <p:spPr>
          <a:xfrm>
            <a:off x="3963743" y="2"/>
            <a:ext cx="3032337" cy="463550"/>
          </a:xfrm>
          <a:prstGeom prst="rect">
            <a:avLst/>
          </a:prstGeom>
        </p:spPr>
        <p:txBody>
          <a:bodyPr vert="horz" lIns="92942" tIns="46470" rIns="92942" bIns="46470" rtlCol="0"/>
          <a:lstStyle>
            <a:lvl1pPr algn="r">
              <a:defRPr sz="1200"/>
            </a:lvl1pPr>
          </a:lstStyle>
          <a:p>
            <a:fld id="{37D6BA6C-3F87-4DB9-A063-5C139E5077D6}" type="datetimeFigureOut">
              <a:rPr lang="en-US" smtClean="0"/>
              <a:pPr/>
              <a:t>1/21/2010</a:t>
            </a:fld>
            <a:endParaRPr lang="en-US" dirty="0"/>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2942" tIns="46470" rIns="92942" bIns="46470" rtlCol="0" anchor="ctr"/>
          <a:lstStyle/>
          <a:p>
            <a:endParaRPr lang="en-US" dirty="0"/>
          </a:p>
        </p:txBody>
      </p:sp>
      <p:sp>
        <p:nvSpPr>
          <p:cNvPr id="5" name="Notes Placeholder 4"/>
          <p:cNvSpPr>
            <a:spLocks noGrp="1"/>
          </p:cNvSpPr>
          <p:nvPr>
            <p:ph type="body" sz="quarter" idx="3"/>
          </p:nvPr>
        </p:nvSpPr>
        <p:spPr>
          <a:xfrm>
            <a:off x="699770" y="4403726"/>
            <a:ext cx="5598160" cy="4171950"/>
          </a:xfrm>
          <a:prstGeom prst="rect">
            <a:avLst/>
          </a:prstGeom>
        </p:spPr>
        <p:txBody>
          <a:bodyPr vert="horz" lIns="92942" tIns="46470" rIns="92942" bIns="4647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05843"/>
            <a:ext cx="3032337" cy="463550"/>
          </a:xfrm>
          <a:prstGeom prst="rect">
            <a:avLst/>
          </a:prstGeom>
        </p:spPr>
        <p:txBody>
          <a:bodyPr vert="horz" lIns="92942" tIns="46470" rIns="92942" bIns="464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63743" y="8805843"/>
            <a:ext cx="3032337" cy="463550"/>
          </a:xfrm>
          <a:prstGeom prst="rect">
            <a:avLst/>
          </a:prstGeom>
        </p:spPr>
        <p:txBody>
          <a:bodyPr vert="horz" lIns="92942" tIns="46470" rIns="92942" bIns="46470" rtlCol="0" anchor="b"/>
          <a:lstStyle>
            <a:lvl1pPr algn="r">
              <a:defRPr sz="1200"/>
            </a:lvl1pPr>
          </a:lstStyle>
          <a:p>
            <a:fld id="{71CDD9B2-21D5-4A75-802E-D343C24CA3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1CDD9B2-21D5-4A75-802E-D343C24CA384}"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510BDB8-F176-4106-9FA5-89298A02E956}" type="datetimeFigureOut">
              <a:rPr lang="en-US" smtClean="0"/>
              <a:pPr/>
              <a:t>1/21/2010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5223AE9C-67FE-463F-A3B3-272743233EC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10BDB8-F176-4106-9FA5-89298A02E956}" type="datetimeFigureOut">
              <a:rPr lang="en-US" smtClean="0"/>
              <a:pPr/>
              <a:t>1/21/2010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23AE9C-67FE-463F-A3B3-272743233EC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10BDB8-F176-4106-9FA5-89298A02E956}" type="datetimeFigureOut">
              <a:rPr lang="en-US" smtClean="0"/>
              <a:pPr/>
              <a:t>1/21/2010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23AE9C-67FE-463F-A3B3-272743233EC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10BDB8-F176-4106-9FA5-89298A02E956}" type="datetimeFigureOut">
              <a:rPr lang="en-US" smtClean="0"/>
              <a:pPr/>
              <a:t>1/21/2010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23AE9C-67FE-463F-A3B3-272743233EC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10BDB8-F176-4106-9FA5-89298A02E956}" type="datetimeFigureOut">
              <a:rPr lang="en-US" smtClean="0"/>
              <a:pPr/>
              <a:t>1/21/2010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23AE9C-67FE-463F-A3B3-272743233EC2}"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10BDB8-F176-4106-9FA5-89298A02E956}" type="datetimeFigureOut">
              <a:rPr lang="en-US" smtClean="0"/>
              <a:pPr/>
              <a:t>1/21/2010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23AE9C-67FE-463F-A3B3-272743233EC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510BDB8-F176-4106-9FA5-89298A02E956}" type="datetimeFigureOut">
              <a:rPr lang="en-US" smtClean="0"/>
              <a:pPr/>
              <a:t>1/21/2010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23AE9C-67FE-463F-A3B3-272743233EC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510BDB8-F176-4106-9FA5-89298A02E956}" type="datetimeFigureOut">
              <a:rPr lang="en-US" smtClean="0"/>
              <a:pPr/>
              <a:t>1/21/2010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23AE9C-67FE-463F-A3B3-272743233EC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0BDB8-F176-4106-9FA5-89298A02E956}" type="datetimeFigureOut">
              <a:rPr lang="en-US" smtClean="0"/>
              <a:pPr/>
              <a:t>1/21/2010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23AE9C-67FE-463F-A3B3-272743233EC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10BDB8-F176-4106-9FA5-89298A02E956}" type="datetimeFigureOut">
              <a:rPr lang="en-US" smtClean="0"/>
              <a:pPr/>
              <a:t>1/21/2010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23AE9C-67FE-463F-A3B3-272743233EC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10BDB8-F176-4106-9FA5-89298A02E956}" type="datetimeFigureOut">
              <a:rPr lang="en-US" smtClean="0"/>
              <a:pPr/>
              <a:t>1/21/2010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5223AE9C-67FE-463F-A3B3-272743233EC2}"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10BDB8-F176-4106-9FA5-89298A02E956}" type="datetimeFigureOut">
              <a:rPr lang="en-US" smtClean="0"/>
              <a:pPr/>
              <a:t>1/21/2010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23AE9C-67FE-463F-A3B3-272743233EC2}"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11975" y="304800"/>
            <a:ext cx="4283545" cy="6740307"/>
          </a:xfrm>
          <a:prstGeom prst="rect">
            <a:avLst/>
          </a:prstGeom>
          <a:noFill/>
          <a:ln>
            <a:noFill/>
          </a:ln>
        </p:spPr>
        <p:txBody>
          <a:bodyPr wrap="none" lIns="91440" tIns="45720" rIns="91440" bIns="45720">
            <a:spAutoFit/>
          </a:bodyPr>
          <a:lstStyle/>
          <a:p>
            <a:pPr algn="ctr"/>
            <a:r>
              <a:rPr lang="en-US" sz="5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Pueblo </a:t>
            </a:r>
          </a:p>
          <a:p>
            <a:pPr algn="ctr"/>
            <a:r>
              <a:rPr lang="en-US" sz="5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Interagency</a:t>
            </a:r>
          </a:p>
          <a:p>
            <a:pPr algn="ctr"/>
            <a:r>
              <a:rPr lang="en-US" sz="5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Dispatch</a:t>
            </a:r>
          </a:p>
          <a:p>
            <a:pPr algn="ctr"/>
            <a:r>
              <a:rPr lang="en-US" sz="5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Center</a:t>
            </a:r>
          </a:p>
          <a:p>
            <a:pPr algn="ctr"/>
            <a:r>
              <a:rPr lang="en-US" sz="5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(PIDC)</a:t>
            </a:r>
          </a:p>
          <a:p>
            <a:pPr algn="ctr"/>
            <a:r>
              <a:rPr lang="en-US" sz="5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2009</a:t>
            </a:r>
          </a:p>
          <a:p>
            <a:pPr algn="ctr"/>
            <a:r>
              <a:rPr lang="en-US" sz="5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Annual Report</a:t>
            </a:r>
          </a:p>
          <a:p>
            <a:pPr algn="ctr"/>
            <a:endPar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9673985" cy="1754326"/>
          </a:xfrm>
          <a:prstGeom prst="rect">
            <a:avLst/>
          </a:prstGeom>
        </p:spPr>
        <p:txBody>
          <a:bodyPr wrap="square">
            <a:spAutoFit/>
          </a:bodyPr>
          <a:lstStyle/>
          <a:p>
            <a:pPr algn="ctr"/>
            <a:r>
              <a:rPr lang="en-US" sz="5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Human Fires &amp; Acres by </a:t>
            </a:r>
          </a:p>
          <a:p>
            <a:pPr algn="ctr"/>
            <a:r>
              <a:rPr lang="en-US" sz="5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Month</a:t>
            </a:r>
            <a:endParaRPr lang="en-US" sz="5400" b="1" dirty="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endParaRPr>
          </a:p>
        </p:txBody>
      </p:sp>
      <p:graphicFrame>
        <p:nvGraphicFramePr>
          <p:cNvPr id="5" name="Chart 4"/>
          <p:cNvGraphicFramePr>
            <a:graphicFrameLocks/>
          </p:cNvGraphicFramePr>
          <p:nvPr/>
        </p:nvGraphicFramePr>
        <p:xfrm>
          <a:off x="228600" y="1814512"/>
          <a:ext cx="8763000" cy="48910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0" y="768470"/>
          <a:ext cx="8991599" cy="5955012"/>
        </p:xfrm>
        <a:graphic>
          <a:graphicData uri="http://schemas.openxmlformats.org/drawingml/2006/table">
            <a:tbl>
              <a:tblPr/>
              <a:tblGrid>
                <a:gridCol w="2225432"/>
                <a:gridCol w="911571"/>
                <a:gridCol w="1078478"/>
                <a:gridCol w="821698"/>
                <a:gridCol w="821698"/>
                <a:gridCol w="2105600"/>
                <a:gridCol w="1027122"/>
              </a:tblGrid>
              <a:tr h="152897">
                <a:tc>
                  <a:txBody>
                    <a:bodyPr/>
                    <a:lstStyle/>
                    <a:p>
                      <a:pPr algn="ctr" fontAlgn="b"/>
                      <a:r>
                        <a:rPr lang="en-US" sz="1050" b="1" i="1" u="none" strike="noStrike" dirty="0">
                          <a:solidFill>
                            <a:srgbClr val="000000"/>
                          </a:solidFill>
                          <a:latin typeface="Baskerville Old Face" pitchFamily="18" charset="0"/>
                        </a:rPr>
                        <a:t>Inc. Name</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50" b="1" i="1" u="none" strike="noStrike" dirty="0">
                          <a:solidFill>
                            <a:srgbClr val="000000"/>
                          </a:solidFill>
                          <a:latin typeface="Baskerville Old Face" pitchFamily="18" charset="0"/>
                        </a:rPr>
                        <a:t>Agency</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50" b="1" i="1" u="none" strike="noStrike" dirty="0">
                          <a:solidFill>
                            <a:srgbClr val="000000"/>
                          </a:solidFill>
                          <a:latin typeface="Baskerville Old Face" pitchFamily="18" charset="0"/>
                        </a:rPr>
                        <a:t>Start Date</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50" b="1" i="1" u="none" strike="noStrike" dirty="0">
                          <a:solidFill>
                            <a:srgbClr val="000000"/>
                          </a:solidFill>
                          <a:latin typeface="Baskerville Old Face" pitchFamily="18" charset="0"/>
                        </a:rPr>
                        <a:t>Cause</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50" b="1" i="1" u="none" strike="noStrike" dirty="0">
                          <a:solidFill>
                            <a:srgbClr val="000000"/>
                          </a:solidFill>
                          <a:latin typeface="Baskerville Old Face" pitchFamily="18" charset="0"/>
                        </a:rPr>
                        <a:t>Ac.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50" b="1" i="1" u="none" strike="noStrike" dirty="0">
                          <a:solidFill>
                            <a:srgbClr val="000000"/>
                          </a:solidFill>
                          <a:latin typeface="Baskerville Old Face" pitchFamily="18" charset="0"/>
                        </a:rPr>
                        <a:t>IC's Name</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50" b="1" i="1" u="none" strike="noStrike" dirty="0">
                          <a:solidFill>
                            <a:srgbClr val="000000"/>
                          </a:solidFill>
                          <a:latin typeface="Baskerville Old Face" pitchFamily="18" charset="0"/>
                        </a:rPr>
                        <a:t>Inc. Type</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Orchard Canyon</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FCQ</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21-Jan</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206</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Wolf</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3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897">
                <a:tc>
                  <a:txBody>
                    <a:bodyPr/>
                    <a:lstStyle/>
                    <a:p>
                      <a:pPr algn="ctr" fontAlgn="b"/>
                      <a:r>
                        <a:rPr lang="en-US" sz="1050" b="0" i="0" u="none" strike="noStrike" dirty="0">
                          <a:solidFill>
                            <a:srgbClr val="000000"/>
                          </a:solidFill>
                          <a:latin typeface="Baskerville Old Face" pitchFamily="18" charset="0"/>
                        </a:rPr>
                        <a:t>Shinkle</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31-Jan</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1200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Wiggins</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3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Ferguson Ranch</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9-Feb</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640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Local FD</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897">
                <a:tc>
                  <a:txBody>
                    <a:bodyPr/>
                    <a:lstStyle/>
                    <a:p>
                      <a:pPr algn="ctr" fontAlgn="b"/>
                      <a:r>
                        <a:rPr lang="en-US" sz="1050" b="0" i="0" u="none" strike="noStrike" dirty="0">
                          <a:solidFill>
                            <a:srgbClr val="000000"/>
                          </a:solidFill>
                          <a:latin typeface="Baskerville Old Face" pitchFamily="18" charset="0"/>
                        </a:rPr>
                        <a:t>Snake Farm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9-Feb</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500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Torneden</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Road 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11-Feb</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640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Fischer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897">
                <a:tc>
                  <a:txBody>
                    <a:bodyPr/>
                    <a:lstStyle/>
                    <a:p>
                      <a:pPr algn="ctr" fontAlgn="b"/>
                      <a:r>
                        <a:rPr lang="en-US" sz="1050" b="0" i="0" u="none" strike="noStrike" dirty="0">
                          <a:solidFill>
                            <a:srgbClr val="000000"/>
                          </a:solidFill>
                          <a:latin typeface="Baskerville Old Face" pitchFamily="18" charset="0"/>
                        </a:rPr>
                        <a:t>MA-Kilo</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DDQ</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19-Feb</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2490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Freed</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Old 82</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20-Feb</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4800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Whitaker / Kirkland</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897">
                <a:tc>
                  <a:txBody>
                    <a:bodyPr/>
                    <a:lstStyle/>
                    <a:p>
                      <a:pPr algn="ctr" fontAlgn="b"/>
                      <a:r>
                        <a:rPr lang="en-US" sz="1050" b="0" i="0" u="none" strike="noStrike" dirty="0">
                          <a:solidFill>
                            <a:srgbClr val="000000"/>
                          </a:solidFill>
                          <a:latin typeface="Baskerville Old Face" pitchFamily="18" charset="0"/>
                        </a:rPr>
                        <a:t>Deep Creek Fire</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20-Feb</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UNK</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300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Pat Collins</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2300 </a:t>
                      </a:r>
                      <a:r>
                        <a:rPr lang="en-US" sz="1050" b="0" i="0" u="none" strike="noStrike" dirty="0" smtClean="0">
                          <a:solidFill>
                            <a:srgbClr val="000000"/>
                          </a:solidFill>
                          <a:latin typeface="Baskerville Old Face" pitchFamily="18" charset="0"/>
                        </a:rPr>
                        <a:t>Quiet </a:t>
                      </a:r>
                      <a:r>
                        <a:rPr lang="en-US" sz="1050" b="0" i="0" u="none" strike="noStrike" dirty="0">
                          <a:solidFill>
                            <a:srgbClr val="000000"/>
                          </a:solidFill>
                          <a:latin typeface="Baskerville Old Face" pitchFamily="18" charset="0"/>
                        </a:rPr>
                        <a:t>Rd</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22-Feb</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325</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Paul Froelich</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897">
                <a:tc>
                  <a:txBody>
                    <a:bodyPr/>
                    <a:lstStyle/>
                    <a:p>
                      <a:pPr algn="ctr" fontAlgn="b"/>
                      <a:r>
                        <a:rPr lang="en-US" sz="1050" b="0" i="0" u="none" strike="noStrike" dirty="0">
                          <a:solidFill>
                            <a:srgbClr val="000000"/>
                          </a:solidFill>
                          <a:latin typeface="Baskerville Old Face" pitchFamily="18" charset="0"/>
                        </a:rPr>
                        <a:t>230th Homestead</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22-Feb</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650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Whitesell</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Honey Creek Road</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27-Feb</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300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Smith</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897">
                <a:tc>
                  <a:txBody>
                    <a:bodyPr/>
                    <a:lstStyle/>
                    <a:p>
                      <a:pPr algn="ctr" fontAlgn="b"/>
                      <a:r>
                        <a:rPr lang="en-US" sz="1050" b="0" i="0" u="none" strike="noStrike" dirty="0">
                          <a:solidFill>
                            <a:srgbClr val="000000"/>
                          </a:solidFill>
                          <a:latin typeface="Baskerville Old Face" pitchFamily="18" charset="0"/>
                        </a:rPr>
                        <a:t>MPRC Fan</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DDQ</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26-Feb</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450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Capt. Whitaker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McIntyre</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27-Feb</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300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Dan Cassell</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897">
                <a:tc>
                  <a:txBody>
                    <a:bodyPr/>
                    <a:lstStyle/>
                    <a:p>
                      <a:pPr algn="ctr" fontAlgn="b"/>
                      <a:r>
                        <a:rPr lang="en-US" sz="1050" b="0" i="0" u="none" strike="noStrike" dirty="0">
                          <a:solidFill>
                            <a:srgbClr val="000000"/>
                          </a:solidFill>
                          <a:latin typeface="Baskerville Old Face" pitchFamily="18" charset="0"/>
                        </a:rPr>
                        <a:t>Butts Road</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3-Mar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640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R. Jordan</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Quarry</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FCQ</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3-Mar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6328</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T. Tillman</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3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897">
                <a:tc>
                  <a:txBody>
                    <a:bodyPr/>
                    <a:lstStyle/>
                    <a:p>
                      <a:pPr algn="ctr" fontAlgn="b"/>
                      <a:r>
                        <a:rPr lang="en-US" sz="1050" b="0" i="0" u="none" strike="noStrike" dirty="0">
                          <a:solidFill>
                            <a:srgbClr val="000000"/>
                          </a:solidFill>
                          <a:latin typeface="Baskerville Old Face" pitchFamily="18" charset="0"/>
                        </a:rPr>
                        <a:t>Nick</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4-Mar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350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C. Angermuller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Screen Range</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DDQ</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4-Mar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650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Lester Kaiser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897">
                <a:tc>
                  <a:txBody>
                    <a:bodyPr/>
                    <a:lstStyle/>
                    <a:p>
                      <a:pPr algn="ctr" fontAlgn="b"/>
                      <a:r>
                        <a:rPr lang="en-US" sz="1050" b="0" i="0" u="none" strike="noStrike" dirty="0">
                          <a:solidFill>
                            <a:srgbClr val="000000"/>
                          </a:solidFill>
                          <a:latin typeface="Baskerville Old Face" pitchFamily="18" charset="0"/>
                        </a:rPr>
                        <a:t>TA-87</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DDQ</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4-Mar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415</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Lester Kaiser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Pleasant Valley</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6-Mar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450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Pat Collins</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897">
                <a:tc>
                  <a:txBody>
                    <a:bodyPr/>
                    <a:lstStyle/>
                    <a:p>
                      <a:pPr algn="ctr" fontAlgn="b"/>
                      <a:r>
                        <a:rPr lang="en-US" sz="1050" b="0" i="0" u="none" strike="noStrike" dirty="0">
                          <a:solidFill>
                            <a:srgbClr val="000000"/>
                          </a:solidFill>
                          <a:latin typeface="Baskerville Old Face" pitchFamily="18" charset="0"/>
                        </a:rPr>
                        <a:t>Burmack</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17-Mar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350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John Robets</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Langley Fire</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23-Mar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700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Local FD</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897">
                <a:tc>
                  <a:txBody>
                    <a:bodyPr/>
                    <a:lstStyle/>
                    <a:p>
                      <a:pPr algn="ctr" fontAlgn="b"/>
                      <a:r>
                        <a:rPr lang="en-US" sz="1050" b="0" i="0" u="none" strike="noStrike" dirty="0">
                          <a:solidFill>
                            <a:srgbClr val="000000"/>
                          </a:solidFill>
                          <a:latin typeface="Baskerville Old Face" pitchFamily="18" charset="0"/>
                        </a:rPr>
                        <a:t>Wilson</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19-Mar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250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Jeff Cox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Browning</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4-Apr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2000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Dale Wiggins</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897">
                <a:tc>
                  <a:txBody>
                    <a:bodyPr/>
                    <a:lstStyle/>
                    <a:p>
                      <a:pPr algn="ctr" fontAlgn="b"/>
                      <a:r>
                        <a:rPr lang="en-US" sz="1050" b="0" i="0" u="none" strike="noStrike" dirty="0">
                          <a:solidFill>
                            <a:srgbClr val="000000"/>
                          </a:solidFill>
                          <a:latin typeface="Baskerville Old Face" pitchFamily="18" charset="0"/>
                        </a:rPr>
                        <a:t>Graig Naler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4-Apr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3000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Rodney Job</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smtClean="0">
                          <a:solidFill>
                            <a:srgbClr val="000000"/>
                          </a:solidFill>
                          <a:latin typeface="Baskerville Old Face" pitchFamily="18" charset="0"/>
                        </a:rPr>
                        <a:t>Unified</a:t>
                      </a:r>
                      <a:endParaRPr lang="en-US" sz="1050" b="0" i="0" u="none" strike="noStrike" dirty="0">
                        <a:solidFill>
                          <a:srgbClr val="000000"/>
                        </a:solidFill>
                        <a:latin typeface="Baskerville Old Face" pitchFamily="18" charset="0"/>
                      </a:endParaRP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141st Road</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8-Apr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1000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Darrell Long</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897">
                <a:tc>
                  <a:txBody>
                    <a:bodyPr/>
                    <a:lstStyle/>
                    <a:p>
                      <a:pPr algn="ctr" fontAlgn="b"/>
                      <a:r>
                        <a:rPr lang="en-US" sz="1050" b="0" i="0" u="none" strike="noStrike" dirty="0">
                          <a:solidFill>
                            <a:srgbClr val="000000"/>
                          </a:solidFill>
                          <a:latin typeface="Baskerville Old Face" pitchFamily="18" charset="0"/>
                        </a:rPr>
                        <a:t>Rosebook</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8-Apr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3840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Rodney Job</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smtClean="0">
                          <a:solidFill>
                            <a:srgbClr val="000000"/>
                          </a:solidFill>
                          <a:latin typeface="Baskerville Old Face" pitchFamily="18" charset="0"/>
                        </a:rPr>
                        <a:t>Unified</a:t>
                      </a:r>
                      <a:endParaRPr lang="en-US" sz="1050" b="0" i="0" u="none" strike="noStrike" dirty="0">
                        <a:solidFill>
                          <a:srgbClr val="000000"/>
                        </a:solidFill>
                        <a:latin typeface="Baskerville Old Face" pitchFamily="18" charset="0"/>
                      </a:endParaRP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Q Road Fire Complex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8-Apr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300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Tony Carl</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5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897">
                <a:tc>
                  <a:txBody>
                    <a:bodyPr/>
                    <a:lstStyle/>
                    <a:p>
                      <a:pPr algn="ctr" fontAlgn="b"/>
                      <a:r>
                        <a:rPr lang="en-US" sz="1050" b="0" i="0" u="none" strike="noStrike" dirty="0">
                          <a:solidFill>
                            <a:srgbClr val="000000"/>
                          </a:solidFill>
                          <a:latin typeface="Baskerville Old Face" pitchFamily="18" charset="0"/>
                        </a:rPr>
                        <a:t>111th Road</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9-Apr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320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Darrell Long</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Marion Road</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10-Apr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275</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Jeff Cox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897">
                <a:tc>
                  <a:txBody>
                    <a:bodyPr/>
                    <a:lstStyle/>
                    <a:p>
                      <a:pPr algn="ctr" fontAlgn="b"/>
                      <a:r>
                        <a:rPr lang="en-US" sz="1050" b="0" i="0" u="none" strike="noStrike" dirty="0">
                          <a:solidFill>
                            <a:srgbClr val="000000"/>
                          </a:solidFill>
                          <a:latin typeface="Baskerville Old Face" pitchFamily="18" charset="0"/>
                        </a:rPr>
                        <a:t>Porter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11-Apr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730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Brent Slade</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Lincoln County Complex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8-Apr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5350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Rodney Job</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smtClean="0">
                          <a:solidFill>
                            <a:srgbClr val="000000"/>
                          </a:solidFill>
                          <a:latin typeface="Baskerville Old Face" pitchFamily="18" charset="0"/>
                        </a:rPr>
                        <a:t>Unified</a:t>
                      </a:r>
                      <a:endParaRPr lang="en-US" sz="1050" b="0" i="0" u="none" strike="noStrike" dirty="0">
                        <a:solidFill>
                          <a:srgbClr val="000000"/>
                        </a:solidFill>
                        <a:latin typeface="Baskerville Old Face" pitchFamily="18" charset="0"/>
                      </a:endParaRP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897">
                <a:tc>
                  <a:txBody>
                    <a:bodyPr/>
                    <a:lstStyle/>
                    <a:p>
                      <a:pPr algn="ctr" fontAlgn="b"/>
                      <a:r>
                        <a:rPr lang="en-US" sz="1050" b="0" i="0" u="none" strike="noStrike" dirty="0">
                          <a:solidFill>
                            <a:srgbClr val="000000"/>
                          </a:solidFill>
                          <a:latin typeface="Baskerville Old Face" pitchFamily="18" charset="0"/>
                        </a:rPr>
                        <a:t>Hudison Road</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21-Apr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80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Rocken Bach</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Old Stage</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21-Apr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530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Garry Berges</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4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52897">
                <a:tc>
                  <a:txBody>
                    <a:bodyPr/>
                    <a:lstStyle/>
                    <a:p>
                      <a:pPr algn="ctr" fontAlgn="b"/>
                      <a:r>
                        <a:rPr lang="en-US" sz="1050" b="0" i="0" u="none" strike="noStrike" dirty="0">
                          <a:solidFill>
                            <a:srgbClr val="000000"/>
                          </a:solidFill>
                          <a:latin typeface="Baskerville Old Face" pitchFamily="18" charset="0"/>
                        </a:rPr>
                        <a:t>McCracken</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KSX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24-Apr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1500</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Ed Baker</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50" b="0" i="0" u="none" strike="noStrike" dirty="0">
                          <a:solidFill>
                            <a:srgbClr val="000000"/>
                          </a:solidFill>
                          <a:latin typeface="Baskerville Old Face" pitchFamily="18" charset="0"/>
                        </a:rPr>
                        <a:t>3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2897">
                <a:tc>
                  <a:txBody>
                    <a:bodyPr/>
                    <a:lstStyle/>
                    <a:p>
                      <a:pPr algn="ctr" fontAlgn="b"/>
                      <a:r>
                        <a:rPr lang="en-US" sz="1050" b="0" i="0" u="none" strike="noStrike" dirty="0">
                          <a:solidFill>
                            <a:srgbClr val="000000"/>
                          </a:solidFill>
                          <a:latin typeface="Baskerville Old Face" pitchFamily="18" charset="0"/>
                        </a:rPr>
                        <a:t>Newlin Creek</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PBX</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10-Jul</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HUM</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142</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Phil Danies</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b"/>
                      <a:r>
                        <a:rPr lang="en-US" sz="1050" b="0" i="0" u="none" strike="noStrike" dirty="0">
                          <a:solidFill>
                            <a:srgbClr val="000000"/>
                          </a:solidFill>
                          <a:latin typeface="Baskerville Old Face" pitchFamily="18" charset="0"/>
                        </a:rPr>
                        <a:t>3 IC</a:t>
                      </a:r>
                    </a:p>
                  </a:txBody>
                  <a:tcPr marL="5397" marR="5397" marT="53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Rectangle 4"/>
          <p:cNvSpPr/>
          <p:nvPr/>
        </p:nvSpPr>
        <p:spPr>
          <a:xfrm>
            <a:off x="2362200" y="0"/>
            <a:ext cx="4191000" cy="707886"/>
          </a:xfrm>
          <a:prstGeom prst="rect">
            <a:avLst/>
          </a:prstGeom>
        </p:spPr>
        <p:txBody>
          <a:bodyPr wrap="square">
            <a:spAutoFit/>
          </a:bodyPr>
          <a:lstStyle/>
          <a:p>
            <a:pPr algn="ctr"/>
            <a:r>
              <a:rPr lang="en-US" sz="4000" b="1" dirty="0" smtClean="0">
                <a:ln w="11430">
                  <a:solidFill>
                    <a:srgbClr val="4D4D4D"/>
                  </a:solidFill>
                </a:ln>
                <a:solidFill>
                  <a:srgbClr val="000000"/>
                </a:solidFill>
                <a:effectLst>
                  <a:outerShdw blurRad="80000" dist="40000" dir="5040000" algn="tl">
                    <a:srgbClr val="000000">
                      <a:alpha val="30000"/>
                    </a:srgbClr>
                  </a:outerShdw>
                </a:effectLst>
              </a:rPr>
              <a:t>2009 Large Fires</a:t>
            </a:r>
            <a:endParaRPr lang="en-US" sz="4000" b="1" dirty="0">
              <a:ln w="11430">
                <a:solidFill>
                  <a:srgbClr val="4D4D4D"/>
                </a:solidFill>
              </a:ln>
              <a:solidFill>
                <a:srgbClr val="000000"/>
              </a:solidFill>
              <a:effectLst>
                <a:outerShdw blurRad="80000" dist="40000" dir="5040000" algn="tl">
                  <a:srgbClr val="000000">
                    <a:alpha val="30000"/>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2057400"/>
            <a:ext cx="7924800" cy="2123658"/>
          </a:xfrm>
          <a:prstGeom prst="rect">
            <a:avLst/>
          </a:prstGeom>
          <a:noFill/>
        </p:spPr>
        <p:txBody>
          <a:bodyPr wrap="square" rtlCol="0">
            <a:spAutoFit/>
          </a:bodyPr>
          <a:lstStyle/>
          <a:p>
            <a:pPr algn="ctr"/>
            <a:r>
              <a:rPr lang="en-US" sz="6600" b="1" dirty="0" smtClean="0">
                <a:ln w="11430">
                  <a:solidFill>
                    <a:srgbClr val="4D4D4D"/>
                  </a:solidFill>
                </a:ln>
                <a:solidFill>
                  <a:srgbClr val="000000"/>
                </a:solidFill>
                <a:effectLst>
                  <a:outerShdw blurRad="80000" dist="40000" dir="5040000" algn="tl">
                    <a:srgbClr val="000000">
                      <a:alpha val="30000"/>
                    </a:srgbClr>
                  </a:outerShdw>
                </a:effectLst>
              </a:rPr>
              <a:t>Overhead Orders</a:t>
            </a:r>
          </a:p>
          <a:p>
            <a:pPr algn="ctr"/>
            <a:endParaRPr lang="en-US" sz="6600" dirty="0">
              <a:latin typeface="Baskerville Old Face"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nvGraphicFramePr>
        <p:xfrm>
          <a:off x="533400" y="1371600"/>
          <a:ext cx="82296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1317293" y="152400"/>
            <a:ext cx="6556796" cy="1323439"/>
          </a:xfrm>
          <a:prstGeom prst="rect">
            <a:avLst/>
          </a:prstGeom>
        </p:spPr>
        <p:txBody>
          <a:bodyPr wrap="none">
            <a:spAutoFit/>
          </a:bodyPr>
          <a:lstStyle/>
          <a:p>
            <a:pPr algn="ctr"/>
            <a:r>
              <a:rPr lang="en-US" sz="4000" b="1" dirty="0" smtClean="0">
                <a:ln w="11430">
                  <a:solidFill>
                    <a:srgbClr val="4D4D4D"/>
                  </a:solidFill>
                </a:ln>
                <a:solidFill>
                  <a:srgbClr val="000000"/>
                </a:solidFill>
                <a:effectLst>
                  <a:outerShdw blurRad="80000" dist="40000" dir="5040000" algn="tl">
                    <a:srgbClr val="000000">
                      <a:alpha val="30000"/>
                    </a:srgbClr>
                  </a:outerShdw>
                </a:effectLst>
              </a:rPr>
              <a:t>Overhead Out-of- Zone </a:t>
            </a:r>
          </a:p>
          <a:p>
            <a:pPr algn="ctr"/>
            <a:r>
              <a:rPr lang="en-US" sz="4000" b="1" dirty="0" smtClean="0">
                <a:ln w="11430">
                  <a:solidFill>
                    <a:srgbClr val="4D4D4D"/>
                  </a:solidFill>
                </a:ln>
                <a:solidFill>
                  <a:srgbClr val="000000"/>
                </a:solidFill>
                <a:effectLst>
                  <a:outerShdw blurRad="80000" dist="40000" dir="5040000" algn="tl">
                    <a:srgbClr val="000000">
                      <a:alpha val="30000"/>
                    </a:srgbClr>
                  </a:outerShdw>
                </a:effectLst>
              </a:rPr>
              <a:t>134 Orders for 62 Incidents</a:t>
            </a:r>
            <a:endParaRPr lang="en-US" sz="4000" b="1" dirty="0">
              <a:ln w="11430">
                <a:solidFill>
                  <a:srgbClr val="4D4D4D"/>
                </a:solidFill>
              </a:ln>
              <a:solidFill>
                <a:srgbClr val="000000"/>
              </a:solidFill>
              <a:effectLst>
                <a:outerShdw blurRad="80000" dist="40000" dir="5040000" algn="tl">
                  <a:srgbClr val="000000">
                    <a:alpha val="30000"/>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09800" y="2286000"/>
            <a:ext cx="4782079" cy="923330"/>
          </a:xfrm>
          <a:prstGeom prst="rect">
            <a:avLst/>
          </a:prstGeom>
        </p:spPr>
        <p:txBody>
          <a:bodyPr wrap="none">
            <a:spAutoFit/>
          </a:bodyPr>
          <a:lstStyle/>
          <a:p>
            <a:pPr algn="ctr"/>
            <a:r>
              <a:rPr lang="en-US" sz="5400" b="1" dirty="0" smtClean="0">
                <a:ln w="11430">
                  <a:solidFill>
                    <a:srgbClr val="4D4D4D"/>
                  </a:solidFill>
                </a:ln>
                <a:solidFill>
                  <a:srgbClr val="000000"/>
                </a:solidFill>
                <a:effectLst>
                  <a:outerShdw blurRad="80000" dist="40000" dir="5040000" algn="tl">
                    <a:srgbClr val="000000">
                      <a:alpha val="30000"/>
                    </a:srgbClr>
                  </a:outerShdw>
                </a:effectLst>
              </a:rPr>
              <a:t>Engine Orders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52400"/>
            <a:ext cx="7315200" cy="1323439"/>
          </a:xfrm>
          <a:prstGeom prst="rect">
            <a:avLst/>
          </a:prstGeom>
        </p:spPr>
        <p:txBody>
          <a:bodyPr wrap="square">
            <a:spAutoFit/>
          </a:bodyPr>
          <a:lstStyle/>
          <a:p>
            <a:pPr algn="ctr"/>
            <a:r>
              <a:rPr lang="en-US" sz="40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Engines Orders Out-of- Zone</a:t>
            </a:r>
          </a:p>
          <a:p>
            <a:pPr algn="ctr"/>
            <a:r>
              <a:rPr lang="en-US" sz="40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12 Orders for 9 Incidents</a:t>
            </a:r>
          </a:p>
        </p:txBody>
      </p:sp>
      <p:graphicFrame>
        <p:nvGraphicFramePr>
          <p:cNvPr id="4" name="Chart 3"/>
          <p:cNvGraphicFramePr/>
          <p:nvPr/>
        </p:nvGraphicFramePr>
        <p:xfrm>
          <a:off x="76200" y="1447800"/>
          <a:ext cx="8915400"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38400" y="2209800"/>
            <a:ext cx="4243470" cy="923330"/>
          </a:xfrm>
          <a:prstGeom prst="rect">
            <a:avLst/>
          </a:prstGeom>
        </p:spPr>
        <p:txBody>
          <a:bodyPr wrap="none">
            <a:spAutoFit/>
          </a:bodyPr>
          <a:lstStyle/>
          <a:p>
            <a:pPr algn="ctr"/>
            <a:r>
              <a:rPr lang="en-US" sz="5400" b="1" dirty="0" smtClean="0">
                <a:ln w="11430">
                  <a:solidFill>
                    <a:srgbClr val="4D4D4D"/>
                  </a:solidFill>
                </a:ln>
                <a:solidFill>
                  <a:srgbClr val="000000"/>
                </a:solidFill>
                <a:effectLst>
                  <a:outerShdw blurRad="80000" dist="40000" dir="5040000" algn="tl">
                    <a:srgbClr val="000000">
                      <a:alpha val="30000"/>
                    </a:srgbClr>
                  </a:outerShdw>
                </a:effectLst>
              </a:rPr>
              <a:t>Crew Orders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220200" cy="1323439"/>
          </a:xfrm>
          <a:prstGeom prst="rect">
            <a:avLst/>
          </a:prstGeom>
        </p:spPr>
        <p:txBody>
          <a:bodyPr wrap="square">
            <a:spAutoFit/>
          </a:bodyPr>
          <a:lstStyle/>
          <a:p>
            <a:pPr algn="ctr"/>
            <a:r>
              <a:rPr lang="en-US" sz="4000" b="1" dirty="0" smtClean="0">
                <a:ln w="11430">
                  <a:solidFill>
                    <a:srgbClr val="4D4D4D"/>
                  </a:solidFill>
                </a:ln>
                <a:solidFill>
                  <a:srgbClr val="000000"/>
                </a:solidFill>
                <a:effectLst>
                  <a:outerShdw blurRad="80000" dist="40000" dir="5040000" algn="tl">
                    <a:srgbClr val="000000">
                      <a:alpha val="30000"/>
                    </a:srgbClr>
                  </a:outerShdw>
                </a:effectLst>
              </a:rPr>
              <a:t>Crew Orders In-Zone &amp; Out of Zone</a:t>
            </a:r>
          </a:p>
          <a:p>
            <a:pPr algn="ctr"/>
            <a:r>
              <a:rPr lang="en-US" sz="4000" b="1" dirty="0" smtClean="0">
                <a:ln w="11430">
                  <a:solidFill>
                    <a:srgbClr val="4D4D4D"/>
                  </a:solidFill>
                </a:ln>
                <a:solidFill>
                  <a:srgbClr val="000000"/>
                </a:solidFill>
                <a:effectLst>
                  <a:outerShdw blurRad="80000" dist="40000" dir="5040000" algn="tl">
                    <a:srgbClr val="000000">
                      <a:alpha val="30000"/>
                    </a:srgbClr>
                  </a:outerShdw>
                </a:effectLst>
              </a:rPr>
              <a:t>41 Orders for 32 Incidents</a:t>
            </a:r>
          </a:p>
        </p:txBody>
      </p:sp>
      <p:graphicFrame>
        <p:nvGraphicFramePr>
          <p:cNvPr id="5" name="Chart 4"/>
          <p:cNvGraphicFramePr/>
          <p:nvPr/>
        </p:nvGraphicFramePr>
        <p:xfrm>
          <a:off x="152400" y="1600200"/>
          <a:ext cx="8839200" cy="510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24200" y="2209800"/>
            <a:ext cx="2920992" cy="1015663"/>
          </a:xfrm>
          <a:prstGeom prst="rect">
            <a:avLst/>
          </a:prstGeom>
        </p:spPr>
        <p:txBody>
          <a:bodyPr wrap="none">
            <a:spAutoFit/>
          </a:bodyPr>
          <a:lstStyle/>
          <a:p>
            <a:pPr algn="ctr"/>
            <a:r>
              <a:rPr lang="en-US" sz="6000" b="1" dirty="0" smtClean="0">
                <a:ln w="11430">
                  <a:solidFill>
                    <a:srgbClr val="4D4D4D"/>
                  </a:solidFill>
                </a:ln>
                <a:solidFill>
                  <a:srgbClr val="000000"/>
                </a:solidFill>
                <a:effectLst>
                  <a:outerShdw blurRad="80000" dist="40000" dir="5040000" algn="tl">
                    <a:srgbClr val="000000">
                      <a:alpha val="30000"/>
                    </a:srgbClr>
                  </a:outerShdw>
                </a:effectLst>
              </a:rPr>
              <a:t>Aircraft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152400" y="1371600"/>
          <a:ext cx="86868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0" y="228600"/>
            <a:ext cx="8915400" cy="1323439"/>
          </a:xfrm>
          <a:prstGeom prst="rect">
            <a:avLst/>
          </a:prstGeom>
        </p:spPr>
        <p:txBody>
          <a:bodyPr wrap="square">
            <a:spAutoFit/>
          </a:bodyPr>
          <a:lstStyle/>
          <a:p>
            <a:pPr algn="ctr"/>
            <a:r>
              <a:rPr lang="en-US" sz="40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In Zone Aircraft </a:t>
            </a:r>
          </a:p>
          <a:p>
            <a:pPr algn="ctr"/>
            <a:r>
              <a:rPr lang="en-US" sz="40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 37 Requests for 24 Incidents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458200" cy="5909310"/>
          </a:xfrm>
          <a:prstGeom prst="rect">
            <a:avLst/>
          </a:prstGeom>
        </p:spPr>
        <p:txBody>
          <a:bodyPr wrap="square">
            <a:spAutoFit/>
          </a:bodyPr>
          <a:lstStyle/>
          <a:p>
            <a:r>
              <a:rPr lang="en-US" b="1" dirty="0" smtClean="0">
                <a:latin typeface="Baskerville Old Face" pitchFamily="18" charset="0"/>
              </a:rPr>
              <a:t>2009 started off with normal temperatures and precipitation, and as we continued into the end of February and early March the zone went to below normal precipitation and mild temps.  This caused a period of activity in which the PSF started to staff weekends for suppression needs.  During the same time Kansas saw a normal fire season with most of the acres occurring during February, March and April (over 49,000 acres).  On March 31</a:t>
            </a:r>
            <a:r>
              <a:rPr lang="en-US" b="1" baseline="30000" dirty="0" smtClean="0">
                <a:latin typeface="Baskerville Old Face" pitchFamily="18" charset="0"/>
              </a:rPr>
              <a:t>st</a:t>
            </a:r>
            <a:r>
              <a:rPr lang="en-US" b="1" dirty="0" smtClean="0">
                <a:latin typeface="Baskerville Old Face" pitchFamily="18" charset="0"/>
              </a:rPr>
              <a:t> the zone received a 2 day weather event which started a wet cycle that continued well into summer, causing below fire danger and activity.  This is the first time since 2000 that a type 1 or type 2 team was not used within the zone.  The zone did have 65 Red Flag Warnings issued with March having 33 and February having 22 with the remaining in April, September and October. </a:t>
            </a:r>
          </a:p>
          <a:p>
            <a:r>
              <a:rPr lang="en-US" b="1" dirty="0" smtClean="0">
                <a:latin typeface="Baskerville Old Face" pitchFamily="18" charset="0"/>
              </a:rPr>
              <a:t> </a:t>
            </a:r>
          </a:p>
          <a:p>
            <a:r>
              <a:rPr lang="en-US" b="1" dirty="0" smtClean="0">
                <a:latin typeface="Baskerville Old Face" pitchFamily="18" charset="0"/>
              </a:rPr>
              <a:t>PIDC had a reduced number of lightning fires with ignitions occurring only from May through September, while we saw human ignitions occurring in every month of the year which is normal for the zone.  As we compared our 5 year average we saw that 2009 was the slowest year we have experienced during the last five years (2004-2008) in several areas of mobilization.  While we had a slow year with-in the zone we still accounted for almost 38% of the acres burned in the region.  </a:t>
            </a:r>
          </a:p>
          <a:p>
            <a:endParaRPr lang="en-US" b="1" dirty="0" smtClean="0">
              <a:latin typeface="Baskerville Old Face" pitchFamily="18" charset="0"/>
            </a:endParaRPr>
          </a:p>
          <a:p>
            <a:r>
              <a:rPr lang="en-US" b="1" dirty="0" smtClean="0">
                <a:latin typeface="Baskerville Old Face" pitchFamily="18" charset="0"/>
              </a:rPr>
              <a:t>We also established an annual training workshop to teach dispatch operations to cooperators and agency personnel where we had 183 Dispatchers, Firefighters, Sheriff Personnel and Emergency Managers attend during the year.</a:t>
            </a:r>
            <a:endParaRPr lang="en-US" b="1" dirty="0">
              <a:latin typeface="Baskerville Old Face"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228600" y="1447800"/>
          <a:ext cx="86868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304800" y="304800"/>
            <a:ext cx="8610600" cy="1323439"/>
          </a:xfrm>
          <a:prstGeom prst="rect">
            <a:avLst/>
          </a:prstGeom>
        </p:spPr>
        <p:txBody>
          <a:bodyPr wrap="square">
            <a:spAutoFit/>
          </a:bodyPr>
          <a:lstStyle/>
          <a:p>
            <a:pPr algn="ctr"/>
            <a:r>
              <a:rPr lang="en-US" sz="40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Out of Zone Aircraft  </a:t>
            </a:r>
          </a:p>
          <a:p>
            <a:pPr algn="ctr"/>
            <a:r>
              <a:rPr lang="en-US" sz="40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7 Requests for 8 Incidents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52400"/>
            <a:ext cx="8763000" cy="1200329"/>
          </a:xfrm>
          <a:prstGeom prst="rect">
            <a:avLst/>
          </a:prstGeom>
        </p:spPr>
        <p:txBody>
          <a:bodyPr wrap="square">
            <a:spAutoFit/>
          </a:bodyPr>
          <a:lstStyle/>
          <a:p>
            <a:pPr algn="ctr"/>
            <a:r>
              <a:rPr lang="en-US" sz="3600" b="1" dirty="0" smtClean="0">
                <a:ln w="11430">
                  <a:solidFill>
                    <a:srgbClr val="4D4D4D"/>
                  </a:solidFill>
                </a:ln>
                <a:solidFill>
                  <a:srgbClr val="000000"/>
                </a:solidFill>
                <a:effectLst>
                  <a:outerShdw blurRad="80000" dist="40000" dir="5040000" algn="tl">
                    <a:srgbClr val="000000">
                      <a:alpha val="30000"/>
                    </a:srgbClr>
                  </a:outerShdw>
                </a:effectLst>
              </a:rPr>
              <a:t>Aircraft Requests Filled by Agency     </a:t>
            </a:r>
          </a:p>
          <a:p>
            <a:pPr algn="ctr"/>
            <a:r>
              <a:rPr lang="en-US" sz="3600" b="1" dirty="0" smtClean="0">
                <a:ln w="11430">
                  <a:solidFill>
                    <a:srgbClr val="4D4D4D"/>
                  </a:solidFill>
                </a:ln>
                <a:solidFill>
                  <a:srgbClr val="000000"/>
                </a:solidFill>
                <a:effectLst>
                  <a:outerShdw blurRad="80000" dist="40000" dir="5040000" algn="tl">
                    <a:srgbClr val="000000">
                      <a:alpha val="30000"/>
                    </a:srgbClr>
                  </a:outerShdw>
                </a:effectLst>
              </a:rPr>
              <a:t>In- Zone &amp; Out-of- Zone</a:t>
            </a:r>
            <a:endParaRPr lang="en-US" sz="3600" b="1" dirty="0">
              <a:ln w="11430">
                <a:solidFill>
                  <a:srgbClr val="4D4D4D"/>
                </a:solidFill>
              </a:ln>
              <a:solidFill>
                <a:srgbClr val="000000"/>
              </a:solidFill>
              <a:effectLst>
                <a:outerShdw blurRad="80000" dist="40000" dir="5040000" algn="tl">
                  <a:srgbClr val="000000">
                    <a:alpha val="30000"/>
                  </a:srgbClr>
                </a:outerShdw>
              </a:effectLst>
            </a:endParaRPr>
          </a:p>
        </p:txBody>
      </p:sp>
      <p:graphicFrame>
        <p:nvGraphicFramePr>
          <p:cNvPr id="5" name="Chart 4"/>
          <p:cNvGraphicFramePr/>
          <p:nvPr/>
        </p:nvGraphicFramePr>
        <p:xfrm>
          <a:off x="152400" y="1371600"/>
          <a:ext cx="87630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8600" y="609600"/>
          <a:ext cx="8534400" cy="5943599"/>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0" y="0"/>
            <a:ext cx="9144000" cy="1323439"/>
          </a:xfrm>
          <a:prstGeom prst="rect">
            <a:avLst/>
          </a:prstGeom>
        </p:spPr>
        <p:txBody>
          <a:bodyPr wrap="square">
            <a:spAutoFit/>
          </a:bodyPr>
          <a:lstStyle/>
          <a:p>
            <a:pPr algn="ctr"/>
            <a:r>
              <a:rPr lang="en-US" sz="40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Rotor Wing Activity</a:t>
            </a:r>
          </a:p>
          <a:p>
            <a:pPr algn="ctr"/>
            <a:r>
              <a:rPr lang="en-US" sz="40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 Monument </a:t>
            </a:r>
            <a:r>
              <a:rPr lang="en-US" sz="4000" b="1" dirty="0" err="1"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Helibase</a:t>
            </a:r>
            <a:r>
              <a:rPr lang="en-US" sz="40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 Helicopter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76200"/>
            <a:ext cx="9210972" cy="1446550"/>
          </a:xfrm>
          <a:prstGeom prst="rect">
            <a:avLst/>
          </a:prstGeom>
        </p:spPr>
        <p:txBody>
          <a:bodyPr wrap="square">
            <a:spAutoFit/>
          </a:bodyPr>
          <a:lstStyle/>
          <a:p>
            <a:pPr algn="ctr"/>
            <a:r>
              <a:rPr lang="en-US" sz="4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Fixed Wing Aircraft</a:t>
            </a:r>
          </a:p>
          <a:p>
            <a:pPr algn="ctr"/>
            <a:r>
              <a:rPr lang="en-US" sz="4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 Retardant Drops </a:t>
            </a:r>
          </a:p>
        </p:txBody>
      </p:sp>
      <p:graphicFrame>
        <p:nvGraphicFramePr>
          <p:cNvPr id="6" name="Chart 5"/>
          <p:cNvGraphicFramePr/>
          <p:nvPr/>
        </p:nvGraphicFramePr>
        <p:xfrm>
          <a:off x="304800" y="1447800"/>
          <a:ext cx="86868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4038600" y="2057400"/>
            <a:ext cx="3581400" cy="369332"/>
          </a:xfrm>
          <a:prstGeom prst="rect">
            <a:avLst/>
          </a:prstGeom>
          <a:noFill/>
        </p:spPr>
        <p:txBody>
          <a:bodyPr wrap="square" rtlCol="0">
            <a:spAutoFit/>
          </a:bodyPr>
          <a:lstStyle/>
          <a:p>
            <a:pPr algn="ctr"/>
            <a:r>
              <a:rPr lang="en-US" dirty="0" smtClean="0"/>
              <a:t>16 Missions for 12,325 Gallons </a:t>
            </a:r>
            <a:endParaRPr lang="en-US" dirty="0"/>
          </a:p>
        </p:txBody>
      </p:sp>
      <p:sp>
        <p:nvSpPr>
          <p:cNvPr id="7" name="TextBox 6"/>
          <p:cNvSpPr txBox="1"/>
          <p:nvPr/>
        </p:nvSpPr>
        <p:spPr>
          <a:xfrm>
            <a:off x="4267200" y="3581400"/>
            <a:ext cx="3581400" cy="369332"/>
          </a:xfrm>
          <a:prstGeom prst="rect">
            <a:avLst/>
          </a:prstGeom>
          <a:noFill/>
        </p:spPr>
        <p:txBody>
          <a:bodyPr wrap="square" rtlCol="0">
            <a:spAutoFit/>
          </a:bodyPr>
          <a:lstStyle/>
          <a:p>
            <a:pPr algn="ctr"/>
            <a:r>
              <a:rPr lang="en-US" dirty="0" smtClean="0"/>
              <a:t>2 Missions for 2,800 Gallons</a:t>
            </a:r>
            <a:endParaRPr lang="en-US" dirty="0"/>
          </a:p>
        </p:txBody>
      </p:sp>
      <p:sp>
        <p:nvSpPr>
          <p:cNvPr id="8" name="TextBox 7"/>
          <p:cNvSpPr txBox="1"/>
          <p:nvPr/>
        </p:nvSpPr>
        <p:spPr>
          <a:xfrm>
            <a:off x="4038600" y="5029200"/>
            <a:ext cx="3581400" cy="369332"/>
          </a:xfrm>
          <a:prstGeom prst="rect">
            <a:avLst/>
          </a:prstGeom>
          <a:noFill/>
        </p:spPr>
        <p:txBody>
          <a:bodyPr wrap="square" rtlCol="0">
            <a:spAutoFit/>
          </a:bodyPr>
          <a:lstStyle/>
          <a:p>
            <a:pPr algn="ctr"/>
            <a:r>
              <a:rPr lang="en-US" dirty="0" smtClean="0"/>
              <a:t>3 Missions for 2,318 Gallons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7884" y="2209800"/>
            <a:ext cx="5224508" cy="923330"/>
          </a:xfrm>
          <a:prstGeom prst="rect">
            <a:avLst/>
          </a:prstGeom>
        </p:spPr>
        <p:txBody>
          <a:bodyPr wrap="none">
            <a:spAutoFit/>
          </a:bodyPr>
          <a:lstStyle/>
          <a:p>
            <a:pPr algn="ctr"/>
            <a:r>
              <a:rPr lang="en-US" sz="5400" b="1" dirty="0" smtClean="0">
                <a:ln w="11430">
                  <a:solidFill>
                    <a:srgbClr val="4D4D4D"/>
                  </a:solidFill>
                </a:ln>
                <a:solidFill>
                  <a:srgbClr val="000000"/>
                </a:solidFill>
                <a:effectLst>
                  <a:outerShdw blurRad="80000" dist="40000" dir="5040000" algn="tl">
                    <a:srgbClr val="000000">
                      <a:alpha val="30000"/>
                    </a:srgbClr>
                  </a:outerShdw>
                </a:effectLst>
              </a:rPr>
              <a:t>5 Year Averages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326590" cy="1877437"/>
          </a:xfrm>
          <a:prstGeom prst="rect">
            <a:avLst/>
          </a:prstGeom>
        </p:spPr>
        <p:txBody>
          <a:bodyPr wrap="square">
            <a:spAutoFit/>
          </a:bodyPr>
          <a:lstStyle/>
          <a:p>
            <a:pPr algn="ctr"/>
            <a:r>
              <a:rPr lang="en-US" sz="3600" b="1" dirty="0" smtClean="0">
                <a:ln w="11430">
                  <a:solidFill>
                    <a:srgbClr val="4D4D4D"/>
                  </a:solidFill>
                </a:ln>
                <a:solidFill>
                  <a:srgbClr val="000000"/>
                </a:solidFill>
                <a:effectLst>
                  <a:outerShdw blurRad="80000" dist="40000" dir="5040000" algn="tl">
                    <a:srgbClr val="000000">
                      <a:alpha val="30000"/>
                    </a:srgbClr>
                  </a:outerShdw>
                </a:effectLst>
              </a:rPr>
              <a:t>5 Year Resource Average</a:t>
            </a:r>
          </a:p>
          <a:p>
            <a:pPr algn="ctr"/>
            <a:r>
              <a:rPr lang="en-US" sz="3600" b="1" dirty="0" smtClean="0">
                <a:ln w="11430">
                  <a:solidFill>
                    <a:srgbClr val="4D4D4D"/>
                  </a:solidFill>
                </a:ln>
                <a:solidFill>
                  <a:srgbClr val="000000"/>
                </a:solidFill>
                <a:effectLst>
                  <a:outerShdw blurRad="80000" dist="40000" dir="5040000" algn="tl">
                    <a:srgbClr val="000000">
                      <a:alpha val="30000"/>
                    </a:srgbClr>
                  </a:outerShdw>
                </a:effectLst>
              </a:rPr>
              <a:t>CR(86), OH (1,579), EQ (431) &amp; AC (198)</a:t>
            </a:r>
          </a:p>
          <a:p>
            <a:pPr algn="ctr"/>
            <a:endParaRPr lang="en-US" sz="4400" b="1" dirty="0" smtClean="0">
              <a:ln w="11430">
                <a:solidFill>
                  <a:srgbClr val="4D4D4D"/>
                </a:solidFill>
              </a:ln>
              <a:solidFill>
                <a:srgbClr val="000000"/>
              </a:solidFill>
              <a:effectLst>
                <a:outerShdw blurRad="80000" dist="40000" dir="5040000" algn="tl">
                  <a:srgbClr val="000000">
                    <a:alpha val="30000"/>
                  </a:srgbClr>
                </a:outerShdw>
              </a:effectLst>
            </a:endParaRPr>
          </a:p>
        </p:txBody>
      </p:sp>
      <p:graphicFrame>
        <p:nvGraphicFramePr>
          <p:cNvPr id="5" name="Chart 4"/>
          <p:cNvGraphicFramePr/>
          <p:nvPr/>
        </p:nvGraphicFramePr>
        <p:xfrm>
          <a:off x="152400" y="1524000"/>
          <a:ext cx="8839200" cy="5181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1226" y="152400"/>
            <a:ext cx="7287764" cy="1200329"/>
          </a:xfrm>
          <a:prstGeom prst="rect">
            <a:avLst/>
          </a:prstGeom>
        </p:spPr>
        <p:txBody>
          <a:bodyPr wrap="none">
            <a:spAutoFit/>
          </a:bodyPr>
          <a:lstStyle/>
          <a:p>
            <a:pPr algn="ctr"/>
            <a:r>
              <a:rPr lang="en-US" sz="3600" b="1" dirty="0" smtClean="0">
                <a:ln w="11430">
                  <a:solidFill>
                    <a:srgbClr val="4D4D4D"/>
                  </a:solidFill>
                </a:ln>
                <a:solidFill>
                  <a:srgbClr val="000000"/>
                </a:solidFill>
                <a:effectLst>
                  <a:outerShdw blurRad="80000" dist="40000" dir="5040000" algn="tl">
                    <a:srgbClr val="000000">
                      <a:alpha val="30000"/>
                    </a:srgbClr>
                  </a:outerShdw>
                </a:effectLst>
              </a:rPr>
              <a:t>5 Year Average</a:t>
            </a:r>
          </a:p>
          <a:p>
            <a:pPr algn="ctr"/>
            <a:r>
              <a:rPr lang="en-US" sz="3600" b="1" dirty="0" smtClean="0">
                <a:ln w="11430">
                  <a:solidFill>
                    <a:srgbClr val="4D4D4D"/>
                  </a:solidFill>
                </a:ln>
                <a:solidFill>
                  <a:srgbClr val="000000"/>
                </a:solidFill>
                <a:effectLst>
                  <a:outerShdw blurRad="80000" dist="40000" dir="5040000" algn="tl">
                    <a:srgbClr val="000000">
                      <a:alpha val="30000"/>
                    </a:srgbClr>
                  </a:outerShdw>
                </a:effectLst>
              </a:rPr>
              <a:t> 410 </a:t>
            </a:r>
            <a:r>
              <a:rPr lang="en-US" sz="3600" b="1" dirty="0" err="1" smtClean="0">
                <a:ln w="11430">
                  <a:solidFill>
                    <a:srgbClr val="4D4D4D"/>
                  </a:solidFill>
                </a:ln>
                <a:solidFill>
                  <a:srgbClr val="000000"/>
                </a:solidFill>
                <a:effectLst>
                  <a:outerShdw blurRad="80000" dist="40000" dir="5040000" algn="tl">
                    <a:srgbClr val="000000">
                      <a:alpha val="30000"/>
                    </a:srgbClr>
                  </a:outerShdw>
                </a:effectLst>
              </a:rPr>
              <a:t>Wildland</a:t>
            </a:r>
            <a:r>
              <a:rPr lang="en-US" sz="3600" b="1" dirty="0" smtClean="0">
                <a:ln w="11430">
                  <a:solidFill>
                    <a:srgbClr val="4D4D4D"/>
                  </a:solidFill>
                </a:ln>
                <a:solidFill>
                  <a:srgbClr val="000000"/>
                </a:solidFill>
                <a:effectLst>
                  <a:outerShdw blurRad="80000" dist="40000" dir="5040000" algn="tl">
                    <a:srgbClr val="000000">
                      <a:alpha val="30000"/>
                    </a:srgbClr>
                  </a:outerShdw>
                </a:effectLst>
              </a:rPr>
              <a:t> Fires &amp; 76,352 acres</a:t>
            </a:r>
          </a:p>
        </p:txBody>
      </p:sp>
      <p:graphicFrame>
        <p:nvGraphicFramePr>
          <p:cNvPr id="4" name="Chart 3"/>
          <p:cNvGraphicFramePr/>
          <p:nvPr/>
        </p:nvGraphicFramePr>
        <p:xfrm>
          <a:off x="152400" y="1371600"/>
          <a:ext cx="8839200" cy="5257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76200"/>
            <a:ext cx="7086600" cy="1323439"/>
          </a:xfrm>
          <a:prstGeom prst="rect">
            <a:avLst/>
          </a:prstGeom>
        </p:spPr>
        <p:txBody>
          <a:bodyPr wrap="square">
            <a:spAutoFit/>
          </a:bodyPr>
          <a:lstStyle/>
          <a:p>
            <a:pPr algn="ctr"/>
            <a:r>
              <a:rPr lang="en-US" sz="4000" b="1" dirty="0" smtClean="0">
                <a:ln w="11430">
                  <a:solidFill>
                    <a:srgbClr val="4D4D4D"/>
                  </a:solidFill>
                </a:ln>
                <a:solidFill>
                  <a:srgbClr val="000000"/>
                </a:solidFill>
                <a:effectLst>
                  <a:outerShdw blurRad="80000" dist="40000" dir="5040000" algn="tl">
                    <a:srgbClr val="000000">
                      <a:alpha val="30000"/>
                    </a:srgbClr>
                  </a:outerShdw>
                </a:effectLst>
              </a:rPr>
              <a:t>5 Year Averages</a:t>
            </a:r>
          </a:p>
          <a:p>
            <a:pPr algn="ctr"/>
            <a:r>
              <a:rPr lang="en-US" sz="4000" b="1" dirty="0" smtClean="0">
                <a:ln w="11430">
                  <a:solidFill>
                    <a:srgbClr val="4D4D4D"/>
                  </a:solidFill>
                </a:ln>
                <a:solidFill>
                  <a:srgbClr val="000000"/>
                </a:solidFill>
                <a:effectLst>
                  <a:outerShdw blurRad="80000" dist="40000" dir="5040000" algn="tl">
                    <a:srgbClr val="000000">
                      <a:alpha val="30000"/>
                    </a:srgbClr>
                  </a:outerShdw>
                </a:effectLst>
              </a:rPr>
              <a:t> 1,333 Incidents</a:t>
            </a:r>
          </a:p>
        </p:txBody>
      </p:sp>
      <p:graphicFrame>
        <p:nvGraphicFramePr>
          <p:cNvPr id="5" name="Chart 4"/>
          <p:cNvGraphicFramePr>
            <a:graphicFrameLocks/>
          </p:cNvGraphicFramePr>
          <p:nvPr/>
        </p:nvGraphicFramePr>
        <p:xfrm>
          <a:off x="228600" y="1219200"/>
          <a:ext cx="8686800" cy="5486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00400" y="2209800"/>
            <a:ext cx="2677336" cy="1107996"/>
          </a:xfrm>
          <a:prstGeom prst="rect">
            <a:avLst/>
          </a:prstGeom>
        </p:spPr>
        <p:txBody>
          <a:bodyPr wrap="none">
            <a:spAutoFit/>
          </a:bodyPr>
          <a:lstStyle/>
          <a:p>
            <a:pPr algn="ctr"/>
            <a:r>
              <a:rPr lang="en-US" sz="6600" b="1" dirty="0" smtClean="0">
                <a:ln w="11430">
                  <a:solidFill>
                    <a:srgbClr val="4D4D4D"/>
                  </a:solidFill>
                </a:ln>
                <a:solidFill>
                  <a:srgbClr val="000000"/>
                </a:solidFill>
                <a:effectLst>
                  <a:outerShdw blurRad="80000" dist="40000" dir="5040000" algn="tl">
                    <a:srgbClr val="000000">
                      <a:alpha val="30000"/>
                    </a:srgbClr>
                  </a:outerShdw>
                </a:effectLst>
              </a:rPr>
              <a:t>Travel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00200" y="0"/>
            <a:ext cx="6215163" cy="1323439"/>
          </a:xfrm>
          <a:prstGeom prst="rect">
            <a:avLst/>
          </a:prstGeom>
        </p:spPr>
        <p:txBody>
          <a:bodyPr wrap="none">
            <a:spAutoFit/>
          </a:bodyPr>
          <a:lstStyle/>
          <a:p>
            <a:pPr algn="ctr"/>
            <a:r>
              <a:rPr lang="en-US" sz="4000" b="1" dirty="0" smtClean="0">
                <a:ln w="11430">
                  <a:solidFill>
                    <a:srgbClr val="4D4D4D"/>
                  </a:solidFill>
                </a:ln>
                <a:solidFill>
                  <a:srgbClr val="000000"/>
                </a:solidFill>
                <a:effectLst>
                  <a:outerShdw blurRad="80000" dist="40000" dir="5040000" algn="tl">
                    <a:srgbClr val="000000">
                      <a:alpha val="30000"/>
                    </a:srgbClr>
                  </a:outerShdw>
                </a:effectLst>
              </a:rPr>
              <a:t> Travel</a:t>
            </a:r>
          </a:p>
          <a:p>
            <a:pPr algn="ctr"/>
            <a:r>
              <a:rPr lang="en-US" sz="4000" b="1" dirty="0" smtClean="0">
                <a:ln w="11430">
                  <a:solidFill>
                    <a:srgbClr val="4D4D4D"/>
                  </a:solidFill>
                </a:ln>
                <a:solidFill>
                  <a:srgbClr val="000000"/>
                </a:solidFill>
                <a:effectLst>
                  <a:outerShdw blurRad="80000" dist="40000" dir="5040000" algn="tl">
                    <a:srgbClr val="000000">
                      <a:alpha val="30000"/>
                    </a:srgbClr>
                  </a:outerShdw>
                </a:effectLst>
              </a:rPr>
              <a:t> Total Travel Arranged-80</a:t>
            </a:r>
          </a:p>
        </p:txBody>
      </p:sp>
      <p:graphicFrame>
        <p:nvGraphicFramePr>
          <p:cNvPr id="4" name="Chart 3"/>
          <p:cNvGraphicFramePr/>
          <p:nvPr/>
        </p:nvGraphicFramePr>
        <p:xfrm>
          <a:off x="228600" y="1524000"/>
          <a:ext cx="8686799" cy="5181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 y="228600"/>
            <a:ext cx="9144000" cy="923330"/>
          </a:xfrm>
          <a:prstGeom prst="rect">
            <a:avLst/>
          </a:prstGeom>
        </p:spPr>
        <p:txBody>
          <a:bodyPr wrap="square">
            <a:spAutoFit/>
          </a:bodyPr>
          <a:lstStyle/>
          <a:p>
            <a:pPr algn="ctr"/>
            <a:r>
              <a:rPr lang="en-US" sz="5400" b="1" dirty="0" err="1"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WildCAD</a:t>
            </a:r>
            <a:r>
              <a:rPr lang="en-US" sz="5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 Incidents- Total 1284</a:t>
            </a:r>
            <a:endParaRPr lang="en-US" sz="5400" b="1" dirty="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nvGraphicFramePr>
        <p:xfrm>
          <a:off x="228600" y="1447800"/>
          <a:ext cx="87630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609600" y="304800"/>
            <a:ext cx="8001000" cy="923330"/>
          </a:xfrm>
          <a:prstGeom prst="rect">
            <a:avLst/>
          </a:prstGeom>
        </p:spPr>
        <p:txBody>
          <a:bodyPr wrap="square">
            <a:spAutoFit/>
          </a:bodyPr>
          <a:lstStyle/>
          <a:p>
            <a:pPr algn="ctr"/>
            <a:r>
              <a:rPr lang="en-US" sz="5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PIDC Incidents by Day</a:t>
            </a:r>
            <a:endParaRPr lang="en-US" sz="5400" b="1" dirty="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nvGraphicFramePr>
        <p:xfrm>
          <a:off x="304800" y="1524001"/>
          <a:ext cx="86106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1035999" y="228600"/>
            <a:ext cx="7045518" cy="923330"/>
          </a:xfrm>
          <a:prstGeom prst="rect">
            <a:avLst/>
          </a:prstGeom>
        </p:spPr>
        <p:txBody>
          <a:bodyPr wrap="none">
            <a:spAutoFit/>
          </a:bodyPr>
          <a:lstStyle/>
          <a:p>
            <a:pPr algn="ctr"/>
            <a:r>
              <a:rPr lang="en-US" sz="5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PIDC Incidents by Hour</a:t>
            </a:r>
            <a:endParaRPr lang="en-US" sz="5400" b="1" dirty="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nvGraphicFramePr>
        <p:xfrm>
          <a:off x="304800" y="1524000"/>
          <a:ext cx="86106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770415" y="304800"/>
            <a:ext cx="7545655" cy="923330"/>
          </a:xfrm>
          <a:prstGeom prst="rect">
            <a:avLst/>
          </a:prstGeom>
        </p:spPr>
        <p:txBody>
          <a:bodyPr wrap="none">
            <a:spAutoFit/>
          </a:bodyPr>
          <a:lstStyle/>
          <a:p>
            <a:pPr algn="ctr"/>
            <a:r>
              <a:rPr lang="en-US" sz="5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PIDC Incidents by Agency</a:t>
            </a:r>
            <a:endParaRPr lang="en-US" sz="5400" b="1" dirty="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304800"/>
            <a:ext cx="5638800" cy="1446550"/>
          </a:xfrm>
          <a:prstGeom prst="rect">
            <a:avLst/>
          </a:prstGeom>
        </p:spPr>
        <p:txBody>
          <a:bodyPr wrap="square">
            <a:spAutoFit/>
          </a:bodyPr>
          <a:lstStyle/>
          <a:p>
            <a:pPr algn="ctr"/>
            <a:r>
              <a:rPr lang="en-US" sz="4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Red Flag Warnings</a:t>
            </a:r>
          </a:p>
          <a:p>
            <a:pPr algn="ctr"/>
            <a:r>
              <a:rPr lang="en-US" sz="4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Total of 65 Incidents</a:t>
            </a:r>
          </a:p>
        </p:txBody>
      </p:sp>
      <p:graphicFrame>
        <p:nvGraphicFramePr>
          <p:cNvPr id="4" name="Chart 3"/>
          <p:cNvGraphicFramePr/>
          <p:nvPr/>
        </p:nvGraphicFramePr>
        <p:xfrm>
          <a:off x="228600" y="1752600"/>
          <a:ext cx="86106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1446550"/>
          </a:xfrm>
          <a:prstGeom prst="rect">
            <a:avLst/>
          </a:prstGeom>
        </p:spPr>
        <p:txBody>
          <a:bodyPr wrap="square">
            <a:spAutoFit/>
          </a:bodyPr>
          <a:lstStyle/>
          <a:p>
            <a:pPr algn="ctr"/>
            <a:r>
              <a:rPr lang="en-US" sz="4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Total Fires &amp; Acres</a:t>
            </a:r>
          </a:p>
          <a:p>
            <a:pPr algn="ctr"/>
            <a:r>
              <a:rPr lang="en-US" sz="44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By Month</a:t>
            </a:r>
            <a:endParaRPr lang="en-US" sz="4400" b="1" dirty="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endParaRPr>
          </a:p>
        </p:txBody>
      </p:sp>
      <p:graphicFrame>
        <p:nvGraphicFramePr>
          <p:cNvPr id="6" name="Chart 5"/>
          <p:cNvGraphicFramePr/>
          <p:nvPr/>
        </p:nvGraphicFramePr>
        <p:xfrm>
          <a:off x="152400" y="1828800"/>
          <a:ext cx="8763000" cy="48387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3124200" y="2209800"/>
            <a:ext cx="685800" cy="246221"/>
          </a:xfrm>
          <a:prstGeom prst="rect">
            <a:avLst/>
          </a:prstGeom>
          <a:noFill/>
        </p:spPr>
        <p:txBody>
          <a:bodyPr wrap="square" rtlCol="0">
            <a:spAutoFit/>
          </a:bodyPr>
          <a:lstStyle/>
          <a:p>
            <a:r>
              <a:rPr lang="en-US" sz="1000" dirty="0" smtClean="0">
                <a:latin typeface="Comic Sans MS" pitchFamily="66" charset="0"/>
              </a:rPr>
              <a:t>21293</a:t>
            </a:r>
            <a:endParaRPr lang="en-US" sz="1000"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nvGraphicFramePr>
        <p:xfrm>
          <a:off x="304800" y="1676400"/>
          <a:ext cx="86106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52400" y="152400"/>
            <a:ext cx="9116395" cy="1569660"/>
          </a:xfrm>
          <a:prstGeom prst="rect">
            <a:avLst/>
          </a:prstGeom>
        </p:spPr>
        <p:txBody>
          <a:bodyPr wrap="square">
            <a:spAutoFit/>
          </a:bodyPr>
          <a:lstStyle/>
          <a:p>
            <a:pPr algn="ctr"/>
            <a:r>
              <a:rPr lang="en-US" sz="48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Lightning Fires &amp; Acres by </a:t>
            </a:r>
          </a:p>
          <a:p>
            <a:pPr algn="ctr"/>
            <a:r>
              <a:rPr lang="en-US" sz="4800" b="1" dirty="0" smtClean="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rPr>
              <a:t>Month</a:t>
            </a:r>
            <a:endParaRPr lang="en-US" sz="4800" b="1" dirty="0">
              <a:ln w="11430">
                <a:solidFill>
                  <a:srgbClr val="4D4D4D"/>
                </a:solidFill>
              </a:ln>
              <a:solidFill>
                <a:srgbClr val="000000"/>
              </a:solidFill>
              <a:effectLst>
                <a:outerShdw blurRad="80000" dist="40000" dir="5040000" algn="tl">
                  <a:srgbClr val="000000">
                    <a:alpha val="30000"/>
                  </a:srgbClr>
                </a:outerShdw>
              </a:effectLst>
              <a:latin typeface="Baskerville Old Face"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2879</TotalTime>
  <Words>887</Words>
  <Application>Microsoft Office PowerPoint</Application>
  <PresentationFormat>On-screen Show (4:3)</PresentationFormat>
  <Paragraphs>336</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Company>Forest Service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tjwebb</dc:creator>
  <cp:lastModifiedBy>eharmes</cp:lastModifiedBy>
  <cp:revision>259</cp:revision>
  <dcterms:created xsi:type="dcterms:W3CDTF">2009-11-13T18:28:07Z</dcterms:created>
  <dcterms:modified xsi:type="dcterms:W3CDTF">2010-01-21T19:01:32Z</dcterms:modified>
</cp:coreProperties>
</file>