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6" r:id="rId2"/>
    <p:sldId id="258" r:id="rId3"/>
    <p:sldId id="263" r:id="rId4"/>
    <p:sldId id="260" r:id="rId5"/>
    <p:sldId id="261" r:id="rId6"/>
    <p:sldId id="259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OSS2.15\Field%20Review\charts1023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Interfaces/Compatibility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'Potential Interfaces'!$K$1</c:f>
              <c:strCache>
                <c:ptCount val="1"/>
                <c:pt idx="0">
                  <c:v>Strongly Disagree</c:v>
                </c:pt>
              </c:strCache>
            </c:strRef>
          </c:tx>
          <c:invertIfNegative val="0"/>
          <c:cat>
            <c:strRef>
              <c:f>'Potential Interfaces'!$J$2:$J$8</c:f>
              <c:strCache>
                <c:ptCount val="7"/>
                <c:pt idx="0">
                  <c:v>Web-Based</c:v>
                </c:pt>
                <c:pt idx="1">
                  <c:v>Modernized</c:v>
                </c:pt>
                <c:pt idx="2">
                  <c:v>Work on Multiple Browsers</c:v>
                </c:pt>
                <c:pt idx="3">
                  <c:v>Interface with CAD</c:v>
                </c:pt>
                <c:pt idx="4">
                  <c:v>Work on Tablets/Ipads</c:v>
                </c:pt>
                <c:pt idx="5">
                  <c:v>Display Real Time Maps</c:v>
                </c:pt>
                <c:pt idx="6">
                  <c:v>Attach External Documents</c:v>
                </c:pt>
              </c:strCache>
            </c:strRef>
          </c:cat>
          <c:val>
            <c:numRef>
              <c:f>'Potential Interfaces'!$K$2:$K$8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'Potential Interfaces'!$L$1</c:f>
              <c:strCache>
                <c:ptCount val="1"/>
                <c:pt idx="0">
                  <c:v>Disagree</c:v>
                </c:pt>
              </c:strCache>
            </c:strRef>
          </c:tx>
          <c:invertIfNegative val="0"/>
          <c:cat>
            <c:strRef>
              <c:f>'Potential Interfaces'!$J$2:$J$8</c:f>
              <c:strCache>
                <c:ptCount val="7"/>
                <c:pt idx="0">
                  <c:v>Web-Based</c:v>
                </c:pt>
                <c:pt idx="1">
                  <c:v>Modernized</c:v>
                </c:pt>
                <c:pt idx="2">
                  <c:v>Work on Multiple Browsers</c:v>
                </c:pt>
                <c:pt idx="3">
                  <c:v>Interface with CAD</c:v>
                </c:pt>
                <c:pt idx="4">
                  <c:v>Work on Tablets/Ipads</c:v>
                </c:pt>
                <c:pt idx="5">
                  <c:v>Display Real Time Maps</c:v>
                </c:pt>
                <c:pt idx="6">
                  <c:v>Attach External Documents</c:v>
                </c:pt>
              </c:strCache>
            </c:strRef>
          </c:cat>
          <c:val>
            <c:numRef>
              <c:f>'Potential Interfaces'!$L$2:$L$8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'Potential Interfaces'!$M$1</c:f>
              <c:strCache>
                <c:ptCount val="1"/>
                <c:pt idx="0">
                  <c:v>Neutral</c:v>
                </c:pt>
              </c:strCache>
            </c:strRef>
          </c:tx>
          <c:invertIfNegative val="0"/>
          <c:cat>
            <c:strRef>
              <c:f>'Potential Interfaces'!$J$2:$J$8</c:f>
              <c:strCache>
                <c:ptCount val="7"/>
                <c:pt idx="0">
                  <c:v>Web-Based</c:v>
                </c:pt>
                <c:pt idx="1">
                  <c:v>Modernized</c:v>
                </c:pt>
                <c:pt idx="2">
                  <c:v>Work on Multiple Browsers</c:v>
                </c:pt>
                <c:pt idx="3">
                  <c:v>Interface with CAD</c:v>
                </c:pt>
                <c:pt idx="4">
                  <c:v>Work on Tablets/Ipads</c:v>
                </c:pt>
                <c:pt idx="5">
                  <c:v>Display Real Time Maps</c:v>
                </c:pt>
                <c:pt idx="6">
                  <c:v>Attach External Documents</c:v>
                </c:pt>
              </c:strCache>
            </c:strRef>
          </c:cat>
          <c:val>
            <c:numRef>
              <c:f>'Potential Interfaces'!$M$2:$M$8</c:f>
              <c:numCache>
                <c:formatCode>General</c:formatCode>
                <c:ptCount val="7"/>
                <c:pt idx="0">
                  <c:v>38</c:v>
                </c:pt>
                <c:pt idx="1">
                  <c:v>34</c:v>
                </c:pt>
                <c:pt idx="2">
                  <c:v>32</c:v>
                </c:pt>
                <c:pt idx="3">
                  <c:v>43</c:v>
                </c:pt>
                <c:pt idx="4">
                  <c:v>32</c:v>
                </c:pt>
                <c:pt idx="5">
                  <c:v>54</c:v>
                </c:pt>
                <c:pt idx="6">
                  <c:v>33</c:v>
                </c:pt>
              </c:numCache>
            </c:numRef>
          </c:val>
        </c:ser>
        <c:ser>
          <c:idx val="3"/>
          <c:order val="3"/>
          <c:tx>
            <c:strRef>
              <c:f>'Potential Interfaces'!$N$1</c:f>
              <c:strCache>
                <c:ptCount val="1"/>
                <c:pt idx="0">
                  <c:v>Agree</c:v>
                </c:pt>
              </c:strCache>
            </c:strRef>
          </c:tx>
          <c:invertIfNegative val="0"/>
          <c:cat>
            <c:strRef>
              <c:f>'Potential Interfaces'!$J$2:$J$8</c:f>
              <c:strCache>
                <c:ptCount val="7"/>
                <c:pt idx="0">
                  <c:v>Web-Based</c:v>
                </c:pt>
                <c:pt idx="1">
                  <c:v>Modernized</c:v>
                </c:pt>
                <c:pt idx="2">
                  <c:v>Work on Multiple Browsers</c:v>
                </c:pt>
                <c:pt idx="3">
                  <c:v>Interface with CAD</c:v>
                </c:pt>
                <c:pt idx="4">
                  <c:v>Work on Tablets/Ipads</c:v>
                </c:pt>
                <c:pt idx="5">
                  <c:v>Display Real Time Maps</c:v>
                </c:pt>
                <c:pt idx="6">
                  <c:v>Attach External Documents</c:v>
                </c:pt>
              </c:strCache>
            </c:strRef>
          </c:cat>
          <c:val>
            <c:numRef>
              <c:f>'Potential Interfaces'!$N$2:$N$8</c:f>
              <c:numCache>
                <c:formatCode>General</c:formatCode>
                <c:ptCount val="7"/>
                <c:pt idx="0">
                  <c:v>36</c:v>
                </c:pt>
                <c:pt idx="1">
                  <c:v>41</c:v>
                </c:pt>
                <c:pt idx="2">
                  <c:v>37</c:v>
                </c:pt>
                <c:pt idx="3">
                  <c:v>24</c:v>
                </c:pt>
                <c:pt idx="4">
                  <c:v>46</c:v>
                </c:pt>
                <c:pt idx="5">
                  <c:v>34</c:v>
                </c:pt>
                <c:pt idx="6">
                  <c:v>52</c:v>
                </c:pt>
              </c:numCache>
            </c:numRef>
          </c:val>
        </c:ser>
        <c:ser>
          <c:idx val="4"/>
          <c:order val="4"/>
          <c:tx>
            <c:strRef>
              <c:f>'Potential Interfaces'!$O$1</c:f>
              <c:strCache>
                <c:ptCount val="1"/>
                <c:pt idx="0">
                  <c:v>Strongly Agree</c:v>
                </c:pt>
              </c:strCache>
            </c:strRef>
          </c:tx>
          <c:invertIfNegative val="0"/>
          <c:cat>
            <c:strRef>
              <c:f>'Potential Interfaces'!$J$2:$J$8</c:f>
              <c:strCache>
                <c:ptCount val="7"/>
                <c:pt idx="0">
                  <c:v>Web-Based</c:v>
                </c:pt>
                <c:pt idx="1">
                  <c:v>Modernized</c:v>
                </c:pt>
                <c:pt idx="2">
                  <c:v>Work on Multiple Browsers</c:v>
                </c:pt>
                <c:pt idx="3">
                  <c:v>Interface with CAD</c:v>
                </c:pt>
                <c:pt idx="4">
                  <c:v>Work on Tablets/Ipads</c:v>
                </c:pt>
                <c:pt idx="5">
                  <c:v>Display Real Time Maps</c:v>
                </c:pt>
                <c:pt idx="6">
                  <c:v>Attach External Documents</c:v>
                </c:pt>
              </c:strCache>
            </c:strRef>
          </c:cat>
          <c:val>
            <c:numRef>
              <c:f>'Potential Interfaces'!$O$2:$O$8</c:f>
              <c:numCache>
                <c:formatCode>General</c:formatCode>
                <c:ptCount val="7"/>
                <c:pt idx="0">
                  <c:v>40</c:v>
                </c:pt>
                <c:pt idx="1">
                  <c:v>42</c:v>
                </c:pt>
                <c:pt idx="2">
                  <c:v>49</c:v>
                </c:pt>
                <c:pt idx="3">
                  <c:v>50</c:v>
                </c:pt>
                <c:pt idx="4">
                  <c:v>37</c:v>
                </c:pt>
                <c:pt idx="5">
                  <c:v>20</c:v>
                </c:pt>
                <c:pt idx="6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682368"/>
        <c:axId val="34683904"/>
        <c:axId val="0"/>
      </c:bar3DChart>
      <c:catAx>
        <c:axId val="34682368"/>
        <c:scaling>
          <c:orientation val="minMax"/>
        </c:scaling>
        <c:delete val="0"/>
        <c:axPos val="b"/>
        <c:majorTickMark val="out"/>
        <c:minorTickMark val="none"/>
        <c:tickLblPos val="nextTo"/>
        <c:crossAx val="34683904"/>
        <c:crosses val="autoZero"/>
        <c:auto val="1"/>
        <c:lblAlgn val="ctr"/>
        <c:lblOffset val="100"/>
        <c:noMultiLvlLbl val="0"/>
      </c:catAx>
      <c:valAx>
        <c:axId val="34683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682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Additional ROSS Functionality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'Additional functionality'!$J$2</c:f>
              <c:strCache>
                <c:ptCount val="1"/>
                <c:pt idx="0">
                  <c:v>Edit Roster throughout Assignment</c:v>
                </c:pt>
              </c:strCache>
            </c:strRef>
          </c:tx>
          <c:invertIfNegative val="0"/>
          <c:cat>
            <c:strRef>
              <c:f>'Additional functionality'!$K$1:$O$1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'Additional functionality'!$K$2:$O$2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20</c:v>
                </c:pt>
                <c:pt idx="3">
                  <c:v>57</c:v>
                </c:pt>
                <c:pt idx="4">
                  <c:v>33</c:v>
                </c:pt>
              </c:numCache>
            </c:numRef>
          </c:val>
        </c:ser>
        <c:ser>
          <c:idx val="1"/>
          <c:order val="1"/>
          <c:tx>
            <c:strRef>
              <c:f>'Additional functionality'!$J$3</c:f>
              <c:strCache>
                <c:ptCount val="1"/>
                <c:pt idx="0">
                  <c:v>Ability to "cut/paste"</c:v>
                </c:pt>
              </c:strCache>
            </c:strRef>
          </c:tx>
          <c:invertIfNegative val="0"/>
          <c:cat>
            <c:strRef>
              <c:f>'Additional functionality'!$K$1:$O$1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'Additional functionality'!$K$3:$O$3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10</c:v>
                </c:pt>
                <c:pt idx="3">
                  <c:v>61</c:v>
                </c:pt>
                <c:pt idx="4">
                  <c:v>44</c:v>
                </c:pt>
              </c:numCache>
            </c:numRef>
          </c:val>
        </c:ser>
        <c:ser>
          <c:idx val="2"/>
          <c:order val="2"/>
          <c:tx>
            <c:strRef>
              <c:f>'Additional functionality'!$J$4</c:f>
              <c:strCache>
                <c:ptCount val="1"/>
                <c:pt idx="0">
                  <c:v>Add More Info about Resources</c:v>
                </c:pt>
              </c:strCache>
            </c:strRef>
          </c:tx>
          <c:invertIfNegative val="0"/>
          <c:cat>
            <c:strRef>
              <c:f>'Additional functionality'!$K$1:$O$1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'Additional functionality'!$K$4:$O$4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19</c:v>
                </c:pt>
                <c:pt idx="3">
                  <c:v>65</c:v>
                </c:pt>
                <c:pt idx="4">
                  <c:v>28</c:v>
                </c:pt>
              </c:numCache>
            </c:numRef>
          </c:val>
        </c:ser>
        <c:ser>
          <c:idx val="3"/>
          <c:order val="3"/>
          <c:tx>
            <c:strRef>
              <c:f>'Additional functionality'!$J$5</c:f>
              <c:strCache>
                <c:ptCount val="1"/>
                <c:pt idx="0">
                  <c:v>Allow Quick Fill of Single Resource</c:v>
                </c:pt>
              </c:strCache>
            </c:strRef>
          </c:tx>
          <c:invertIfNegative val="0"/>
          <c:cat>
            <c:strRef>
              <c:f>'Additional functionality'!$K$1:$O$1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'Additional functionality'!$K$5:$O$5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49</c:v>
                </c:pt>
                <c:pt idx="3">
                  <c:v>36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912448"/>
        <c:axId val="47913984"/>
        <c:axId val="0"/>
      </c:bar3DChart>
      <c:catAx>
        <c:axId val="4791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47913984"/>
        <c:crosses val="autoZero"/>
        <c:auto val="1"/>
        <c:lblAlgn val="ctr"/>
        <c:lblOffset val="100"/>
        <c:noMultiLvlLbl val="0"/>
      </c:catAx>
      <c:valAx>
        <c:axId val="4791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12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24C441-395A-45CD-81D9-042793BFB7D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ED3A2C-CA42-4AA8-BC81-2234D0A1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5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3CF996F-A0B5-4157-B20D-F35A0678D4F0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8D28404-AF55-4B2F-BB3B-D88D11F1E7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4/3/2014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Field Review (Findings)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than one-half of dispatch offices reported slow connectivity speeds during higher volume business days. Other dispatch offices reported no issues with connectivity. </a:t>
            </a:r>
            <a:endParaRPr lang="en-US" dirty="0" smtClean="0"/>
          </a:p>
          <a:p>
            <a:r>
              <a:rPr lang="en-US" dirty="0"/>
              <a:t> Using Citrix to access ROSS </a:t>
            </a:r>
            <a:r>
              <a:rPr lang="en-US" dirty="0" smtClean="0"/>
              <a:t>prevalent </a:t>
            </a:r>
            <a:r>
              <a:rPr lang="en-US" dirty="0"/>
              <a:t>in some geographic areas but not in others. Some of those who do not use Citrix at their dispatch office use Citrix at home.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Field Review (Findings)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Generally, BLM dispatch offices had more IT staff on-site than FS dispatch </a:t>
            </a:r>
            <a:r>
              <a:rPr lang="en-US" dirty="0" smtClean="0"/>
              <a:t>offices</a:t>
            </a:r>
          </a:p>
          <a:p>
            <a:r>
              <a:rPr lang="en-US" dirty="0" smtClean="0"/>
              <a:t>Some </a:t>
            </a:r>
            <a:r>
              <a:rPr lang="en-US" dirty="0"/>
              <a:t>users had issues with rental computers not being set up </a:t>
            </a:r>
            <a:r>
              <a:rPr lang="en-US" dirty="0" smtClean="0"/>
              <a:t>correctly</a:t>
            </a:r>
          </a:p>
          <a:p>
            <a:r>
              <a:rPr lang="en-US" dirty="0" smtClean="0"/>
              <a:t>Other </a:t>
            </a:r>
            <a:r>
              <a:rPr lang="en-US" dirty="0"/>
              <a:t>dispatch offices had computers already available for expanded dispatch and therefore did not require the use of rental </a:t>
            </a:r>
            <a:r>
              <a:rPr lang="en-US" dirty="0" smtClean="0"/>
              <a:t>computers</a:t>
            </a:r>
            <a:endParaRPr lang="en-US" dirty="0"/>
          </a:p>
          <a:p>
            <a:r>
              <a:rPr lang="en-US" dirty="0" smtClean="0"/>
              <a:t>Connectivity:  Some offices had wireless network cards as back-up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1219200"/>
            <a:ext cx="6796088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Questionnaire: Interfaces/Compatibility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324100"/>
            <a:ext cx="6777038" cy="350837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99894264"/>
              </p:ext>
            </p:extLst>
          </p:nvPr>
        </p:nvGraphicFramePr>
        <p:xfrm>
          <a:off x="1066800" y="2362200"/>
          <a:ext cx="6781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81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ROSS Functionality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8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ROSS </a:t>
            </a:r>
            <a:r>
              <a:rPr lang="en-US" dirty="0" err="1" smtClean="0"/>
              <a:t>NexGen</a:t>
            </a:r>
            <a:endParaRPr lang="en-US" dirty="0" smtClean="0"/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sz="2200" dirty="0" smtClean="0"/>
              <a:t>Next Steps</a:t>
            </a:r>
            <a:endParaRPr lang="en-US" dirty="0"/>
          </a:p>
          <a:p>
            <a:pPr marL="365760" lvl="1" indent="0">
              <a:buNone/>
            </a:pPr>
            <a:endParaRPr lang="en-US" sz="2400" dirty="0" smtClean="0"/>
          </a:p>
          <a:p>
            <a:r>
              <a:rPr lang="en-US" dirty="0" smtClean="0"/>
              <a:t>ROSS </a:t>
            </a:r>
            <a:r>
              <a:rPr lang="en-US" dirty="0" smtClean="0"/>
              <a:t>2.15.1.6  </a:t>
            </a:r>
            <a:r>
              <a:rPr lang="en-US" dirty="0" smtClean="0"/>
              <a:t>Operations and Maintenance</a:t>
            </a:r>
          </a:p>
          <a:p>
            <a:pPr marL="68580" indent="0">
              <a:buNone/>
            </a:pPr>
            <a:endParaRPr lang="en-US" sz="2400" dirty="0"/>
          </a:p>
          <a:p>
            <a:r>
              <a:rPr lang="en-US" dirty="0" smtClean="0"/>
              <a:t>Field Reviews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371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ROSS </a:t>
            </a:r>
            <a:r>
              <a:rPr lang="en-US" dirty="0" err="1" smtClean="0"/>
              <a:t>NexGen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342900"/>
            <a:r>
              <a:rPr lang="en-US" dirty="0" smtClean="0"/>
              <a:t>Some Good work done,  but some issues:</a:t>
            </a:r>
          </a:p>
          <a:p>
            <a:pPr marL="754380" lvl="1" indent="-342900"/>
            <a:r>
              <a:rPr lang="en-US" dirty="0" smtClean="0"/>
              <a:t>Many defects being deferred until after system fielded</a:t>
            </a:r>
          </a:p>
          <a:p>
            <a:pPr marL="754380" lvl="1" indent="-342900"/>
            <a:r>
              <a:rPr lang="en-US" dirty="0" smtClean="0"/>
              <a:t>Scope Creep (NAP and OIS)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 smtClean="0"/>
              <a:t>January 2013:  Contractor reported completion of  8/12 field test releases when only 2 were complete</a:t>
            </a:r>
          </a:p>
          <a:p>
            <a:endParaRPr lang="en-US" sz="2400" dirty="0" smtClean="0"/>
          </a:p>
          <a:p>
            <a:r>
              <a:rPr lang="en-US" sz="2400" dirty="0" smtClean="0"/>
              <a:t>February 2013:  Contractor reported being behind schedule and over budget by 228%</a:t>
            </a:r>
          </a:p>
          <a:p>
            <a:endParaRPr lang="en-US" sz="2400" dirty="0"/>
          </a:p>
          <a:p>
            <a:r>
              <a:rPr lang="en-US" sz="2400" dirty="0" smtClean="0"/>
              <a:t>USFS CIO Ordered all Development Work Stopped in May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43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ROSS </a:t>
            </a:r>
            <a:r>
              <a:rPr lang="en-US" dirty="0" err="1" smtClean="0"/>
              <a:t>NexGen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6777317" cy="3508977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/>
              <a:t>Working within USDA FS planning and budget processes</a:t>
            </a:r>
          </a:p>
          <a:p>
            <a:endParaRPr lang="en-US" dirty="0"/>
          </a:p>
          <a:p>
            <a:r>
              <a:rPr lang="en-US" dirty="0" smtClean="0"/>
              <a:t>USDA/FS (NIFC)Acquisition Contracting Officer Assigned</a:t>
            </a:r>
          </a:p>
          <a:p>
            <a:endParaRPr lang="en-US" dirty="0"/>
          </a:p>
          <a:p>
            <a:r>
              <a:rPr lang="en-US" dirty="0" smtClean="0"/>
              <a:t>Separate Contracts for High-Level Requirements –</a:t>
            </a:r>
            <a:r>
              <a:rPr lang="en-US" dirty="0" err="1" smtClean="0"/>
              <a:t>vs</a:t>
            </a:r>
            <a:r>
              <a:rPr lang="en-US" dirty="0" smtClean="0"/>
              <a:t>- Development</a:t>
            </a:r>
          </a:p>
          <a:p>
            <a:endParaRPr lang="en-US" dirty="0"/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Phase I   Contract for Requirements  </a:t>
            </a:r>
            <a:r>
              <a:rPr lang="en-US" dirty="0" smtClean="0"/>
              <a:t>(Early Summer </a:t>
            </a:r>
            <a:r>
              <a:rPr lang="en-US" dirty="0"/>
              <a:t>2014)</a:t>
            </a:r>
          </a:p>
          <a:p>
            <a:pPr lvl="1"/>
            <a:r>
              <a:rPr lang="en-US" dirty="0"/>
              <a:t>Phase II  Contract for Development  </a:t>
            </a:r>
            <a:r>
              <a:rPr lang="en-US" dirty="0" smtClean="0"/>
              <a:t>(Winter 2014)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1066800"/>
            <a:ext cx="7024744" cy="1143000"/>
          </a:xfrm>
        </p:spPr>
        <p:txBody>
          <a:bodyPr/>
          <a:lstStyle/>
          <a:p>
            <a:r>
              <a:rPr lang="en-US" dirty="0" smtClean="0"/>
              <a:t>ROSS </a:t>
            </a:r>
            <a:r>
              <a:rPr lang="en-US" dirty="0" err="1" smtClean="0"/>
              <a:t>NexGen</a:t>
            </a:r>
            <a:r>
              <a:rPr lang="en-US" dirty="0" smtClean="0"/>
              <a:t> (Goals)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777317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Design to allow optimal performance during Peak Periods of use  (Cloud)</a:t>
            </a:r>
          </a:p>
          <a:p>
            <a:r>
              <a:rPr lang="en-US" dirty="0" err="1" smtClean="0"/>
              <a:t>WebBased</a:t>
            </a:r>
            <a:endParaRPr lang="en-US" dirty="0" smtClean="0"/>
          </a:p>
          <a:p>
            <a:r>
              <a:rPr lang="en-US" dirty="0" smtClean="0"/>
              <a:t>Consistent User Interface</a:t>
            </a:r>
            <a:endParaRPr lang="en-US" dirty="0"/>
          </a:p>
          <a:p>
            <a:r>
              <a:rPr lang="en-US" dirty="0" smtClean="0"/>
              <a:t>Lower Maintenance Costs</a:t>
            </a:r>
          </a:p>
          <a:p>
            <a:r>
              <a:rPr lang="en-US" dirty="0"/>
              <a:t>Leverage IRWIN (CAD, </a:t>
            </a:r>
            <a:r>
              <a:rPr lang="en-US" dirty="0" err="1"/>
              <a:t>FireCode</a:t>
            </a:r>
            <a:r>
              <a:rPr lang="en-US" dirty="0"/>
              <a:t>)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O&amp;M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Lockheed Martin O&amp;M contract work continued through 2013 fire season to ensure availability</a:t>
            </a:r>
            <a:endParaRPr lang="en-US" dirty="0"/>
          </a:p>
          <a:p>
            <a:r>
              <a:rPr lang="en-US" dirty="0" smtClean="0"/>
              <a:t>Updated middleware supporting ROSS 2.15 to ensure it is maintainable for next few years</a:t>
            </a:r>
            <a:endParaRPr lang="en-US" dirty="0"/>
          </a:p>
          <a:p>
            <a:r>
              <a:rPr lang="en-US" dirty="0" smtClean="0"/>
              <a:t>Planned a few releases to address known problems</a:t>
            </a:r>
            <a:endParaRPr lang="en-US" dirty="0"/>
          </a:p>
          <a:p>
            <a:r>
              <a:rPr lang="en-US" dirty="0" smtClean="0"/>
              <a:t>New Life Support Contract Issued 19 Dec 2013 to </a:t>
            </a:r>
            <a:r>
              <a:rPr lang="en-US" dirty="0" err="1" smtClean="0"/>
              <a:t>Phacil</a:t>
            </a:r>
            <a:endParaRPr lang="en-US" dirty="0" smtClean="0"/>
          </a:p>
          <a:p>
            <a:r>
              <a:rPr lang="en-US" dirty="0" smtClean="0"/>
              <a:t>Overlap with LM until 15 March 2014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2013 Field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2400" dirty="0" smtClean="0"/>
          </a:p>
          <a:p>
            <a:pPr marL="457200" indent="-342900"/>
            <a:r>
              <a:rPr lang="en-US" dirty="0" smtClean="0"/>
              <a:t>Evaluation of Program (CPIC Operational Analysis)</a:t>
            </a:r>
          </a:p>
          <a:p>
            <a:pPr marL="457200" indent="-342900"/>
            <a:endParaRPr lang="en-US" dirty="0"/>
          </a:p>
          <a:p>
            <a:pPr marL="457200" indent="-342900"/>
            <a:r>
              <a:rPr lang="en-US" dirty="0" smtClean="0"/>
              <a:t>Opportunity to Get Feedback from Field</a:t>
            </a:r>
          </a:p>
          <a:p>
            <a:pPr marL="457200" indent="-342900"/>
            <a:endParaRPr lang="en-US" dirty="0"/>
          </a:p>
          <a:p>
            <a:pPr marL="457200" indent="-342900"/>
            <a:r>
              <a:rPr lang="en-US" dirty="0" smtClean="0"/>
              <a:t>Report Completed Friday</a:t>
            </a:r>
          </a:p>
          <a:p>
            <a:pPr marL="457200" indent="-342900"/>
            <a:endParaRPr lang="en-US" dirty="0"/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03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2013 Field Review (Areas)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Eastern Area Geographic Area</a:t>
            </a:r>
          </a:p>
          <a:p>
            <a:pPr lvl="0"/>
            <a:r>
              <a:rPr lang="en-US" dirty="0" smtClean="0"/>
              <a:t>Northern </a:t>
            </a:r>
            <a:r>
              <a:rPr lang="en-US" dirty="0"/>
              <a:t>Rockies Coordination Center</a:t>
            </a:r>
          </a:p>
          <a:p>
            <a:pPr lvl="0"/>
            <a:r>
              <a:rPr lang="en-US" dirty="0"/>
              <a:t>Rocky Mountain Area Geographic Area</a:t>
            </a:r>
          </a:p>
          <a:p>
            <a:pPr lvl="0"/>
            <a:r>
              <a:rPr lang="en-US" dirty="0"/>
              <a:t>Southern Area Geographic Area.</a:t>
            </a:r>
          </a:p>
          <a:p>
            <a:pPr marL="11430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503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2013 Field Review (Areas)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Eastern Area Geographic Area</a:t>
            </a:r>
          </a:p>
          <a:p>
            <a:pPr lvl="0"/>
            <a:r>
              <a:rPr lang="en-US" dirty="0" smtClean="0"/>
              <a:t>Northern </a:t>
            </a:r>
            <a:r>
              <a:rPr lang="en-US" dirty="0"/>
              <a:t>Rockies Coordination Center</a:t>
            </a:r>
          </a:p>
          <a:p>
            <a:pPr lvl="0"/>
            <a:r>
              <a:rPr lang="en-US" dirty="0"/>
              <a:t>Rocky Mountain Area Geographic Area</a:t>
            </a:r>
          </a:p>
          <a:p>
            <a:pPr lvl="0"/>
            <a:r>
              <a:rPr lang="en-US" dirty="0"/>
              <a:t>Southern Area Geographic Area.</a:t>
            </a:r>
          </a:p>
          <a:p>
            <a:pPr marL="11430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758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1989</TotalTime>
  <Words>417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ROSS </vt:lpstr>
      <vt:lpstr>Overview</vt:lpstr>
      <vt:lpstr>ROSS NexGen </vt:lpstr>
      <vt:lpstr>ROSS NexGen </vt:lpstr>
      <vt:lpstr>ROSS NexGen (Goals)</vt:lpstr>
      <vt:lpstr>O&amp;M </vt:lpstr>
      <vt:lpstr> 2013 Field Review</vt:lpstr>
      <vt:lpstr> 2013 Field Review (Areas)</vt:lpstr>
      <vt:lpstr> 2013 Field Review (Areas)</vt:lpstr>
      <vt:lpstr>2013 Field Review (Findings)</vt:lpstr>
      <vt:lpstr>2013 Field Review (Findings)</vt:lpstr>
      <vt:lpstr>Questionnaire: Interfaces/Compatibility</vt:lpstr>
      <vt:lpstr>Additional ROSS Functionality</vt:lpstr>
      <vt:lpstr>  Questions?</vt:lpstr>
    </vt:vector>
  </TitlesOfParts>
  <Company>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ROSS</dc:title>
  <dc:creator>USDA Forest Service</dc:creator>
  <cp:lastModifiedBy>USDA Forest Service</cp:lastModifiedBy>
  <cp:revision>21</cp:revision>
  <cp:lastPrinted>2014-01-13T15:32:33Z</cp:lastPrinted>
  <dcterms:created xsi:type="dcterms:W3CDTF">2013-11-06T22:47:02Z</dcterms:created>
  <dcterms:modified xsi:type="dcterms:W3CDTF">2014-04-02T13:42:31Z</dcterms:modified>
</cp:coreProperties>
</file>