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749" r:id="rId2"/>
    <p:sldMasterId id="2147483773" r:id="rId3"/>
  </p:sldMasterIdLst>
  <p:notesMasterIdLst>
    <p:notesMasterId r:id="rId26"/>
  </p:notesMasterIdLst>
  <p:sldIdLst>
    <p:sldId id="256" r:id="rId4"/>
    <p:sldId id="325" r:id="rId5"/>
    <p:sldId id="327" r:id="rId6"/>
    <p:sldId id="296" r:id="rId7"/>
    <p:sldId id="328" r:id="rId8"/>
    <p:sldId id="326" r:id="rId9"/>
    <p:sldId id="353" r:id="rId10"/>
    <p:sldId id="281" r:id="rId11"/>
    <p:sldId id="334" r:id="rId12"/>
    <p:sldId id="280" r:id="rId13"/>
    <p:sldId id="333" r:id="rId14"/>
    <p:sldId id="361" r:id="rId15"/>
    <p:sldId id="267" r:id="rId16"/>
    <p:sldId id="354" r:id="rId17"/>
    <p:sldId id="357" r:id="rId18"/>
    <p:sldId id="358" r:id="rId19"/>
    <p:sldId id="355" r:id="rId20"/>
    <p:sldId id="356" r:id="rId21"/>
    <p:sldId id="359" r:id="rId22"/>
    <p:sldId id="362" r:id="rId23"/>
    <p:sldId id="360" r:id="rId24"/>
    <p:sldId id="363" r:id="rId25"/>
  </p:sldIdLst>
  <p:sldSz cx="12192000" cy="6858000"/>
  <p:notesSz cx="6858000" cy="303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to Lesson" id="{915AF623-BEFC-4020-A3A8-F7E142A54175}">
          <p14:sldIdLst>
            <p14:sldId id="256"/>
          </p14:sldIdLst>
        </p14:section>
        <p14:section name="NFDRS2016 Overview" id="{0143AB10-8193-4833-A443-EA58F168D013}">
          <p14:sldIdLst>
            <p14:sldId id="325"/>
            <p14:sldId id="327"/>
            <p14:sldId id="296"/>
            <p14:sldId id="328"/>
            <p14:sldId id="326"/>
            <p14:sldId id="353"/>
            <p14:sldId id="281"/>
          </p14:sldIdLst>
        </p14:section>
        <p14:section name="Agency-Specific Policy &amp; Guidance" id="{51D8D490-42A7-4BA0-ADBE-C37E3586A4A7}">
          <p14:sldIdLst>
            <p14:sldId id="334"/>
            <p14:sldId id="280"/>
            <p14:sldId id="333"/>
            <p14:sldId id="361"/>
          </p14:sldIdLst>
        </p14:section>
        <p14:section name="Questions" id="{ADE4A366-77A1-4A06-97E6-5B9167E1EAF4}">
          <p14:sldIdLst>
            <p14:sldId id="267"/>
            <p14:sldId id="354"/>
            <p14:sldId id="357"/>
            <p14:sldId id="358"/>
            <p14:sldId id="355"/>
            <p14:sldId id="356"/>
            <p14:sldId id="359"/>
            <p14:sldId id="362"/>
            <p14:sldId id="360"/>
            <p14:sldId id="363"/>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effrey Kline" initials="JK" lastIdx="0" clrIdx="0">
    <p:extLst>
      <p:ext uri="{19B8F6BF-5375-455C-9EA6-DF929625EA0E}">
        <p15:presenceInfo xmlns:p15="http://schemas.microsoft.com/office/powerpoint/2012/main" userId="S-1-5-21-2660442060-35601113-1809202799-100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66D8"/>
    <a:srgbClr val="D6BBEB"/>
    <a:srgbClr val="FFABA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617" autoAdjust="0"/>
    <p:restoredTop sz="57410" autoAdjust="0"/>
  </p:normalViewPr>
  <p:slideViewPr>
    <p:cSldViewPr snapToGrid="0">
      <p:cViewPr varScale="1">
        <p:scale>
          <a:sx n="51" d="100"/>
          <a:sy n="51" d="100"/>
        </p:scale>
        <p:origin x="1698" y="42"/>
      </p:cViewPr>
      <p:guideLst/>
    </p:cSldViewPr>
  </p:slideViewPr>
  <p:notesTextViewPr>
    <p:cViewPr>
      <p:scale>
        <a:sx n="3" d="2"/>
        <a:sy n="3" d="2"/>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commentAuthors" Target="commentAuthors.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2"/>
            <a:ext cx="2971800" cy="458788"/>
          </a:xfrm>
          <a:prstGeom prst="rect">
            <a:avLst/>
          </a:prstGeom>
        </p:spPr>
        <p:txBody>
          <a:bodyPr vert="horz" lIns="91440" tIns="45720" rIns="91440" bIns="45720" rtlCol="0"/>
          <a:lstStyle>
            <a:lvl1pPr algn="r">
              <a:defRPr sz="1200"/>
            </a:lvl1pPr>
          </a:lstStyle>
          <a:p>
            <a:fld id="{3AFBB3EC-5A56-4D34-8374-03CA8BE7B646}" type="datetimeFigureOut">
              <a:rPr lang="en-US" smtClean="0"/>
              <a:t>6/26/2019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49"/>
            <a:ext cx="5486400" cy="360045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CD7063D-96C6-401D-A175-5B29A3EA17DD}" type="slidenum">
              <a:rPr lang="en-US" smtClean="0"/>
              <a:t>‹#›</a:t>
            </a:fld>
            <a:endParaRPr lang="en-US"/>
          </a:p>
        </p:txBody>
      </p:sp>
    </p:spTree>
    <p:extLst>
      <p:ext uri="{BB962C8B-B14F-4D97-AF65-F5344CB8AC3E}">
        <p14:creationId xmlns:p14="http://schemas.microsoft.com/office/powerpoint/2010/main" val="26756876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algn="r"/>
            <a:r>
              <a:rPr lang="en-US" sz="1200" b="1">
                <a:effectLst>
                  <a:outerShdw blurRad="38100" dist="38100" dir="2700000" algn="tl">
                    <a:srgbClr val="000000">
                      <a:alpha val="43137"/>
                    </a:srgbClr>
                  </a:outerShdw>
                </a:effectLst>
              </a:rPr>
              <a:t>Slide # </a:t>
            </a:r>
            <a:fld id="{209B3D60-080B-4D34-9398-1DC43AD41F33}" type="slidenum">
              <a:rPr lang="en-US" sz="1200" b="1" smtClean="0">
                <a:effectLst>
                  <a:outerShdw blurRad="38100" dist="38100" dir="2700000" algn="tl">
                    <a:srgbClr val="000000">
                      <a:alpha val="43137"/>
                    </a:srgbClr>
                  </a:outerShdw>
                </a:effectLst>
              </a:rPr>
              <a:pPr algn="r"/>
              <a:t>1</a:t>
            </a:fld>
            <a:endParaRPr lang="en-US" sz="1200" b="1">
              <a:effectLst>
                <a:outerShdw blurRad="38100" dist="38100" dir="2700000" algn="tl">
                  <a:srgbClr val="000000">
                    <a:alpha val="43137"/>
                  </a:srgbClr>
                </a:outerShdw>
              </a:effectLst>
            </a:endParaRPr>
          </a:p>
          <a:p>
            <a:pPr algn="just"/>
            <a:r>
              <a:rPr lang="en-US" b="1"/>
              <a:t>Lesson #1:  </a:t>
            </a:r>
            <a:r>
              <a:rPr lang="en-US" b="0"/>
              <a:t>Intent, Policy, and Guidance for Fire Danger Rating and Implementing NFDRS2016</a:t>
            </a:r>
          </a:p>
          <a:p>
            <a:pPr algn="just"/>
            <a:endParaRPr lang="en-US" b="0"/>
          </a:p>
          <a:p>
            <a:r>
              <a:rPr lang="en-US" b="1"/>
              <a:t>Lesson Time:  </a:t>
            </a:r>
            <a:r>
              <a:rPr lang="en-US"/>
              <a:t>60 minutes (followed by a 15-minute break)</a:t>
            </a:r>
          </a:p>
          <a:p>
            <a:endParaRPr lang="en-US"/>
          </a:p>
          <a:p>
            <a:r>
              <a:rPr lang="en-US" b="1"/>
              <a:t>Facilitator Notes:  </a:t>
            </a:r>
          </a:p>
          <a:p>
            <a:pPr marL="628650" lvl="1" indent="-171450">
              <a:buFont typeface="Arial" panose="020B0604020202020204" pitchFamily="34" charset="0"/>
              <a:buChar char="•"/>
            </a:pPr>
            <a:r>
              <a:rPr lang="en-US" b="0"/>
              <a:t>Don’t forget to fill in the “Workshop Dates” and “Workshop Location” on the bottom right of this title slide.</a:t>
            </a:r>
          </a:p>
          <a:p>
            <a:pPr marL="628650" lvl="1" indent="-171450">
              <a:buFont typeface="Arial" panose="020B0604020202020204" pitchFamily="34" charset="0"/>
              <a:buChar char="•"/>
            </a:pPr>
            <a:r>
              <a:rPr lang="en-US" b="0"/>
              <a:t>This opening presentation is intended to provide the participant an overview of the next few days.  </a:t>
            </a:r>
          </a:p>
          <a:p>
            <a:pPr marL="628650" lvl="1" indent="-171450">
              <a:buFont typeface="Arial" panose="020B0604020202020204" pitchFamily="34" charset="0"/>
              <a:buChar char="•"/>
            </a:pPr>
            <a:r>
              <a:rPr lang="en-US" b="0"/>
              <a:t>DO NOT get “into the weeds” with the topics in this lesson (or you’ll never finish on time).</a:t>
            </a:r>
          </a:p>
          <a:p>
            <a:pPr marL="628650" lvl="1" indent="-171450">
              <a:buFont typeface="Arial" panose="020B0604020202020204" pitchFamily="34" charset="0"/>
              <a:buChar char="•"/>
            </a:pPr>
            <a:endParaRPr lang="en-US" b="0"/>
          </a:p>
          <a:p>
            <a:endParaRPr lang="en-US" b="0"/>
          </a:p>
          <a:p>
            <a:endParaRPr lang="en-US" b="0"/>
          </a:p>
          <a:p>
            <a:endParaRPr lang="en-US" b="0"/>
          </a:p>
          <a:p>
            <a:endParaRPr lang="en-US"/>
          </a:p>
          <a:p>
            <a:endParaRPr lang="en-US"/>
          </a:p>
        </p:txBody>
      </p:sp>
      <p:sp>
        <p:nvSpPr>
          <p:cNvPr id="4" name="Slide Number Placeholder 3"/>
          <p:cNvSpPr>
            <a:spLocks noGrp="1"/>
          </p:cNvSpPr>
          <p:nvPr>
            <p:ph type="sldNum" sz="quarter" idx="10"/>
          </p:nvPr>
        </p:nvSpPr>
        <p:spPr/>
        <p:txBody>
          <a:bodyPr/>
          <a:lstStyle/>
          <a:p>
            <a:fld id="{ACD7063D-96C6-401D-A175-5B29A3EA17DD}" type="slidenum">
              <a:rPr lang="en-US" smtClean="0"/>
              <a:t>1</a:t>
            </a:fld>
            <a:endParaRPr lang="en-US"/>
          </a:p>
        </p:txBody>
      </p:sp>
    </p:spTree>
    <p:extLst>
      <p:ext uri="{BB962C8B-B14F-4D97-AF65-F5344CB8AC3E}">
        <p14:creationId xmlns:p14="http://schemas.microsoft.com/office/powerpoint/2010/main" val="41969024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black"/>
                </a:solidFill>
                <a:effectLst>
                  <a:outerShdw blurRad="38100" dist="38100" dir="2700000" algn="tl">
                    <a:srgbClr val="000000">
                      <a:alpha val="43137"/>
                    </a:srgbClr>
                  </a:outerShdw>
                </a:effectLst>
                <a:uLnTx/>
                <a:uFillTx/>
                <a:latin typeface="+mn-lt"/>
                <a:ea typeface="+mn-ea"/>
                <a:cs typeface="+mn-cs"/>
              </a:rPr>
              <a:t>Slide # </a:t>
            </a:r>
            <a:fld id="{209B3D60-080B-4D34-9398-1DC43AD41F33}" type="slidenum">
              <a:rPr kumimoji="0" lang="en-US" sz="1200" b="1" i="0" u="none" strike="noStrike" kern="1200" cap="none" spc="0" normalizeH="0" baseline="0" noProof="0" smtClean="0">
                <a:ln>
                  <a:noFill/>
                </a:ln>
                <a:solidFill>
                  <a:prstClr val="black"/>
                </a:solidFill>
                <a:effectLst>
                  <a:outerShdw blurRad="38100" dist="38100" dir="2700000" algn="tl">
                    <a:srgbClr val="000000">
                      <a:alpha val="43137"/>
                    </a:srgbClr>
                  </a:outerShdw>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1" i="0" u="none" strike="noStrike" kern="1200" cap="none" spc="0" normalizeH="0" baseline="0" noProof="0">
              <a:ln>
                <a:noFill/>
              </a:ln>
              <a:solidFill>
                <a:prstClr val="black"/>
              </a:solidFill>
              <a:effectLst>
                <a:outerShdw blurRad="38100" dist="38100" dir="2700000" algn="tl">
                  <a:srgbClr val="000000">
                    <a:alpha val="43137"/>
                  </a:srgbClr>
                </a:outerShdw>
              </a:effectLst>
              <a:uLnTx/>
              <a:uFillTx/>
              <a:latin typeface="+mn-lt"/>
              <a:ea typeface="+mn-ea"/>
              <a:cs typeface="+mn-cs"/>
            </a:endParaRPr>
          </a:p>
          <a:p>
            <a:pPr marL="0" marR="0" lvl="0" indent="0" algn="l" defTabSz="914400" rtl="0" eaLnBrk="1" fontAlgn="auto" latinLnBrk="0" hangingPunct="1">
              <a:lnSpc>
                <a:spcPct val="115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rPr>
              <a:t>The FMRS is organized into four sections: Preparedness, Wildfire Response, Hazardous Fuels Management &amp; Prescribed Fire, and Aviation. Under each section, fire management plans, guides, and other documents which are required or suggested for unit-level management of the fire, fuels, and aviation program are listed. </a:t>
            </a:r>
            <a:r>
              <a:rPr kumimoji="0" lang="en-US" sz="1200" b="1" i="0" u="none" strike="noStrike" kern="1200" cap="none" spc="0" normalizeH="0" baseline="0" noProof="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rPr>
              <a:t>Required documents are</a:t>
            </a:r>
            <a:r>
              <a:rPr kumimoji="0" lang="en-US" sz="1200" b="0" i="0" u="none" strike="noStrike" kern="1200" cap="none" spc="0" normalizeH="0" baseline="0" noProof="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rPr>
              <a:t> </a:t>
            </a:r>
            <a:r>
              <a:rPr kumimoji="0" lang="en-US" sz="1200" b="1" i="0" u="none" strike="noStrike" kern="1200" cap="none" spc="0" normalizeH="0" baseline="0" noProof="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rPr>
              <a:t>bolded with an accompanying reference</a:t>
            </a:r>
            <a:r>
              <a:rPr kumimoji="0" lang="en-US" sz="1200" b="0" i="0" u="none" strike="noStrike" kern="1200" cap="none" spc="0" normalizeH="0" baseline="0" noProof="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rPr>
              <a:t>. </a:t>
            </a:r>
            <a:endParaRPr kumimoji="0" lang="en-US" sz="12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15000"/>
              </a:lnSpc>
              <a:spcBef>
                <a:spcPts val="1000"/>
              </a:spcBef>
              <a:spcAft>
                <a:spcPts val="0"/>
              </a:spcAft>
              <a:buClrTx/>
              <a:buSzTx/>
              <a:buFontTx/>
              <a:buNone/>
              <a:tabLst/>
              <a:defRPr/>
            </a:pPr>
            <a:r>
              <a:rPr kumimoji="0" lang="en-US" sz="1200" b="1" i="0" u="none" strike="noStrike" kern="1200" cap="none" spc="0" normalizeH="0" baseline="0" noProof="0">
                <a:ln>
                  <a:noFill/>
                </a:ln>
                <a:solidFill>
                  <a:srgbClr val="4F81BD"/>
                </a:solidFill>
                <a:effectLst/>
                <a:uLnTx/>
                <a:uFillTx/>
                <a:latin typeface="Cambria" panose="02040503050406030204" pitchFamily="18" charset="0"/>
                <a:ea typeface="Times New Roman" panose="02020603050405020304" pitchFamily="18" charset="0"/>
                <a:cs typeface="Times New Roman" panose="02020603050405020304" pitchFamily="18" charset="0"/>
              </a:rPr>
              <a:t>Preparedness</a:t>
            </a:r>
          </a:p>
          <a:p>
            <a:pPr marL="742950" marR="0" lvl="1" indent="-285750" algn="l" defTabSz="914400" rtl="0" eaLnBrk="1" fontAlgn="auto" latinLnBrk="0" hangingPunct="1">
              <a:lnSpc>
                <a:spcPct val="115000"/>
              </a:lnSpc>
              <a:spcBef>
                <a:spcPts val="0"/>
              </a:spcBef>
              <a:spcAft>
                <a:spcPts val="0"/>
              </a:spcAft>
              <a:buClrTx/>
              <a:buSzTx/>
              <a:buFont typeface="Courier New" panose="02070309020205020404" pitchFamily="49" charset="0"/>
              <a:buChar char="o"/>
              <a:tabLst/>
              <a:defRPr/>
            </a:pPr>
            <a:r>
              <a:rPr kumimoji="0" lang="en-US" sz="1200" b="1" i="0" u="none" strike="noStrike" kern="1200" cap="none" spc="0" normalizeH="0" baseline="0" noProof="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rPr>
              <a:t>Fire Danger Rating Operating Plan (FSM 5124.1, 1, &amp; Red Book, Ch. 10)</a:t>
            </a:r>
            <a:endParaRPr kumimoji="0" lang="en-US" sz="12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gn="l" defTabSz="914400" rtl="0" eaLnBrk="1" fontAlgn="auto" latinLnBrk="0" hangingPunct="1">
              <a:lnSpc>
                <a:spcPct val="115000"/>
              </a:lnSpc>
              <a:spcBef>
                <a:spcPts val="0"/>
              </a:spcBef>
              <a:spcAft>
                <a:spcPts val="0"/>
              </a:spcAft>
              <a:buClrTx/>
              <a:buSzTx/>
              <a:buFont typeface="Symbol" panose="05050102010706020507" pitchFamily="18" charset="2"/>
              <a:buChar char=""/>
              <a:tabLst/>
              <a:defRPr/>
            </a:pPr>
            <a:r>
              <a:rPr kumimoji="0" lang="en-US" sz="1200" b="1" i="0" u="none" strike="noStrike" kern="1200" cap="none" spc="0" normalizeH="0" baseline="0" noProof="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rPr>
              <a:t>Pocket cards (FSM 5124.2 &amp; Red Book, Ch. 10) </a:t>
            </a:r>
            <a:endParaRPr kumimoji="0" lang="en-US" sz="12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gn="l" defTabSz="914400" rtl="0" eaLnBrk="1" fontAlgn="auto" latinLnBrk="0" hangingPunct="1">
              <a:lnSpc>
                <a:spcPct val="115000"/>
              </a:lnSpc>
              <a:spcBef>
                <a:spcPts val="0"/>
              </a:spcBef>
              <a:spcAft>
                <a:spcPts val="0"/>
              </a:spcAft>
              <a:buClrTx/>
              <a:buSzTx/>
              <a:buFont typeface="Symbol" panose="05050102010706020507" pitchFamily="18" charset="2"/>
              <a:buChar char=""/>
              <a:tabLst/>
              <a:defRPr/>
            </a:pPr>
            <a:r>
              <a:rPr kumimoji="0" lang="en-US" sz="1200" b="0" i="0" u="none" strike="noStrike" kern="1200" cap="none" spc="0" normalizeH="0" baseline="0" noProof="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rPr>
              <a:t>Remote Automated Weather Station (RAWS) Maintenance </a:t>
            </a:r>
            <a:endParaRPr kumimoji="0" lang="en-US" sz="12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gn="l" defTabSz="914400" rtl="0" eaLnBrk="1" fontAlgn="auto" latinLnBrk="0" hangingPunct="1">
              <a:lnSpc>
                <a:spcPct val="115000"/>
              </a:lnSpc>
              <a:spcBef>
                <a:spcPts val="0"/>
              </a:spcBef>
              <a:spcAft>
                <a:spcPts val="0"/>
              </a:spcAft>
              <a:buClrTx/>
              <a:buSzTx/>
              <a:buFont typeface="Courier New" panose="02070309020205020404" pitchFamily="49" charset="0"/>
              <a:buChar char="o"/>
              <a:tabLst/>
              <a:defRPr/>
            </a:pPr>
            <a:r>
              <a:rPr kumimoji="0" lang="en-US" sz="1200" b="1" i="0" u="none" strike="noStrike" kern="1200" cap="none" spc="0" normalizeH="0" baseline="0" noProof="0">
                <a:ln>
                  <a:noFill/>
                </a:ln>
                <a:solidFill>
                  <a:srgbClr val="000000"/>
                </a:solidFill>
                <a:effectLst/>
                <a:uLnTx/>
                <a:uFillTx/>
                <a:latin typeface="Calibri" panose="020F0502020204030204" pitchFamily="34" charset="0"/>
                <a:ea typeface="Times New Roman" panose="02020603050405020304" pitchFamily="18" charset="0"/>
                <a:cs typeface="Times New Roman" panose="02020603050405020304" pitchFamily="18" charset="0"/>
              </a:rPr>
              <a:t>Fire Prevention Plan (FSM 5110.4, 2a.)</a:t>
            </a:r>
            <a:endParaRPr kumimoji="0" lang="en-US" sz="12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gn="l" defTabSz="914400" rtl="0" eaLnBrk="1" fontAlgn="auto" latinLnBrk="0" hangingPunct="1">
              <a:lnSpc>
                <a:spcPct val="115000"/>
              </a:lnSpc>
              <a:spcBef>
                <a:spcPts val="0"/>
              </a:spcBef>
              <a:spcAft>
                <a:spcPts val="0"/>
              </a:spcAft>
              <a:buClrTx/>
              <a:buSzTx/>
              <a:buFont typeface="Courier New" panose="02070309020205020404" pitchFamily="49" charset="0"/>
              <a:buChar char="o"/>
              <a:tabLst/>
              <a:defRPr/>
            </a:pPr>
            <a:r>
              <a:rPr kumimoji="0" lang="en-US" sz="1200" b="1" i="0" u="none" strike="noStrike" kern="1200" cap="none" spc="0" normalizeH="0" baseline="0" noProof="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rPr>
              <a:t>Preparedness Plan (FSM 5121.11, 1 &amp; Red Book, Ch. 10)</a:t>
            </a:r>
            <a:endParaRPr kumimoji="0" lang="en-US" sz="12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gn="l" defTabSz="914400" rtl="0" eaLnBrk="1" fontAlgn="auto" latinLnBrk="0" hangingPunct="1">
              <a:lnSpc>
                <a:spcPct val="115000"/>
              </a:lnSpc>
              <a:spcBef>
                <a:spcPts val="0"/>
              </a:spcBef>
              <a:spcAft>
                <a:spcPts val="0"/>
              </a:spcAft>
              <a:buClrTx/>
              <a:buSzTx/>
              <a:buFont typeface="Courier New" panose="02070309020205020404" pitchFamily="49" charset="0"/>
              <a:buChar char="o"/>
              <a:tabLst/>
              <a:defRPr/>
            </a:pPr>
            <a:r>
              <a:rPr kumimoji="0" lang="en-US" sz="1200" b="1" i="0" u="none" strike="noStrike" kern="1200" cap="none" spc="0" normalizeH="0" baseline="0" noProof="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rPr>
              <a:t>Daily Staffing Plan (FSM 5121.11, 1 &amp; Red Book, Ch. 10)</a:t>
            </a:r>
            <a:endParaRPr kumimoji="0" lang="en-US" sz="12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gn="l" defTabSz="914400" rtl="0" eaLnBrk="1" fontAlgn="auto" latinLnBrk="0" hangingPunct="1">
              <a:lnSpc>
                <a:spcPct val="115000"/>
              </a:lnSpc>
              <a:spcBef>
                <a:spcPts val="0"/>
              </a:spcBef>
              <a:spcAft>
                <a:spcPts val="0"/>
              </a:spcAft>
              <a:buClrTx/>
              <a:buSzTx/>
              <a:buFont typeface="Courier New" panose="02070309020205020404" pitchFamily="49" charset="0"/>
              <a:buChar char="o"/>
              <a:tabLst/>
              <a:defRPr/>
            </a:pPr>
            <a:r>
              <a:rPr kumimoji="0" lang="en-US" sz="1200" b="0" i="0" u="none" strike="noStrike" kern="1200" cap="none" spc="0" normalizeH="0" baseline="0" noProof="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rPr>
              <a:t>Fire Restriction/Closure Plan (FSM 5109.18.10)</a:t>
            </a:r>
            <a:endParaRPr kumimoji="0" lang="en-US" sz="12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mn-lt"/>
              <a:ea typeface="+mn-ea"/>
              <a:cs typeface="+mn-cs"/>
            </a:endParaRPr>
          </a:p>
        </p:txBody>
      </p:sp>
      <p:sp>
        <p:nvSpPr>
          <p:cNvPr id="4" name="Slide Number Placeholder 3"/>
          <p:cNvSpPr>
            <a:spLocks noGrp="1"/>
          </p:cNvSpPr>
          <p:nvPr>
            <p:ph type="sldNum" sz="quarter" idx="10"/>
          </p:nvPr>
        </p:nvSpPr>
        <p:spPr/>
        <p:txBody>
          <a:bodyPr/>
          <a:lstStyle/>
          <a:p>
            <a:fld id="{71673220-E32A-4CA0-B29D-9265487F8B50}"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16791294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black"/>
                </a:solidFill>
                <a:effectLst>
                  <a:outerShdw blurRad="38100" dist="38100" dir="2700000" algn="tl">
                    <a:srgbClr val="000000">
                      <a:alpha val="43137"/>
                    </a:srgbClr>
                  </a:outerShdw>
                </a:effectLst>
                <a:uLnTx/>
                <a:uFillTx/>
                <a:latin typeface="+mn-lt"/>
                <a:ea typeface="+mn-ea"/>
                <a:cs typeface="+mn-cs"/>
              </a:rPr>
              <a:t>Slide # </a:t>
            </a:r>
            <a:fld id="{209B3D60-080B-4D34-9398-1DC43AD41F33}" type="slidenum">
              <a:rPr kumimoji="0" lang="en-US" sz="1200" b="1" i="0" u="none" strike="noStrike" kern="1200" cap="none" spc="0" normalizeH="0" baseline="0" noProof="0" smtClean="0">
                <a:ln>
                  <a:noFill/>
                </a:ln>
                <a:solidFill>
                  <a:prstClr val="black"/>
                </a:solidFill>
                <a:effectLst>
                  <a:outerShdw blurRad="38100" dist="38100" dir="2700000" algn="tl">
                    <a:srgbClr val="000000">
                      <a:alpha val="43137"/>
                    </a:srgbClr>
                  </a:outerShdw>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mn-lt"/>
              <a:ea typeface="+mn-ea"/>
              <a:cs typeface="+mn-cs"/>
            </a:endParaRPr>
          </a:p>
          <a:p>
            <a:pPr marL="0" marR="0" lvl="0" indent="0">
              <a:spcBef>
                <a:spcPts val="1200"/>
              </a:spcBef>
              <a:spcAft>
                <a:spcPts val="1200"/>
              </a:spcAft>
              <a:buFont typeface="+mj-lt"/>
              <a:buNone/>
            </a:pPr>
            <a:r>
              <a:rPr lang="en-US" sz="1200" b="1" cap="all">
                <a:effectLst/>
                <a:latin typeface="Arial" panose="020B0604020202020204" pitchFamily="34" charset="0"/>
              </a:rPr>
              <a:t>Interagency Fire Danger Operating Plan (FDOP) Template</a:t>
            </a:r>
          </a:p>
          <a:p>
            <a:pPr marL="0" marR="0" lvl="0" indent="0">
              <a:spcBef>
                <a:spcPts val="1200"/>
              </a:spcBef>
              <a:spcAft>
                <a:spcPts val="1200"/>
              </a:spcAft>
              <a:buFont typeface="+mj-lt"/>
              <a:buNone/>
            </a:pPr>
            <a:endParaRPr lang="en-US" sz="1200" b="1" cap="all">
              <a:effectLst/>
              <a:latin typeface="Arial" panose="020B0604020202020204" pitchFamily="34" charset="0"/>
            </a:endParaRPr>
          </a:p>
          <a:p>
            <a:pPr marL="457200" marR="0" lvl="1" indent="0">
              <a:spcBef>
                <a:spcPts val="600"/>
              </a:spcBef>
              <a:spcAft>
                <a:spcPts val="1200"/>
              </a:spcAft>
              <a:buSzPts val="1100"/>
              <a:buFont typeface="Arial" panose="020B0604020202020204" pitchFamily="34" charset="0"/>
              <a:buNone/>
            </a:pPr>
            <a:r>
              <a:rPr lang="en-US" sz="1200" b="1">
                <a:effectLst/>
                <a:latin typeface="Arial" panose="020B0604020202020204" pitchFamily="34" charset="0"/>
                <a:cs typeface="Times New Roman" panose="02020603050405020304" pitchFamily="18" charset="0"/>
              </a:rPr>
              <a:t>Desired End-State:  </a:t>
            </a:r>
            <a:r>
              <a:rPr lang="en-US" sz="1200" b="0">
                <a:effectLst/>
                <a:latin typeface="Arial" panose="020B0604020202020204" pitchFamily="34" charset="0"/>
                <a:cs typeface="Times New Roman" panose="02020603050405020304" pitchFamily="18" charset="0"/>
              </a:rPr>
              <a:t>The expectation at the end of the workshop is that each group has developed the following:</a:t>
            </a:r>
          </a:p>
          <a:p>
            <a:pPr marL="742950" marR="0" lvl="1" indent="-285750">
              <a:spcBef>
                <a:spcPts val="600"/>
              </a:spcBef>
              <a:spcAft>
                <a:spcPts val="1200"/>
              </a:spcAft>
              <a:buSzPts val="1100"/>
              <a:buFont typeface="Arial" panose="020B0604020202020204" pitchFamily="34" charset="0"/>
              <a:buAutoNum type="alphaUcPeriod"/>
            </a:pPr>
            <a:endParaRPr lang="en-US" sz="1200" b="0">
              <a:effectLst/>
              <a:latin typeface="Arial" panose="020B0604020202020204" pitchFamily="34" charset="0"/>
              <a:cs typeface="Times New Roman" panose="02020603050405020304" pitchFamily="18" charset="0"/>
            </a:endParaRPr>
          </a:p>
          <a:p>
            <a:pPr marL="1143000" marR="0" lvl="2" indent="-228600">
              <a:spcBef>
                <a:spcPts val="600"/>
              </a:spcBef>
              <a:spcAft>
                <a:spcPts val="1200"/>
              </a:spcAft>
              <a:buSzPts val="1100"/>
              <a:buFont typeface="Arial" panose="020B0604020202020204" pitchFamily="34" charset="0"/>
              <a:buAutoNum type="arabicPeriod"/>
            </a:pPr>
            <a:r>
              <a:rPr lang="en-US" sz="1200" b="1">
                <a:effectLst/>
                <a:latin typeface="Arial" panose="020B0604020202020204" pitchFamily="34" charset="0"/>
                <a:cs typeface="Times New Roman" panose="02020603050405020304" pitchFamily="18" charset="0"/>
              </a:rPr>
              <a:t>Fire Danger Operating Plan (FDOP) – an interagency FDOP which describes, for each Fire Danger Rating Area (FDRA), an analysis of historical fire occurrence and weather observations with rationale to support decision points determined from either climatological breakpoints or fire business thresholds.  Minimally, each group will determine the following fire danger levels (reference </a:t>
            </a:r>
            <a:r>
              <a:rPr lang="en-US" sz="1200" b="1" i="1">
                <a:effectLst/>
                <a:latin typeface="Arial" panose="020B0604020202020204" pitchFamily="34" charset="0"/>
                <a:cs typeface="Times New Roman" panose="02020603050405020304" pitchFamily="18" charset="0"/>
              </a:rPr>
              <a:t>Lesson 3</a:t>
            </a:r>
            <a:r>
              <a:rPr lang="en-US" sz="1200" b="1">
                <a:effectLst/>
                <a:latin typeface="Arial" panose="020B0604020202020204" pitchFamily="34" charset="0"/>
                <a:cs typeface="Times New Roman" panose="02020603050405020304" pitchFamily="18" charset="0"/>
              </a:rPr>
              <a:t> and </a:t>
            </a:r>
            <a:r>
              <a:rPr lang="en-US" sz="1200" b="1" i="1">
                <a:effectLst/>
                <a:latin typeface="Arial" panose="020B0604020202020204" pitchFamily="34" charset="0"/>
                <a:cs typeface="Times New Roman" panose="02020603050405020304" pitchFamily="18" charset="0"/>
              </a:rPr>
              <a:t>FDOP Template</a:t>
            </a:r>
            <a:r>
              <a:rPr lang="en-US" sz="1200" b="1">
                <a:effectLst/>
                <a:latin typeface="Arial" panose="020B0604020202020204" pitchFamily="34" charset="0"/>
                <a:cs typeface="Times New Roman" panose="02020603050405020304" pitchFamily="18" charset="0"/>
              </a:rPr>
              <a:t>): </a:t>
            </a:r>
          </a:p>
          <a:p>
            <a:pPr marL="1143000" marR="0" lvl="2" indent="-228600">
              <a:spcBef>
                <a:spcPts val="600"/>
              </a:spcBef>
              <a:spcAft>
                <a:spcPts val="1200"/>
              </a:spcAft>
              <a:buSzPts val="1100"/>
              <a:buFont typeface="Arial" panose="020B0604020202020204" pitchFamily="34" charset="0"/>
              <a:buAutoNum type="arabicPeriod"/>
            </a:pPr>
            <a:endParaRPr lang="en-US" sz="1200" b="1">
              <a:effectLst/>
              <a:latin typeface="Arial" panose="020B0604020202020204" pitchFamily="34" charset="0"/>
              <a:cs typeface="Times New Roman" panose="02020603050405020304" pitchFamily="18" charset="0"/>
            </a:endParaRPr>
          </a:p>
          <a:p>
            <a:pPr marL="1600200" marR="0" lvl="3" indent="-228600">
              <a:spcBef>
                <a:spcPts val="600"/>
              </a:spcBef>
              <a:spcAft>
                <a:spcPts val="1200"/>
              </a:spcAft>
              <a:buSzPts val="1100"/>
              <a:buFont typeface="Arial" panose="020B0604020202020204" pitchFamily="34" charset="0"/>
              <a:buAutoNum type="alphaLcPeriod"/>
            </a:pPr>
            <a:r>
              <a:rPr lang="en-US" sz="1200" b="1">
                <a:effectLst/>
                <a:latin typeface="Arial" panose="020B0604020202020204" pitchFamily="34" charset="0"/>
                <a:cs typeface="Times New Roman" panose="02020603050405020304" pitchFamily="18" charset="0"/>
              </a:rPr>
              <a:t>Preparedness Levels (5)</a:t>
            </a:r>
          </a:p>
          <a:p>
            <a:pPr marL="1600200" marR="0" lvl="3" indent="-228600">
              <a:spcBef>
                <a:spcPts val="600"/>
              </a:spcBef>
              <a:spcAft>
                <a:spcPts val="1200"/>
              </a:spcAft>
              <a:buSzPts val="1100"/>
              <a:buFont typeface="Arial" panose="020B0604020202020204" pitchFamily="34" charset="0"/>
              <a:buAutoNum type="alphaLcPeriod"/>
            </a:pPr>
            <a:r>
              <a:rPr lang="en-US" sz="1200" b="1">
                <a:effectLst/>
                <a:latin typeface="Arial" panose="020B0604020202020204" pitchFamily="34" charset="0"/>
                <a:cs typeface="Times New Roman" panose="02020603050405020304" pitchFamily="18" charset="0"/>
              </a:rPr>
              <a:t>Staffing Levels (5)</a:t>
            </a:r>
          </a:p>
          <a:p>
            <a:pPr marL="1600200" marR="0" lvl="3" indent="-228600">
              <a:spcBef>
                <a:spcPts val="600"/>
              </a:spcBef>
              <a:spcAft>
                <a:spcPts val="1200"/>
              </a:spcAft>
              <a:buSzPts val="1100"/>
              <a:buFont typeface="Arial" panose="020B0604020202020204" pitchFamily="34" charset="0"/>
              <a:buAutoNum type="alphaLcPeriod"/>
            </a:pPr>
            <a:r>
              <a:rPr lang="en-US" sz="1200" b="1">
                <a:effectLst/>
                <a:latin typeface="Arial" panose="020B0604020202020204" pitchFamily="34" charset="0"/>
                <a:cs typeface="Times New Roman" panose="02020603050405020304" pitchFamily="18" charset="0"/>
              </a:rPr>
              <a:t>Response Levels (3-5) </a:t>
            </a:r>
          </a:p>
          <a:p>
            <a:pPr marL="1600200" marR="0" lvl="3" indent="-228600">
              <a:spcBef>
                <a:spcPts val="600"/>
              </a:spcBef>
              <a:spcAft>
                <a:spcPts val="1200"/>
              </a:spcAft>
              <a:buSzPts val="1100"/>
              <a:buFont typeface="Arial" panose="020B0604020202020204" pitchFamily="34" charset="0"/>
              <a:buAutoNum type="alphaLcPeriod"/>
            </a:pPr>
            <a:r>
              <a:rPr lang="en-US" sz="1200" b="1">
                <a:effectLst/>
                <a:latin typeface="Arial" panose="020B0604020202020204" pitchFamily="34" charset="0"/>
                <a:cs typeface="Times New Roman" panose="02020603050405020304" pitchFamily="18" charset="0"/>
              </a:rPr>
              <a:t>Adjective Fire Danger Rating Levels (5)</a:t>
            </a:r>
          </a:p>
          <a:p>
            <a:pPr marL="1600200" marR="0" lvl="3" indent="-228600">
              <a:spcBef>
                <a:spcPts val="600"/>
              </a:spcBef>
              <a:spcAft>
                <a:spcPts val="1200"/>
              </a:spcAft>
              <a:buSzPts val="1100"/>
              <a:buFont typeface="Arial" panose="020B0604020202020204" pitchFamily="34" charset="0"/>
              <a:buAutoNum type="alphaLcPeriod"/>
            </a:pPr>
            <a:endParaRPr lang="en-US" sz="1200" b="1">
              <a:effectLst/>
              <a:latin typeface="Arial" panose="020B0604020202020204" pitchFamily="34" charset="0"/>
              <a:cs typeface="Times New Roman" panose="02020603050405020304" pitchFamily="18" charset="0"/>
            </a:endParaRPr>
          </a:p>
          <a:p>
            <a:pPr marL="1143000" marR="0" lvl="2" indent="-228600">
              <a:spcBef>
                <a:spcPts val="600"/>
              </a:spcBef>
              <a:spcAft>
                <a:spcPts val="1200"/>
              </a:spcAft>
              <a:buSzPts val="1100"/>
              <a:buFont typeface="Arial" panose="020B0604020202020204" pitchFamily="34" charset="0"/>
              <a:buAutoNum type="arabicPeriod"/>
            </a:pPr>
            <a:r>
              <a:rPr lang="en-US" sz="1200" b="1">
                <a:effectLst/>
                <a:latin typeface="Arial" panose="020B0604020202020204" pitchFamily="34" charset="0"/>
                <a:cs typeface="Times New Roman" panose="02020603050405020304" pitchFamily="18" charset="0"/>
              </a:rPr>
              <a:t>Appendices – Minimally, the following plans will be incorporated as action plans tiered from the FDOP (</a:t>
            </a:r>
            <a:r>
              <a:rPr lang="en-US" sz="1200" b="1" i="1">
                <a:effectLst/>
                <a:latin typeface="Arial" panose="020B0604020202020204" pitchFamily="34" charset="0"/>
                <a:cs typeface="Times New Roman" panose="02020603050405020304" pitchFamily="18" charset="0"/>
              </a:rPr>
              <a:t>Lesson 3</a:t>
            </a:r>
            <a:r>
              <a:rPr lang="en-US" sz="1200" b="1">
                <a:effectLst/>
                <a:latin typeface="Arial" panose="020B0604020202020204" pitchFamily="34" charset="0"/>
                <a:cs typeface="Times New Roman" panose="02020603050405020304" pitchFamily="18" charset="0"/>
              </a:rPr>
              <a:t> and </a:t>
            </a:r>
            <a:r>
              <a:rPr lang="en-US" sz="1200" b="1" i="1">
                <a:effectLst/>
                <a:latin typeface="Arial" panose="020B0604020202020204" pitchFamily="34" charset="0"/>
                <a:cs typeface="Times New Roman" panose="02020603050405020304" pitchFamily="18" charset="0"/>
              </a:rPr>
              <a:t>FDOP Template</a:t>
            </a:r>
            <a:r>
              <a:rPr lang="en-US" sz="1200" b="1">
                <a:effectLst/>
                <a:latin typeface="Arial" panose="020B0604020202020204" pitchFamily="34" charset="0"/>
                <a:cs typeface="Times New Roman" panose="02020603050405020304" pitchFamily="18" charset="0"/>
              </a:rPr>
              <a:t>):</a:t>
            </a:r>
          </a:p>
          <a:p>
            <a:pPr marL="1143000" marR="0" lvl="2" indent="-228600">
              <a:spcBef>
                <a:spcPts val="600"/>
              </a:spcBef>
              <a:spcAft>
                <a:spcPts val="1200"/>
              </a:spcAft>
              <a:buSzPts val="1100"/>
              <a:buFont typeface="Arial" panose="020B0604020202020204" pitchFamily="34" charset="0"/>
              <a:buAutoNum type="arabicPeriod"/>
            </a:pPr>
            <a:endParaRPr lang="en-US" sz="1200" b="1">
              <a:effectLst/>
              <a:latin typeface="Arial" panose="020B0604020202020204" pitchFamily="34" charset="0"/>
              <a:cs typeface="Times New Roman" panose="02020603050405020304" pitchFamily="18" charset="0"/>
            </a:endParaRPr>
          </a:p>
          <a:p>
            <a:pPr marL="1600200" marR="0" lvl="3" indent="-228600">
              <a:spcBef>
                <a:spcPts val="600"/>
              </a:spcBef>
              <a:spcAft>
                <a:spcPts val="1200"/>
              </a:spcAft>
              <a:buSzPts val="1100"/>
              <a:buFont typeface="Arial" panose="020B0604020202020204" pitchFamily="34" charset="0"/>
              <a:buAutoNum type="alphaLcPeriod"/>
            </a:pPr>
            <a:r>
              <a:rPr lang="en-US" sz="1200" b="1">
                <a:effectLst/>
                <a:latin typeface="Arial" panose="020B0604020202020204" pitchFamily="34" charset="0"/>
                <a:cs typeface="Times New Roman" panose="02020603050405020304" pitchFamily="18" charset="0"/>
              </a:rPr>
              <a:t>Preparedness Plan</a:t>
            </a:r>
          </a:p>
          <a:p>
            <a:pPr marL="1600200" marR="0" lvl="3" indent="-228600">
              <a:spcBef>
                <a:spcPts val="600"/>
              </a:spcBef>
              <a:spcAft>
                <a:spcPts val="1200"/>
              </a:spcAft>
              <a:buSzPts val="1100"/>
              <a:buFont typeface="Arial" panose="020B0604020202020204" pitchFamily="34" charset="0"/>
              <a:buAutoNum type="alphaLcPeriod"/>
            </a:pPr>
            <a:r>
              <a:rPr lang="en-US" sz="1200" b="1">
                <a:effectLst/>
                <a:latin typeface="Arial" panose="020B0604020202020204" pitchFamily="34" charset="0"/>
                <a:cs typeface="Times New Roman" panose="02020603050405020304" pitchFamily="18" charset="0"/>
              </a:rPr>
              <a:t>Staffing Plan</a:t>
            </a:r>
          </a:p>
          <a:p>
            <a:pPr marL="1600200" marR="0" lvl="3" indent="-228600">
              <a:spcBef>
                <a:spcPts val="600"/>
              </a:spcBef>
              <a:spcAft>
                <a:spcPts val="1200"/>
              </a:spcAft>
              <a:buSzPts val="1100"/>
              <a:buFont typeface="Arial" panose="020B0604020202020204" pitchFamily="34" charset="0"/>
              <a:buAutoNum type="alphaLcPeriod"/>
            </a:pPr>
            <a:r>
              <a:rPr lang="en-US" sz="1200" b="1">
                <a:effectLst/>
                <a:latin typeface="Arial" panose="020B0604020202020204" pitchFamily="34" charset="0"/>
                <a:cs typeface="Times New Roman" panose="02020603050405020304" pitchFamily="18" charset="0"/>
              </a:rPr>
              <a:t>Response Plan</a:t>
            </a:r>
          </a:p>
          <a:p>
            <a:pPr marL="1600200" marR="0" lvl="3" indent="-228600">
              <a:spcBef>
                <a:spcPts val="600"/>
              </a:spcBef>
              <a:spcAft>
                <a:spcPts val="1200"/>
              </a:spcAft>
              <a:buSzPts val="1100"/>
              <a:buFont typeface="Arial" panose="020B0604020202020204" pitchFamily="34" charset="0"/>
              <a:buAutoNum type="alphaLcPeriod"/>
            </a:pPr>
            <a:r>
              <a:rPr lang="en-US" sz="1200" b="1">
                <a:effectLst/>
                <a:latin typeface="Arial" panose="020B0604020202020204" pitchFamily="34" charset="0"/>
                <a:cs typeface="Times New Roman" panose="02020603050405020304" pitchFamily="18" charset="0"/>
              </a:rPr>
              <a:t>Prevention Plan  (Optional) </a:t>
            </a:r>
            <a:r>
              <a:rPr lang="en-US" sz="1200" b="0">
                <a:effectLst/>
                <a:latin typeface="Arial" panose="020B0604020202020204" pitchFamily="34" charset="0"/>
                <a:cs typeface="Times New Roman" panose="02020603050405020304" pitchFamily="18" charset="0"/>
              </a:rPr>
              <a:t>Using Adjective Fire Danger Rating Levels determined in the FDOP, include (at a minimum) those sections that pertain to fire danger-based decisions affecting the public, such as changing fire danger signs.  Refer to each agency-specific guidance/policy regarding the incorporation of other fire danger-related decisions, such as restrictions and closures.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fld id="{ACD7063D-96C6-401D-A175-5B29A3EA17DD}" type="slidenum">
              <a:rPr lang="en-US" smtClean="0"/>
              <a:t>11</a:t>
            </a:fld>
            <a:endParaRPr lang="en-US"/>
          </a:p>
        </p:txBody>
      </p:sp>
    </p:spTree>
    <p:extLst>
      <p:ext uri="{BB962C8B-B14F-4D97-AF65-F5344CB8AC3E}">
        <p14:creationId xmlns:p14="http://schemas.microsoft.com/office/powerpoint/2010/main" val="39581153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black"/>
                </a:solidFill>
                <a:effectLst>
                  <a:outerShdw blurRad="38100" dist="38100" dir="2700000" algn="tl">
                    <a:srgbClr val="000000">
                      <a:alpha val="43137"/>
                    </a:srgbClr>
                  </a:outerShdw>
                </a:effectLst>
                <a:uLnTx/>
                <a:uFillTx/>
                <a:latin typeface="+mn-lt"/>
                <a:ea typeface="+mn-ea"/>
                <a:cs typeface="+mn-cs"/>
              </a:rPr>
              <a:t>Slide # </a:t>
            </a:r>
            <a:fld id="{209B3D60-080B-4D34-9398-1DC43AD41F33}" type="slidenum">
              <a:rPr kumimoji="0" lang="en-US" sz="1200" b="1" i="0" u="none" strike="noStrike" kern="1200" cap="none" spc="0" normalizeH="0" baseline="0" noProof="0" smtClean="0">
                <a:ln>
                  <a:noFill/>
                </a:ln>
                <a:solidFill>
                  <a:prstClr val="black"/>
                </a:solidFill>
                <a:effectLst>
                  <a:outerShdw blurRad="38100" dist="38100" dir="2700000" algn="tl">
                    <a:srgbClr val="000000">
                      <a:alpha val="43137"/>
                    </a:srgbClr>
                  </a:outerShdw>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mn-lt"/>
              <a:ea typeface="+mn-ea"/>
              <a:cs typeface="+mn-cs"/>
            </a:endParaRPr>
          </a:p>
          <a:p>
            <a:pPr marL="0" marR="0" lvl="0" indent="0">
              <a:spcBef>
                <a:spcPts val="1200"/>
              </a:spcBef>
              <a:spcAft>
                <a:spcPts val="1200"/>
              </a:spcAft>
              <a:buFont typeface="+mj-lt"/>
              <a:buNone/>
            </a:pPr>
            <a:r>
              <a:rPr lang="en-US" sz="1200" b="1" cap="all">
                <a:effectLst/>
                <a:latin typeface="Arial" panose="020B0604020202020204" pitchFamily="34" charset="0"/>
              </a:rPr>
              <a:t>Interagency Fire Danger Operating Plan (FDOP) Template</a:t>
            </a:r>
          </a:p>
          <a:p>
            <a:pPr marL="0" marR="0" lvl="0" indent="0">
              <a:spcBef>
                <a:spcPts val="1200"/>
              </a:spcBef>
              <a:spcAft>
                <a:spcPts val="1200"/>
              </a:spcAft>
              <a:buFont typeface="+mj-lt"/>
              <a:buNone/>
            </a:pPr>
            <a:endParaRPr lang="en-US" sz="1200" b="1" cap="all">
              <a:effectLst/>
              <a:latin typeface="Arial" panose="020B0604020202020204" pitchFamily="34" charset="0"/>
            </a:endParaRPr>
          </a:p>
          <a:p>
            <a:pPr marL="457200" marR="0" lvl="1" indent="0">
              <a:spcBef>
                <a:spcPts val="600"/>
              </a:spcBef>
              <a:spcAft>
                <a:spcPts val="1200"/>
              </a:spcAft>
              <a:buSzPts val="1100"/>
              <a:buFont typeface="Arial" panose="020B0604020202020204" pitchFamily="34" charset="0"/>
              <a:buNone/>
            </a:pPr>
            <a:r>
              <a:rPr lang="en-US" sz="1200" b="1">
                <a:effectLst/>
                <a:latin typeface="Arial" panose="020B0604020202020204" pitchFamily="34" charset="0"/>
                <a:cs typeface="Times New Roman" panose="02020603050405020304" pitchFamily="18" charset="0"/>
              </a:rPr>
              <a:t>Desired End-State:  </a:t>
            </a:r>
            <a:r>
              <a:rPr lang="en-US" sz="1200" b="0">
                <a:effectLst/>
                <a:latin typeface="Arial" panose="020B0604020202020204" pitchFamily="34" charset="0"/>
                <a:cs typeface="Times New Roman" panose="02020603050405020304" pitchFamily="18" charset="0"/>
              </a:rPr>
              <a:t>The expectation at the end of the workshop is that each group has developed the following:</a:t>
            </a:r>
          </a:p>
          <a:p>
            <a:pPr marL="742950" marR="0" lvl="1" indent="-285750">
              <a:spcBef>
                <a:spcPts val="600"/>
              </a:spcBef>
              <a:spcAft>
                <a:spcPts val="1200"/>
              </a:spcAft>
              <a:buSzPts val="1100"/>
              <a:buFont typeface="Arial" panose="020B0604020202020204" pitchFamily="34" charset="0"/>
              <a:buAutoNum type="alphaUcPeriod"/>
            </a:pPr>
            <a:endParaRPr lang="en-US" sz="1200" b="0">
              <a:effectLst/>
              <a:latin typeface="Arial" panose="020B0604020202020204" pitchFamily="34" charset="0"/>
              <a:cs typeface="Times New Roman" panose="02020603050405020304" pitchFamily="18" charset="0"/>
            </a:endParaRPr>
          </a:p>
          <a:p>
            <a:pPr marL="1143000" marR="0" lvl="2" indent="-228600">
              <a:spcBef>
                <a:spcPts val="600"/>
              </a:spcBef>
              <a:spcAft>
                <a:spcPts val="1200"/>
              </a:spcAft>
              <a:buSzPts val="1100"/>
              <a:buFont typeface="Arial" panose="020B0604020202020204" pitchFamily="34" charset="0"/>
              <a:buAutoNum type="arabicPeriod"/>
            </a:pPr>
            <a:r>
              <a:rPr lang="en-US" sz="1200" b="1">
                <a:effectLst/>
                <a:latin typeface="Arial" panose="020B0604020202020204" pitchFamily="34" charset="0"/>
                <a:cs typeface="Times New Roman" panose="02020603050405020304" pitchFamily="18" charset="0"/>
              </a:rPr>
              <a:t>Fire Danger Operating Plan (FDOP) – an interagency FDOP which describes, for each Fire Danger Rating Area (FDRA), an analysis of historical fire occurrence and weather observations with rationale to support decision points determined from either climatological breakpoints or fire business thresholds.  Minimally, each group will determine the following fire danger levels (reference </a:t>
            </a:r>
            <a:r>
              <a:rPr lang="en-US" sz="1200" b="1" i="1">
                <a:effectLst/>
                <a:latin typeface="Arial" panose="020B0604020202020204" pitchFamily="34" charset="0"/>
                <a:cs typeface="Times New Roman" panose="02020603050405020304" pitchFamily="18" charset="0"/>
              </a:rPr>
              <a:t>Lesson 3</a:t>
            </a:r>
            <a:r>
              <a:rPr lang="en-US" sz="1200" b="1">
                <a:effectLst/>
                <a:latin typeface="Arial" panose="020B0604020202020204" pitchFamily="34" charset="0"/>
                <a:cs typeface="Times New Roman" panose="02020603050405020304" pitchFamily="18" charset="0"/>
              </a:rPr>
              <a:t> and </a:t>
            </a:r>
            <a:r>
              <a:rPr lang="en-US" sz="1200" b="1" i="1">
                <a:effectLst/>
                <a:latin typeface="Arial" panose="020B0604020202020204" pitchFamily="34" charset="0"/>
                <a:cs typeface="Times New Roman" panose="02020603050405020304" pitchFamily="18" charset="0"/>
              </a:rPr>
              <a:t>FDOP Template</a:t>
            </a:r>
            <a:r>
              <a:rPr lang="en-US" sz="1200" b="1">
                <a:effectLst/>
                <a:latin typeface="Arial" panose="020B0604020202020204" pitchFamily="34" charset="0"/>
                <a:cs typeface="Times New Roman" panose="02020603050405020304" pitchFamily="18" charset="0"/>
              </a:rPr>
              <a:t>): </a:t>
            </a:r>
          </a:p>
          <a:p>
            <a:pPr marL="1143000" marR="0" lvl="2" indent="-228600">
              <a:spcBef>
                <a:spcPts val="600"/>
              </a:spcBef>
              <a:spcAft>
                <a:spcPts val="1200"/>
              </a:spcAft>
              <a:buSzPts val="1100"/>
              <a:buFont typeface="Arial" panose="020B0604020202020204" pitchFamily="34" charset="0"/>
              <a:buAutoNum type="arabicPeriod"/>
            </a:pPr>
            <a:endParaRPr lang="en-US" sz="1200" b="1">
              <a:effectLst/>
              <a:latin typeface="Arial" panose="020B0604020202020204" pitchFamily="34" charset="0"/>
              <a:cs typeface="Times New Roman" panose="02020603050405020304" pitchFamily="18" charset="0"/>
            </a:endParaRPr>
          </a:p>
          <a:p>
            <a:pPr marL="1600200" marR="0" lvl="3" indent="-228600">
              <a:spcBef>
                <a:spcPts val="600"/>
              </a:spcBef>
              <a:spcAft>
                <a:spcPts val="1200"/>
              </a:spcAft>
              <a:buSzPts val="1100"/>
              <a:buFont typeface="Arial" panose="020B0604020202020204" pitchFamily="34" charset="0"/>
              <a:buAutoNum type="alphaLcPeriod"/>
            </a:pPr>
            <a:r>
              <a:rPr lang="en-US" sz="1200" b="1">
                <a:effectLst/>
                <a:latin typeface="Arial" panose="020B0604020202020204" pitchFamily="34" charset="0"/>
                <a:cs typeface="Times New Roman" panose="02020603050405020304" pitchFamily="18" charset="0"/>
              </a:rPr>
              <a:t>Preparedness Levels (5)</a:t>
            </a:r>
          </a:p>
          <a:p>
            <a:pPr marL="1600200" marR="0" lvl="3" indent="-228600">
              <a:spcBef>
                <a:spcPts val="600"/>
              </a:spcBef>
              <a:spcAft>
                <a:spcPts val="1200"/>
              </a:spcAft>
              <a:buSzPts val="1100"/>
              <a:buFont typeface="Arial" panose="020B0604020202020204" pitchFamily="34" charset="0"/>
              <a:buAutoNum type="alphaLcPeriod"/>
            </a:pPr>
            <a:r>
              <a:rPr lang="en-US" sz="1200" b="1">
                <a:effectLst/>
                <a:latin typeface="Arial" panose="020B0604020202020204" pitchFamily="34" charset="0"/>
                <a:cs typeface="Times New Roman" panose="02020603050405020304" pitchFamily="18" charset="0"/>
              </a:rPr>
              <a:t>Staffing Levels (5)</a:t>
            </a:r>
          </a:p>
          <a:p>
            <a:pPr marL="1600200" marR="0" lvl="3" indent="-228600">
              <a:spcBef>
                <a:spcPts val="600"/>
              </a:spcBef>
              <a:spcAft>
                <a:spcPts val="1200"/>
              </a:spcAft>
              <a:buSzPts val="1100"/>
              <a:buFont typeface="Arial" panose="020B0604020202020204" pitchFamily="34" charset="0"/>
              <a:buAutoNum type="alphaLcPeriod"/>
            </a:pPr>
            <a:r>
              <a:rPr lang="en-US" sz="1200" b="1">
                <a:effectLst/>
                <a:latin typeface="Arial" panose="020B0604020202020204" pitchFamily="34" charset="0"/>
                <a:cs typeface="Times New Roman" panose="02020603050405020304" pitchFamily="18" charset="0"/>
              </a:rPr>
              <a:t>Response Levels (3-5) </a:t>
            </a:r>
          </a:p>
          <a:p>
            <a:pPr marL="1600200" marR="0" lvl="3" indent="-228600">
              <a:spcBef>
                <a:spcPts val="600"/>
              </a:spcBef>
              <a:spcAft>
                <a:spcPts val="1200"/>
              </a:spcAft>
              <a:buSzPts val="1100"/>
              <a:buFont typeface="Arial" panose="020B0604020202020204" pitchFamily="34" charset="0"/>
              <a:buAutoNum type="alphaLcPeriod"/>
            </a:pPr>
            <a:r>
              <a:rPr lang="en-US" sz="1200" b="1">
                <a:effectLst/>
                <a:latin typeface="Arial" panose="020B0604020202020204" pitchFamily="34" charset="0"/>
                <a:cs typeface="Times New Roman" panose="02020603050405020304" pitchFamily="18" charset="0"/>
              </a:rPr>
              <a:t>Adjective Fire Danger Rating Levels (5)</a:t>
            </a:r>
          </a:p>
          <a:p>
            <a:pPr marL="1600200" marR="0" lvl="3" indent="-228600">
              <a:spcBef>
                <a:spcPts val="600"/>
              </a:spcBef>
              <a:spcAft>
                <a:spcPts val="1200"/>
              </a:spcAft>
              <a:buSzPts val="1100"/>
              <a:buFont typeface="Arial" panose="020B0604020202020204" pitchFamily="34" charset="0"/>
              <a:buAutoNum type="alphaLcPeriod"/>
            </a:pPr>
            <a:endParaRPr lang="en-US" sz="1200" b="1">
              <a:effectLst/>
              <a:latin typeface="Arial" panose="020B0604020202020204" pitchFamily="34" charset="0"/>
              <a:cs typeface="Times New Roman" panose="02020603050405020304" pitchFamily="18" charset="0"/>
            </a:endParaRPr>
          </a:p>
          <a:p>
            <a:pPr marL="1143000" marR="0" lvl="2" indent="-228600">
              <a:spcBef>
                <a:spcPts val="600"/>
              </a:spcBef>
              <a:spcAft>
                <a:spcPts val="1200"/>
              </a:spcAft>
              <a:buSzPts val="1100"/>
              <a:buFont typeface="Arial" panose="020B0604020202020204" pitchFamily="34" charset="0"/>
              <a:buAutoNum type="arabicPeriod"/>
            </a:pPr>
            <a:r>
              <a:rPr lang="en-US" sz="1200" b="1">
                <a:effectLst/>
                <a:latin typeface="Arial" panose="020B0604020202020204" pitchFamily="34" charset="0"/>
                <a:cs typeface="Times New Roman" panose="02020603050405020304" pitchFamily="18" charset="0"/>
              </a:rPr>
              <a:t>Appendices – Minimally, the following plans will be incorporated as action plans tiered from the FDOP (</a:t>
            </a:r>
            <a:r>
              <a:rPr lang="en-US" sz="1200" b="1" i="1">
                <a:effectLst/>
                <a:latin typeface="Arial" panose="020B0604020202020204" pitchFamily="34" charset="0"/>
                <a:cs typeface="Times New Roman" panose="02020603050405020304" pitchFamily="18" charset="0"/>
              </a:rPr>
              <a:t>Lesson 3</a:t>
            </a:r>
            <a:r>
              <a:rPr lang="en-US" sz="1200" b="1">
                <a:effectLst/>
                <a:latin typeface="Arial" panose="020B0604020202020204" pitchFamily="34" charset="0"/>
                <a:cs typeface="Times New Roman" panose="02020603050405020304" pitchFamily="18" charset="0"/>
              </a:rPr>
              <a:t> and </a:t>
            </a:r>
            <a:r>
              <a:rPr lang="en-US" sz="1200" b="1" i="1">
                <a:effectLst/>
                <a:latin typeface="Arial" panose="020B0604020202020204" pitchFamily="34" charset="0"/>
                <a:cs typeface="Times New Roman" panose="02020603050405020304" pitchFamily="18" charset="0"/>
              </a:rPr>
              <a:t>FDOP Template</a:t>
            </a:r>
            <a:r>
              <a:rPr lang="en-US" sz="1200" b="1">
                <a:effectLst/>
                <a:latin typeface="Arial" panose="020B0604020202020204" pitchFamily="34" charset="0"/>
                <a:cs typeface="Times New Roman" panose="02020603050405020304" pitchFamily="18" charset="0"/>
              </a:rPr>
              <a:t>):</a:t>
            </a:r>
          </a:p>
          <a:p>
            <a:pPr marL="1143000" marR="0" lvl="2" indent="-228600">
              <a:spcBef>
                <a:spcPts val="600"/>
              </a:spcBef>
              <a:spcAft>
                <a:spcPts val="1200"/>
              </a:spcAft>
              <a:buSzPts val="1100"/>
              <a:buFont typeface="Arial" panose="020B0604020202020204" pitchFamily="34" charset="0"/>
              <a:buAutoNum type="arabicPeriod"/>
            </a:pPr>
            <a:endParaRPr lang="en-US" sz="1200" b="1">
              <a:effectLst/>
              <a:latin typeface="Arial" panose="020B0604020202020204" pitchFamily="34" charset="0"/>
              <a:cs typeface="Times New Roman" panose="02020603050405020304" pitchFamily="18" charset="0"/>
            </a:endParaRPr>
          </a:p>
          <a:p>
            <a:pPr marL="1600200" marR="0" lvl="3" indent="-228600">
              <a:spcBef>
                <a:spcPts val="600"/>
              </a:spcBef>
              <a:spcAft>
                <a:spcPts val="1200"/>
              </a:spcAft>
              <a:buSzPts val="1100"/>
              <a:buFont typeface="Arial" panose="020B0604020202020204" pitchFamily="34" charset="0"/>
              <a:buAutoNum type="alphaLcPeriod"/>
            </a:pPr>
            <a:r>
              <a:rPr lang="en-US" sz="1200" b="1">
                <a:effectLst/>
                <a:latin typeface="Arial" panose="020B0604020202020204" pitchFamily="34" charset="0"/>
                <a:cs typeface="Times New Roman" panose="02020603050405020304" pitchFamily="18" charset="0"/>
              </a:rPr>
              <a:t>Preparedness Plan</a:t>
            </a:r>
          </a:p>
          <a:p>
            <a:pPr marL="1600200" marR="0" lvl="3" indent="-228600">
              <a:spcBef>
                <a:spcPts val="600"/>
              </a:spcBef>
              <a:spcAft>
                <a:spcPts val="1200"/>
              </a:spcAft>
              <a:buSzPts val="1100"/>
              <a:buFont typeface="Arial" panose="020B0604020202020204" pitchFamily="34" charset="0"/>
              <a:buAutoNum type="alphaLcPeriod"/>
            </a:pPr>
            <a:r>
              <a:rPr lang="en-US" sz="1200" b="1">
                <a:effectLst/>
                <a:latin typeface="Arial" panose="020B0604020202020204" pitchFamily="34" charset="0"/>
                <a:cs typeface="Times New Roman" panose="02020603050405020304" pitchFamily="18" charset="0"/>
              </a:rPr>
              <a:t>Staffing Plan</a:t>
            </a:r>
          </a:p>
          <a:p>
            <a:pPr marL="1600200" marR="0" lvl="3" indent="-228600">
              <a:spcBef>
                <a:spcPts val="600"/>
              </a:spcBef>
              <a:spcAft>
                <a:spcPts val="1200"/>
              </a:spcAft>
              <a:buSzPts val="1100"/>
              <a:buFont typeface="Arial" panose="020B0604020202020204" pitchFamily="34" charset="0"/>
              <a:buAutoNum type="alphaLcPeriod"/>
            </a:pPr>
            <a:r>
              <a:rPr lang="en-US" sz="1200" b="1">
                <a:effectLst/>
                <a:latin typeface="Arial" panose="020B0604020202020204" pitchFamily="34" charset="0"/>
                <a:cs typeface="Times New Roman" panose="02020603050405020304" pitchFamily="18" charset="0"/>
              </a:rPr>
              <a:t>Response Plan</a:t>
            </a:r>
          </a:p>
          <a:p>
            <a:pPr marL="1600200" marR="0" lvl="3" indent="-228600">
              <a:spcBef>
                <a:spcPts val="600"/>
              </a:spcBef>
              <a:spcAft>
                <a:spcPts val="1200"/>
              </a:spcAft>
              <a:buSzPts val="1100"/>
              <a:buFont typeface="Arial" panose="020B0604020202020204" pitchFamily="34" charset="0"/>
              <a:buAutoNum type="alphaLcPeriod"/>
            </a:pPr>
            <a:r>
              <a:rPr lang="en-US" sz="1200" b="1">
                <a:effectLst/>
                <a:latin typeface="Arial" panose="020B0604020202020204" pitchFamily="34" charset="0"/>
                <a:cs typeface="Times New Roman" panose="02020603050405020304" pitchFamily="18" charset="0"/>
              </a:rPr>
              <a:t>Prevention Plan  (Optional) </a:t>
            </a:r>
            <a:r>
              <a:rPr lang="en-US" sz="1200" b="0">
                <a:effectLst/>
                <a:latin typeface="Arial" panose="020B0604020202020204" pitchFamily="34" charset="0"/>
                <a:cs typeface="Times New Roman" panose="02020603050405020304" pitchFamily="18" charset="0"/>
              </a:rPr>
              <a:t>Using Adjective Fire Danger Rating Levels determined in the FDOP, include (at a minimum) those sections that pertain to fire danger-based decisions affecting the public, such as changing fire danger signs.  Refer to each agency-specific guidance/policy regarding the incorporation of other fire danger-related decisions, such as restrictions and closures.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fld id="{ACD7063D-96C6-401D-A175-5B29A3EA17DD}" type="slidenum">
              <a:rPr lang="en-US" smtClean="0"/>
              <a:t>12</a:t>
            </a:fld>
            <a:endParaRPr lang="en-US"/>
          </a:p>
        </p:txBody>
      </p:sp>
    </p:spTree>
    <p:extLst>
      <p:ext uri="{BB962C8B-B14F-4D97-AF65-F5344CB8AC3E}">
        <p14:creationId xmlns:p14="http://schemas.microsoft.com/office/powerpoint/2010/main" val="25622353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black"/>
                </a:solidFill>
                <a:effectLst>
                  <a:outerShdw blurRad="38100" dist="38100" dir="2700000" algn="tl">
                    <a:srgbClr val="000000">
                      <a:alpha val="43137"/>
                    </a:srgbClr>
                  </a:outerShdw>
                </a:effectLst>
                <a:uLnTx/>
                <a:uFillTx/>
                <a:latin typeface="+mn-lt"/>
                <a:ea typeface="+mn-ea"/>
                <a:cs typeface="+mn-cs"/>
              </a:rPr>
              <a:t>Slide # </a:t>
            </a:r>
            <a:fld id="{209B3D60-080B-4D34-9398-1DC43AD41F33}" type="slidenum">
              <a:rPr kumimoji="0" lang="en-US" sz="1200" b="1" i="0" u="none" strike="noStrike" kern="1200" cap="none" spc="0" normalizeH="0" baseline="0" noProof="0" smtClean="0">
                <a:ln>
                  <a:noFill/>
                </a:ln>
                <a:solidFill>
                  <a:prstClr val="black"/>
                </a:solidFill>
                <a:effectLst>
                  <a:outerShdw blurRad="38100" dist="38100" dir="2700000" algn="tl">
                    <a:srgbClr val="000000">
                      <a:alpha val="43137"/>
                    </a:srgbClr>
                  </a:outerShdw>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1" i="0" u="none" strike="noStrike" kern="1200" cap="none" spc="0" normalizeH="0" baseline="0" noProof="0">
              <a:ln>
                <a:noFill/>
              </a:ln>
              <a:solidFill>
                <a:prstClr val="black"/>
              </a:solidFill>
              <a:effectLst>
                <a:outerShdw blurRad="38100" dist="38100" dir="2700000" algn="tl">
                  <a:srgbClr val="000000">
                    <a:alpha val="43137"/>
                  </a:srgbClr>
                </a:outerShdw>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t>Questions?</a:t>
            </a:r>
          </a:p>
        </p:txBody>
      </p:sp>
      <p:sp>
        <p:nvSpPr>
          <p:cNvPr id="4" name="Slide Number Placeholder 3"/>
          <p:cNvSpPr>
            <a:spLocks noGrp="1"/>
          </p:cNvSpPr>
          <p:nvPr>
            <p:ph type="sldNum" sz="quarter" idx="10"/>
          </p:nvPr>
        </p:nvSpPr>
        <p:spPr/>
        <p:txBody>
          <a:bodyPr/>
          <a:lstStyle/>
          <a:p>
            <a:fld id="{ACD7063D-96C6-401D-A175-5B29A3EA17DD}" type="slidenum">
              <a:rPr lang="en-US" smtClean="0"/>
              <a:t>13</a:t>
            </a:fld>
            <a:endParaRPr lang="en-US"/>
          </a:p>
        </p:txBody>
      </p:sp>
    </p:spTree>
    <p:extLst>
      <p:ext uri="{BB962C8B-B14F-4D97-AF65-F5344CB8AC3E}">
        <p14:creationId xmlns:p14="http://schemas.microsoft.com/office/powerpoint/2010/main" val="30344178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1" dirty="0" smtClean="0"/>
              <a:t>So what</a:t>
            </a:r>
            <a:r>
              <a:rPr lang="en-US" sz="1600" b="1" baseline="0" dirty="0" smtClean="0"/>
              <a:t> are the major changes with NFDRS2016?</a:t>
            </a:r>
          </a:p>
          <a:p>
            <a:pPr lvl="1"/>
            <a:r>
              <a:rPr lang="en-US" sz="1600" b="1" baseline="0" dirty="0" smtClean="0"/>
              <a:t>Replaces Live Fuel Moisture Model with GROWING SEASON INDEX (GSI)</a:t>
            </a:r>
          </a:p>
          <a:p>
            <a:pPr lvl="1"/>
            <a:r>
              <a:rPr lang="en-US" sz="1600" b="1" baseline="0" dirty="0" smtClean="0"/>
              <a:t>Replaces Dead Fuel Moisture Model with  NELSON DEAD FUEL MOISTURE CALCS</a:t>
            </a:r>
          </a:p>
          <a:p>
            <a:pPr lvl="1"/>
            <a:endParaRPr lang="en-US" sz="1600" b="1" baseline="0" dirty="0" smtClean="0"/>
          </a:p>
          <a:p>
            <a:pPr lvl="1"/>
            <a:r>
              <a:rPr lang="en-US" sz="1600" b="1" baseline="0" dirty="0" smtClean="0"/>
              <a:t>Consolidates the existing 20-35 fuel models to 5 fuel response types:  grass; grass/brush; brush; timber; and slash.</a:t>
            </a:r>
          </a:p>
          <a:p>
            <a:endParaRPr lang="en-US" sz="1600" b="1" baseline="0" dirty="0" smtClean="0"/>
          </a:p>
          <a:p>
            <a:r>
              <a:rPr lang="en-US" sz="1600" b="1" baseline="0" dirty="0" smtClean="0"/>
              <a:t>Thus </a:t>
            </a:r>
            <a:r>
              <a:rPr lang="en-US" sz="1600" b="1" baseline="0" dirty="0" err="1" smtClean="0"/>
              <a:t>simplifing</a:t>
            </a:r>
            <a:r>
              <a:rPr lang="en-US" sz="1600" b="1" baseline="0" dirty="0" smtClean="0"/>
              <a:t> the system!</a:t>
            </a:r>
            <a:endParaRPr lang="en-US" sz="1600" b="1" dirty="0"/>
          </a:p>
        </p:txBody>
      </p:sp>
      <p:sp>
        <p:nvSpPr>
          <p:cNvPr id="4" name="Slide Number Placeholder 3"/>
          <p:cNvSpPr>
            <a:spLocks noGrp="1"/>
          </p:cNvSpPr>
          <p:nvPr>
            <p:ph type="sldNum" sz="quarter" idx="10"/>
          </p:nvPr>
        </p:nvSpPr>
        <p:spPr/>
        <p:txBody>
          <a:bodyPr/>
          <a:lstStyle/>
          <a:p>
            <a:fld id="{ACD7063D-96C6-401D-A175-5B29A3EA17DD}" type="slidenum">
              <a:rPr lang="en-US" smtClean="0"/>
              <a:t>14</a:t>
            </a:fld>
            <a:endParaRPr lang="en-US"/>
          </a:p>
        </p:txBody>
      </p:sp>
    </p:spTree>
    <p:extLst>
      <p:ext uri="{BB962C8B-B14F-4D97-AF65-F5344CB8AC3E}">
        <p14:creationId xmlns:p14="http://schemas.microsoft.com/office/powerpoint/2010/main" val="35564233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CD7063D-96C6-401D-A175-5B29A3EA17DD}" type="slidenum">
              <a:rPr lang="en-US" smtClean="0"/>
              <a:t>16</a:t>
            </a:fld>
            <a:endParaRPr lang="en-US"/>
          </a:p>
        </p:txBody>
      </p:sp>
    </p:spTree>
    <p:extLst>
      <p:ext uri="{BB962C8B-B14F-4D97-AF65-F5344CB8AC3E}">
        <p14:creationId xmlns:p14="http://schemas.microsoft.com/office/powerpoint/2010/main" val="24112779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What’s changed in NFDRS?</a:t>
            </a:r>
          </a:p>
          <a:p>
            <a:endParaRPr lang="en-US" dirty="0" smtClean="0"/>
          </a:p>
          <a:p>
            <a:r>
              <a:rPr lang="en-US" dirty="0" smtClean="0"/>
              <a:t>Using a familiar graphic of the 1978/1988 model (known as the </a:t>
            </a:r>
            <a:r>
              <a:rPr lang="en-US" i="1" dirty="0" smtClean="0"/>
              <a:t>spaghetti</a:t>
            </a:r>
            <a:r>
              <a:rPr lang="en-US" dirty="0" smtClean="0"/>
              <a:t> or </a:t>
            </a:r>
            <a:r>
              <a:rPr lang="en-US" i="1" dirty="0" smtClean="0"/>
              <a:t>lasagna</a:t>
            </a:r>
            <a:r>
              <a:rPr lang="en-US" dirty="0" smtClean="0"/>
              <a:t> chart), this slide depicts two of the major changes.</a:t>
            </a:r>
          </a:p>
          <a:p>
            <a:r>
              <a:rPr lang="en-US" dirty="0" smtClean="0"/>
              <a:t>Both the live and dead fuel moisture algorithms were changed to include new science:  </a:t>
            </a:r>
          </a:p>
          <a:p>
            <a:endParaRPr lang="en-US" dirty="0" smtClean="0"/>
          </a:p>
          <a:p>
            <a:pPr marL="628650" lvl="1" indent="-171450" rtl="0" fontAlgn="base">
              <a:buFont typeface="Arial" panose="020B0604020202020204" pitchFamily="34" charset="0"/>
              <a:buChar char="•"/>
            </a:pPr>
            <a:r>
              <a:rPr lang="en-US" sz="1200" b="0" i="0" kern="1200" dirty="0" smtClean="0">
                <a:solidFill>
                  <a:schemeClr val="tx1"/>
                </a:solidFill>
                <a:effectLst/>
                <a:latin typeface="+mn-lt"/>
                <a:ea typeface="+mn-ea"/>
                <a:cs typeface="+mn-cs"/>
              </a:rPr>
              <a:t>Replaced live fuel moisture model with (Growing Season Index) </a:t>
            </a:r>
            <a:r>
              <a:rPr lang="en-US" sz="1200" b="1" i="0" kern="1200" dirty="0" smtClean="0">
                <a:solidFill>
                  <a:schemeClr val="tx1"/>
                </a:solidFill>
                <a:effectLst/>
                <a:latin typeface="+mn-lt"/>
                <a:ea typeface="+mn-ea"/>
                <a:cs typeface="+mn-cs"/>
              </a:rPr>
              <a:t>GSI</a:t>
            </a:r>
            <a:r>
              <a:rPr lang="en-US" sz="1200" b="0" i="0" kern="1200" dirty="0" smtClean="0">
                <a:solidFill>
                  <a:schemeClr val="tx1"/>
                </a:solidFill>
                <a:effectLst/>
                <a:latin typeface="+mn-lt"/>
                <a:ea typeface="+mn-ea"/>
                <a:cs typeface="+mn-cs"/>
              </a:rPr>
              <a:t>-based live fuel moisture values. </a:t>
            </a:r>
          </a:p>
          <a:p>
            <a:pPr marL="628650" lvl="1" indent="-171450" rtl="0" fontAlgn="base">
              <a:buFont typeface="Arial" panose="020B0604020202020204" pitchFamily="34" charset="0"/>
              <a:buChar char="•"/>
            </a:pPr>
            <a:r>
              <a:rPr lang="en-US" sz="1200" b="0" i="0" kern="1200" dirty="0" smtClean="0">
                <a:solidFill>
                  <a:schemeClr val="tx1"/>
                </a:solidFill>
                <a:effectLst/>
                <a:latin typeface="+mn-lt"/>
                <a:ea typeface="+mn-ea"/>
                <a:cs typeface="+mn-cs"/>
              </a:rPr>
              <a:t>Replaced state-of-the-weather driven fuel moisture calculations with </a:t>
            </a:r>
            <a:r>
              <a:rPr lang="en-US" sz="1200" b="1" i="0" kern="1200" dirty="0" smtClean="0">
                <a:solidFill>
                  <a:schemeClr val="tx1"/>
                </a:solidFill>
                <a:effectLst/>
                <a:latin typeface="+mn-lt"/>
                <a:ea typeface="+mn-ea"/>
                <a:cs typeface="+mn-cs"/>
              </a:rPr>
              <a:t>Nelson </a:t>
            </a:r>
            <a:r>
              <a:rPr lang="en-US" sz="1200" b="0" i="0" kern="1200" dirty="0" smtClean="0">
                <a:solidFill>
                  <a:schemeClr val="tx1"/>
                </a:solidFill>
                <a:effectLst/>
                <a:latin typeface="+mn-lt"/>
                <a:ea typeface="+mn-ea"/>
                <a:cs typeface="+mn-cs"/>
              </a:rPr>
              <a:t>dead fuel moisture calculations. </a:t>
            </a:r>
          </a:p>
          <a:p>
            <a:endParaRPr lang="en-US" dirty="0" smtClean="0"/>
          </a:p>
          <a:p>
            <a:r>
              <a:rPr lang="en-US" dirty="0" smtClean="0"/>
              <a:t>A third change was the </a:t>
            </a:r>
            <a:r>
              <a:rPr lang="en-US" sz="1200" b="0" i="0" kern="1200" dirty="0" smtClean="0">
                <a:solidFill>
                  <a:schemeClr val="tx1"/>
                </a:solidFill>
                <a:effectLst/>
                <a:latin typeface="+mn-lt"/>
                <a:ea typeface="+mn-ea"/>
                <a:cs typeface="+mn-cs"/>
              </a:rPr>
              <a:t>consolidation of the existing fuel models to five fuel response types (based on existing fire behavior fuel models). </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Together, these enhancements ultimately simplified the system.</a:t>
            </a:r>
            <a:endParaRPr lang="en-US" dirty="0"/>
          </a:p>
        </p:txBody>
      </p:sp>
      <p:sp>
        <p:nvSpPr>
          <p:cNvPr id="4" name="Slide Number Placeholder 3"/>
          <p:cNvSpPr>
            <a:spLocks noGrp="1"/>
          </p:cNvSpPr>
          <p:nvPr>
            <p:ph type="sldNum" sz="quarter" idx="10"/>
          </p:nvPr>
        </p:nvSpPr>
        <p:spPr/>
        <p:txBody>
          <a:bodyPr/>
          <a:lstStyle/>
          <a:p>
            <a:fld id="{ACD7063D-96C6-401D-A175-5B29A3EA17DD}" type="slidenum">
              <a:rPr lang="en-US" smtClean="0"/>
              <a:t>17</a:t>
            </a:fld>
            <a:endParaRPr lang="en-US"/>
          </a:p>
        </p:txBody>
      </p:sp>
    </p:spTree>
    <p:extLst>
      <p:ext uri="{BB962C8B-B14F-4D97-AF65-F5344CB8AC3E}">
        <p14:creationId xmlns:p14="http://schemas.microsoft.com/office/powerpoint/2010/main" val="18785148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prstClr val="black"/>
                </a:solidFill>
                <a:effectLst/>
                <a:uLnTx/>
                <a:uFillTx/>
                <a:latin typeface="+mn-lt"/>
                <a:ea typeface="+mn-ea"/>
                <a:cs typeface="+mn-cs"/>
              </a:rPr>
              <a:t>KEY POINTS: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prstClr val="black"/>
              </a:solidFill>
              <a:effectLst/>
              <a:uLnTx/>
              <a:uFillTx/>
              <a:latin typeface="+mn-lt"/>
              <a:ea typeface="+mn-ea"/>
              <a:cs typeface="+mn-cs"/>
            </a:endParaRPr>
          </a:p>
          <a:p>
            <a:r>
              <a:rPr lang="en-US" dirty="0" smtClean="0"/>
              <a:t>This is a summary of the components of the 1978/1988 that are removed from NFDRS</a:t>
            </a:r>
            <a:r>
              <a:rPr lang="en-US" baseline="0" dirty="0" smtClean="0"/>
              <a:t> 2016.  This results in a much more simplified and streamlines system.</a:t>
            </a:r>
            <a:endParaRPr lang="en-US" dirty="0"/>
          </a:p>
        </p:txBody>
      </p:sp>
      <p:sp>
        <p:nvSpPr>
          <p:cNvPr id="4" name="Slide Number Placeholder 3"/>
          <p:cNvSpPr>
            <a:spLocks noGrp="1"/>
          </p:cNvSpPr>
          <p:nvPr>
            <p:ph type="sldNum" sz="quarter" idx="10"/>
          </p:nvPr>
        </p:nvSpPr>
        <p:spPr/>
        <p:txBody>
          <a:bodyPr/>
          <a:lstStyle/>
          <a:p>
            <a:fld id="{ACD7063D-96C6-401D-A175-5B29A3EA17DD}" type="slidenum">
              <a:rPr lang="en-US" smtClean="0"/>
              <a:t>18</a:t>
            </a:fld>
            <a:endParaRPr lang="en-US"/>
          </a:p>
        </p:txBody>
      </p:sp>
    </p:spTree>
    <p:extLst>
      <p:ext uri="{BB962C8B-B14F-4D97-AF65-F5344CB8AC3E}">
        <p14:creationId xmlns:p14="http://schemas.microsoft.com/office/powerpoint/2010/main" val="19693566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smtClean="0">
                <a:ln>
                  <a:noFill/>
                </a:ln>
                <a:solidFill>
                  <a:prstClr val="black"/>
                </a:solidFill>
                <a:effectLst/>
                <a:uLnTx/>
                <a:uFillTx/>
                <a:latin typeface="+mn-lt"/>
                <a:ea typeface="+mn-ea"/>
                <a:cs typeface="+mn-cs"/>
              </a:rPr>
              <a:t>KEY POINTS:</a:t>
            </a:r>
          </a:p>
          <a:p>
            <a:endParaRPr lang="en-US" sz="1400" dirty="0" smtClean="0"/>
          </a:p>
          <a:p>
            <a:r>
              <a:rPr lang="en-US" sz="1400" dirty="0" smtClean="0"/>
              <a:t>There are many improvements to the new system, particularly</a:t>
            </a:r>
            <a:r>
              <a:rPr lang="en-US" sz="1400" baseline="0" dirty="0" smtClean="0"/>
              <a:t> the fact that it can be run in fully-automated mode and it requires much less human intervention and finally it can be more easily applied to gridded weather data, positioning us to leverage emerging data resources to calculate spatial fire danger.</a:t>
            </a:r>
            <a:endParaRPr lang="en-US" sz="1400" dirty="0"/>
          </a:p>
        </p:txBody>
      </p:sp>
      <p:sp>
        <p:nvSpPr>
          <p:cNvPr id="4" name="Slide Number Placeholder 3"/>
          <p:cNvSpPr>
            <a:spLocks noGrp="1"/>
          </p:cNvSpPr>
          <p:nvPr>
            <p:ph type="sldNum" sz="quarter" idx="10"/>
          </p:nvPr>
        </p:nvSpPr>
        <p:spPr/>
        <p:txBody>
          <a:bodyPr/>
          <a:lstStyle/>
          <a:p>
            <a:fld id="{ACD7063D-96C6-401D-A175-5B29A3EA17DD}" type="slidenum">
              <a:rPr lang="en-US" smtClean="0"/>
              <a:t>19</a:t>
            </a:fld>
            <a:endParaRPr lang="en-US"/>
          </a:p>
        </p:txBody>
      </p:sp>
    </p:spTree>
    <p:extLst>
      <p:ext uri="{BB962C8B-B14F-4D97-AF65-F5344CB8AC3E}">
        <p14:creationId xmlns:p14="http://schemas.microsoft.com/office/powerpoint/2010/main" val="36963401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mn-lt"/>
                <a:ea typeface="+mn-ea"/>
                <a:cs typeface="+mn-cs"/>
              </a:rPr>
              <a:t>Slide # </a:t>
            </a:r>
            <a:fld id="{209B3D60-080B-4D34-9398-1DC43AD41F33}" type="slidenum">
              <a:rPr kumimoji="0" lang="en-US" sz="1200" b="1" i="0" u="none" strike="noStrike" kern="1200" cap="none" spc="0" normalizeH="0" baseline="0" noProof="0" smtClean="0">
                <a:ln>
                  <a:noFill/>
                </a:ln>
                <a:solidFill>
                  <a:prstClr val="black"/>
                </a:solidFill>
                <a:effectLst>
                  <a:outerShdw blurRad="38100" dist="38100" dir="2700000" algn="tl">
                    <a:srgbClr val="000000">
                      <a:alpha val="43137"/>
                    </a:srgbClr>
                  </a:outerShdw>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Questions?</a:t>
            </a:r>
          </a:p>
        </p:txBody>
      </p:sp>
      <p:sp>
        <p:nvSpPr>
          <p:cNvPr id="4" name="Slide Number Placeholder 3"/>
          <p:cNvSpPr>
            <a:spLocks noGrp="1"/>
          </p:cNvSpPr>
          <p:nvPr>
            <p:ph type="sldNum" sz="quarter" idx="10"/>
          </p:nvPr>
        </p:nvSpPr>
        <p:spPr/>
        <p:txBody>
          <a:bodyPr/>
          <a:lstStyle/>
          <a:p>
            <a:fld id="{ACD7063D-96C6-401D-A175-5B29A3EA17DD}" type="slidenum">
              <a:rPr lang="en-US" smtClean="0"/>
              <a:t>20</a:t>
            </a:fld>
            <a:endParaRPr lang="en-US"/>
          </a:p>
        </p:txBody>
      </p:sp>
    </p:spTree>
    <p:extLst>
      <p:ext uri="{BB962C8B-B14F-4D97-AF65-F5344CB8AC3E}">
        <p14:creationId xmlns:p14="http://schemas.microsoft.com/office/powerpoint/2010/main" val="40975671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mn-lt"/>
                <a:ea typeface="+mn-ea"/>
                <a:cs typeface="+mn-cs"/>
              </a:rPr>
              <a:t>Slide # </a:t>
            </a:r>
            <a:fld id="{209B3D60-080B-4D34-9398-1DC43AD41F33}" type="slidenum">
              <a:rPr kumimoji="0" lang="en-US" sz="1200" b="1" i="0" u="none" strike="noStrike" kern="1200" cap="none" spc="0" normalizeH="0" baseline="0" noProof="0" smtClean="0">
                <a:ln>
                  <a:noFill/>
                </a:ln>
                <a:solidFill>
                  <a:prstClr val="black"/>
                </a:solidFill>
                <a:effectLst>
                  <a:outerShdw blurRad="38100" dist="38100" dir="2700000" algn="tl">
                    <a:srgbClr val="000000">
                      <a:alpha val="43137"/>
                    </a:srgbClr>
                  </a:outerShdw>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mn-lt"/>
              <a:ea typeface="+mn-ea"/>
              <a:cs typeface="+mn-cs"/>
            </a:endParaRPr>
          </a:p>
          <a:p>
            <a:pPr marL="0" marR="0" lvl="0" indent="0" algn="l" defTabSz="914400" rtl="0" eaLnBrk="1" fontAlgn="auto" latinLnBrk="0" hangingPunct="1">
              <a:lnSpc>
                <a:spcPct val="100000"/>
              </a:lnSpc>
              <a:spcBef>
                <a:spcPts val="600"/>
              </a:spcBef>
              <a:spcAft>
                <a:spcPts val="1200"/>
              </a:spcAft>
              <a:buClrTx/>
              <a:buSzPts val="1100"/>
              <a:buFont typeface="Arial" panose="020B0604020202020204" pitchFamily="34" charset="0"/>
              <a:buNone/>
              <a:tabLst/>
              <a:defRPr/>
            </a:pPr>
            <a:r>
              <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Times New Roman" panose="02020603050405020304" pitchFamily="18" charset="0"/>
              </a:rPr>
              <a:t>U.S. Forest Service Rollout Plan</a:t>
            </a:r>
          </a:p>
          <a:p>
            <a:pPr marL="0" marR="0" lvl="0" indent="0" algn="l" defTabSz="914400" rtl="0" eaLnBrk="1" fontAlgn="auto" latinLnBrk="0" hangingPunct="1">
              <a:lnSpc>
                <a:spcPct val="100000"/>
              </a:lnSpc>
              <a:spcBef>
                <a:spcPts val="600"/>
              </a:spcBef>
              <a:spcAft>
                <a:spcPts val="1200"/>
              </a:spcAft>
              <a:buClrTx/>
              <a:buSzPts val="1100"/>
              <a:buFont typeface="Arial" panose="020B0604020202020204" pitchFamily="34" charset="0"/>
              <a:buNone/>
              <a:tabLst/>
              <a:defRPr/>
            </a:pPr>
            <a:endPar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Times New Roman" panose="02020603050405020304" pitchFamily="18" charset="0"/>
            </a:endParaRPr>
          </a:p>
          <a:p>
            <a:pPr marL="0" marR="0" lvl="0" indent="0" algn="l" defTabSz="914400" rtl="0" eaLnBrk="1" fontAlgn="auto" latinLnBrk="0" hangingPunct="1">
              <a:lnSpc>
                <a:spcPct val="100000"/>
              </a:lnSpc>
              <a:spcBef>
                <a:spcPts val="600"/>
              </a:spcBef>
              <a:spcAft>
                <a:spcPts val="1200"/>
              </a:spcAft>
              <a:buClrTx/>
              <a:buSzPts val="1100"/>
              <a:buFont typeface="Arial" panose="020B0604020202020204" pitchFamily="34" charset="0"/>
              <a:buNone/>
              <a:tabLst/>
              <a:defRPr/>
            </a:pPr>
            <a:r>
              <a:rPr lang="en-US" sz="1200" b="0" dirty="0">
                <a:effectLst/>
                <a:latin typeface="Arial" panose="020B0604020202020204" pitchFamily="34" charset="0"/>
              </a:rPr>
              <a:t>In December 2017, the Forest Service Fire Director issued guidance and direction to Regional Fire Directors regarding the initial implementation (or “rollout”) plan in preparation for the transition to NFDRS2016. </a:t>
            </a:r>
          </a:p>
          <a:p>
            <a:pPr marL="0" marR="0" lvl="0" indent="0" algn="l" defTabSz="914400" rtl="0" eaLnBrk="1" fontAlgn="auto" latinLnBrk="0" hangingPunct="1">
              <a:lnSpc>
                <a:spcPct val="100000"/>
              </a:lnSpc>
              <a:spcBef>
                <a:spcPts val="600"/>
              </a:spcBef>
              <a:spcAft>
                <a:spcPts val="1200"/>
              </a:spcAft>
              <a:buClrTx/>
              <a:buSzPts val="1100"/>
              <a:buFont typeface="Arial" panose="020B0604020202020204" pitchFamily="34" charset="0"/>
              <a:buNone/>
              <a:tabLst/>
              <a:defRPr/>
            </a:pPr>
            <a:endParaRPr lang="en-US" sz="1200" b="0" dirty="0">
              <a:effectLst/>
              <a:latin typeface="Arial" panose="020B0604020202020204" pitchFamily="34" charset="0"/>
            </a:endParaRPr>
          </a:p>
          <a:p>
            <a:pPr marL="0" marR="0" lvl="0" indent="0" algn="l" defTabSz="914400" rtl="0" eaLnBrk="1" fontAlgn="auto" latinLnBrk="0" hangingPunct="1">
              <a:lnSpc>
                <a:spcPct val="100000"/>
              </a:lnSpc>
              <a:spcBef>
                <a:spcPts val="600"/>
              </a:spcBef>
              <a:spcAft>
                <a:spcPts val="1200"/>
              </a:spcAft>
              <a:buClrTx/>
              <a:buSzPts val="1100"/>
              <a:buFont typeface="Arial" panose="020B0604020202020204" pitchFamily="34" charset="0"/>
              <a:buNone/>
              <a:tabLst/>
              <a:defRPr/>
            </a:pPr>
            <a:r>
              <a:rPr lang="en-US" sz="1200" b="0" dirty="0">
                <a:effectLst/>
                <a:latin typeface="Arial" panose="020B0604020202020204" pitchFamily="34" charset="0"/>
                <a:ea typeface="Calibri" panose="020F0502020204030204" pitchFamily="34" charset="0"/>
              </a:rPr>
              <a:t>In December, three documents were issued by the Forest Service:</a:t>
            </a:r>
          </a:p>
          <a:p>
            <a:pPr marL="0" marR="0" lvl="0" indent="0" algn="l" defTabSz="914400" rtl="0" eaLnBrk="1" fontAlgn="auto" latinLnBrk="0" hangingPunct="1">
              <a:lnSpc>
                <a:spcPct val="100000"/>
              </a:lnSpc>
              <a:spcBef>
                <a:spcPts val="600"/>
              </a:spcBef>
              <a:spcAft>
                <a:spcPts val="1200"/>
              </a:spcAft>
              <a:buClrTx/>
              <a:buSzPts val="1100"/>
              <a:buFont typeface="Arial" panose="020B0604020202020204" pitchFamily="34" charset="0"/>
              <a:buNone/>
              <a:tabLst/>
              <a:defRPr/>
            </a:pPr>
            <a:endParaRPr lang="en-US" sz="1200" b="0" dirty="0">
              <a:effectLst/>
              <a:latin typeface="Arial" panose="020B0604020202020204" pitchFamily="34" charset="0"/>
              <a:ea typeface="Calibri" panose="020F0502020204030204" pitchFamily="34" charset="0"/>
            </a:endParaRPr>
          </a:p>
          <a:p>
            <a:pPr marL="1143000" marR="0" lvl="2" indent="-228600">
              <a:spcBef>
                <a:spcPts val="600"/>
              </a:spcBef>
              <a:spcAft>
                <a:spcPts val="1200"/>
              </a:spcAft>
              <a:buSzPts val="1100"/>
              <a:buFont typeface="Arial" panose="020B0604020202020204" pitchFamily="34" charset="0"/>
              <a:buAutoNum type="arabicPeriod"/>
            </a:pPr>
            <a:r>
              <a:rPr lang="en-US" sz="1200" b="0" dirty="0">
                <a:effectLst/>
                <a:latin typeface="Arial" panose="020B0604020202020204" pitchFamily="34" charset="0"/>
                <a:cs typeface="Times New Roman" panose="02020603050405020304" pitchFamily="18" charset="0"/>
              </a:rPr>
              <a:t>Letter from the Forest Service Fire Director </a:t>
            </a:r>
            <a:r>
              <a:rPr lang="en-US" sz="1200" b="1" i="1" u="sng" dirty="0">
                <a:effectLst/>
                <a:latin typeface="Arial" panose="020B0604020202020204" pitchFamily="34" charset="0"/>
                <a:cs typeface="Times New Roman" panose="02020603050405020304" pitchFamily="18" charset="0"/>
              </a:rPr>
              <a:t>(KEY POINTS):</a:t>
            </a:r>
          </a:p>
          <a:p>
            <a:pPr marL="1600200" marR="0" lvl="3" indent="-228600">
              <a:spcBef>
                <a:spcPts val="600"/>
              </a:spcBef>
              <a:spcAft>
                <a:spcPts val="1200"/>
              </a:spcAft>
              <a:buSzPts val="1100"/>
              <a:buFont typeface="Arial" panose="020B0604020202020204" pitchFamily="34" charset="0"/>
              <a:buAutoNum type="alphaLcPeriod"/>
            </a:pPr>
            <a:r>
              <a:rPr lang="en-US" sz="1200" b="0" dirty="0">
                <a:effectLst/>
                <a:latin typeface="Arial" panose="020B0604020202020204" pitchFamily="34" charset="0"/>
                <a:cs typeface="Times New Roman" panose="02020603050405020304" pitchFamily="18" charset="0"/>
              </a:rPr>
              <a:t>The National Fire Danger Rating System is the agency's standard (Forest Service Manual 5120) for fire danger-based decisions.</a:t>
            </a:r>
          </a:p>
          <a:p>
            <a:pPr marL="1600200" marR="0" lvl="3" indent="-228600">
              <a:spcBef>
                <a:spcPts val="600"/>
              </a:spcBef>
              <a:spcAft>
                <a:spcPts val="1200"/>
              </a:spcAft>
              <a:buSzPts val="1100"/>
              <a:buFont typeface="Arial" panose="020B0604020202020204" pitchFamily="34" charset="0"/>
              <a:buAutoNum type="alphaLcPeriod"/>
            </a:pPr>
            <a:r>
              <a:rPr lang="en-US" sz="1200" b="0" dirty="0">
                <a:effectLst/>
                <a:latin typeface="Arial" panose="020B0604020202020204" pitchFamily="34" charset="0"/>
                <a:cs typeface="Times New Roman" panose="02020603050405020304" pitchFamily="18" charset="0"/>
              </a:rPr>
              <a:t>The Forest Service NFDRS2016 Rollout Plan (attached to the letter) seeks to accomplish two goals: </a:t>
            </a:r>
          </a:p>
          <a:p>
            <a:pPr marL="2057400" marR="0" lvl="4" indent="-228600">
              <a:spcBef>
                <a:spcPts val="600"/>
              </a:spcBef>
              <a:spcAft>
                <a:spcPts val="1200"/>
              </a:spcAft>
              <a:buSzPts val="1100"/>
              <a:buFont typeface="Arial" panose="020B0604020202020204" pitchFamily="34" charset="0"/>
              <a:buAutoNum type="arabicParenBoth"/>
            </a:pPr>
            <a:r>
              <a:rPr lang="en-US" sz="1200" b="0" dirty="0">
                <a:effectLst/>
                <a:latin typeface="Arial" panose="020B0604020202020204" pitchFamily="34" charset="0"/>
                <a:cs typeface="Times New Roman" panose="02020603050405020304" pitchFamily="18" charset="0"/>
              </a:rPr>
              <a:t>updating users on the new science, and </a:t>
            </a:r>
          </a:p>
          <a:p>
            <a:pPr marL="2057400" marR="0" lvl="4" indent="-228600">
              <a:spcBef>
                <a:spcPts val="600"/>
              </a:spcBef>
              <a:spcAft>
                <a:spcPts val="1200"/>
              </a:spcAft>
              <a:buSzPts val="1100"/>
              <a:buFont typeface="Arial" panose="020B0604020202020204" pitchFamily="34" charset="0"/>
              <a:buAutoNum type="arabicParenBoth"/>
            </a:pPr>
            <a:r>
              <a:rPr lang="en-US" sz="1200" b="0" dirty="0">
                <a:effectLst/>
                <a:latin typeface="Arial" panose="020B0604020202020204" pitchFamily="34" charset="0"/>
                <a:cs typeface="Times New Roman" panose="02020603050405020304" pitchFamily="18" charset="0"/>
              </a:rPr>
              <a:t>improve the use of the NFDRS through standardized interagency applications of the system.</a:t>
            </a:r>
          </a:p>
          <a:p>
            <a:pPr marL="2057400" marR="0" lvl="4" indent="-228600">
              <a:spcBef>
                <a:spcPts val="600"/>
              </a:spcBef>
              <a:spcAft>
                <a:spcPts val="1200"/>
              </a:spcAft>
              <a:buSzPts val="1100"/>
              <a:buFont typeface="Arial" panose="020B0604020202020204" pitchFamily="34" charset="0"/>
              <a:buAutoNum type="arabicParenBoth"/>
            </a:pPr>
            <a:endParaRPr lang="en-US" sz="1200" b="0" dirty="0">
              <a:effectLst/>
              <a:latin typeface="Arial" panose="020B0604020202020204" pitchFamily="34" charset="0"/>
              <a:cs typeface="Times New Roman" panose="02020603050405020304" pitchFamily="18" charset="0"/>
            </a:endParaRPr>
          </a:p>
          <a:p>
            <a:pPr marL="1143000" marR="0" lvl="2" indent="-228600" algn="l" defTabSz="914400" rtl="0" eaLnBrk="1" fontAlgn="auto" latinLnBrk="0" hangingPunct="1">
              <a:lnSpc>
                <a:spcPct val="100000"/>
              </a:lnSpc>
              <a:spcBef>
                <a:spcPts val="600"/>
              </a:spcBef>
              <a:spcAft>
                <a:spcPts val="1200"/>
              </a:spcAft>
              <a:buClrTx/>
              <a:buSzPts val="1100"/>
              <a:buFont typeface="Arial" panose="020B0604020202020204" pitchFamily="34" charset="0"/>
              <a:buAutoNum type="arabicPeriod"/>
              <a:tabLst/>
              <a:defRPr/>
            </a:pPr>
            <a:r>
              <a:rPr lang="en-US" sz="1200" b="0" dirty="0">
                <a:effectLst/>
                <a:latin typeface="Arial" panose="020B0604020202020204" pitchFamily="34" charset="0"/>
                <a:cs typeface="Times New Roman" panose="02020603050405020304" pitchFamily="18" charset="0"/>
              </a:rPr>
              <a:t>NFDRS2016 Initial Rollout Plan </a:t>
            </a:r>
            <a:r>
              <a:rPr kumimoji="0" lang="en-US" sz="1200" b="1" i="1" u="sng" strike="noStrike" kern="1200" cap="none" spc="0" normalizeH="0" baseline="0" noProof="0" dirty="0">
                <a:ln>
                  <a:noFill/>
                </a:ln>
                <a:solidFill>
                  <a:prstClr val="black"/>
                </a:solidFill>
                <a:effectLst/>
                <a:uLnTx/>
                <a:uFillTx/>
                <a:latin typeface="Arial" panose="020B0604020202020204" pitchFamily="34" charset="0"/>
                <a:ea typeface="+mn-ea"/>
                <a:cs typeface="Times New Roman" panose="02020603050405020304" pitchFamily="18" charset="0"/>
              </a:rPr>
              <a:t>(KEY POINTS):</a:t>
            </a:r>
            <a:endParaRPr lang="en-US" sz="1200" b="0" dirty="0">
              <a:effectLst/>
              <a:latin typeface="Arial" panose="020B0604020202020204" pitchFamily="34" charset="0"/>
              <a:cs typeface="Times New Roman" panose="02020603050405020304" pitchFamily="18" charset="0"/>
            </a:endParaRPr>
          </a:p>
          <a:p>
            <a:pPr marL="1600200" marR="0" lvl="3" indent="-228600">
              <a:spcBef>
                <a:spcPts val="600"/>
              </a:spcBef>
              <a:spcAft>
                <a:spcPts val="1200"/>
              </a:spcAft>
              <a:buSzPts val="1100"/>
              <a:buFont typeface="Arial" panose="020B0604020202020204" pitchFamily="34" charset="0"/>
              <a:buAutoNum type="alphaLcPeriod"/>
            </a:pPr>
            <a:r>
              <a:rPr lang="en-US" sz="1200" b="0" dirty="0">
                <a:effectLst/>
                <a:latin typeface="Arial" panose="020B0604020202020204" pitchFamily="34" charset="0"/>
                <a:cs typeface="Times New Roman" panose="02020603050405020304" pitchFamily="18" charset="0"/>
              </a:rPr>
              <a:t>Provided a detailed initial plan for the phased rollout of the NFDRS 2016 model and applications</a:t>
            </a:r>
          </a:p>
          <a:p>
            <a:pPr marL="1600200" marR="0" lvl="3" indent="-228600">
              <a:spcBef>
                <a:spcPts val="600"/>
              </a:spcBef>
              <a:spcAft>
                <a:spcPts val="1200"/>
              </a:spcAft>
              <a:buSzPts val="1100"/>
              <a:buFont typeface="Arial" panose="020B0604020202020204" pitchFamily="34" charset="0"/>
              <a:buAutoNum type="alphaLcPeriod"/>
            </a:pPr>
            <a:r>
              <a:rPr lang="en-US" sz="1200" b="0" dirty="0">
                <a:effectLst/>
                <a:latin typeface="Arial" panose="020B0604020202020204" pitchFamily="34" charset="0"/>
                <a:cs typeface="Times New Roman" panose="02020603050405020304" pitchFamily="18" charset="0"/>
              </a:rPr>
              <a:t>Outlined roles for the Fire Danger Sub-Committee, GA Leadership Groups, and General Users</a:t>
            </a:r>
          </a:p>
          <a:p>
            <a:pPr marL="1600200" marR="0" lvl="3" indent="-228600">
              <a:spcBef>
                <a:spcPts val="600"/>
              </a:spcBef>
              <a:spcAft>
                <a:spcPts val="1200"/>
              </a:spcAft>
              <a:buSzPts val="1100"/>
              <a:buFont typeface="Arial" panose="020B0604020202020204" pitchFamily="34" charset="0"/>
              <a:buAutoNum type="alphaLcPeriod"/>
            </a:pPr>
            <a:r>
              <a:rPr lang="en-US" sz="1200" b="0" dirty="0">
                <a:effectLst/>
                <a:latin typeface="Arial" panose="020B0604020202020204" pitchFamily="34" charset="0"/>
                <a:cs typeface="Times New Roman" panose="02020603050405020304" pitchFamily="18" charset="0"/>
              </a:rPr>
              <a:t>Included objectives and critical needs to achieve expected outcomes.</a:t>
            </a:r>
          </a:p>
          <a:p>
            <a:pPr marL="1600200" marR="0" lvl="3" indent="-228600">
              <a:spcBef>
                <a:spcPts val="600"/>
              </a:spcBef>
              <a:spcAft>
                <a:spcPts val="1200"/>
              </a:spcAft>
              <a:buSzPts val="1100"/>
              <a:buFont typeface="Arial" panose="020B0604020202020204" pitchFamily="34" charset="0"/>
              <a:buAutoNum type="alphaLcPeriod"/>
            </a:pPr>
            <a:endParaRPr lang="en-US" sz="1200" b="0" dirty="0">
              <a:effectLst/>
              <a:latin typeface="Arial" panose="020B0604020202020204" pitchFamily="34" charset="0"/>
              <a:cs typeface="Times New Roman" panose="02020603050405020304" pitchFamily="18" charset="0"/>
            </a:endParaRPr>
          </a:p>
          <a:p>
            <a:pPr marL="1143000" marR="0" lvl="2" indent="-228600" algn="l" defTabSz="914400" rtl="0" eaLnBrk="1" fontAlgn="auto" latinLnBrk="0" hangingPunct="1">
              <a:lnSpc>
                <a:spcPct val="100000"/>
              </a:lnSpc>
              <a:spcBef>
                <a:spcPts val="600"/>
              </a:spcBef>
              <a:spcAft>
                <a:spcPts val="1200"/>
              </a:spcAft>
              <a:buClrTx/>
              <a:buSzPts val="1100"/>
              <a:buFont typeface="Arial" panose="020B0604020202020204" pitchFamily="34" charset="0"/>
              <a:buAutoNum type="arabicPeriod"/>
              <a:tabLst/>
              <a:defRPr/>
            </a:pPr>
            <a:r>
              <a:rPr lang="en-US" sz="1200" b="0" dirty="0">
                <a:effectLst/>
                <a:latin typeface="Arial" panose="020B0604020202020204" pitchFamily="34" charset="0"/>
                <a:cs typeface="Times New Roman" panose="02020603050405020304" pitchFamily="18" charset="0"/>
              </a:rPr>
              <a:t>Briefing Paper to State and Private Forestry </a:t>
            </a:r>
            <a:r>
              <a:rPr kumimoji="0" lang="en-US" sz="1200" b="1" i="1" u="sng" strike="noStrike" kern="1200" cap="none" spc="0" normalizeH="0" baseline="0" noProof="0" dirty="0">
                <a:ln>
                  <a:noFill/>
                </a:ln>
                <a:solidFill>
                  <a:prstClr val="black"/>
                </a:solidFill>
                <a:effectLst/>
                <a:uLnTx/>
                <a:uFillTx/>
                <a:latin typeface="Arial" panose="020B0604020202020204" pitchFamily="34" charset="0"/>
                <a:ea typeface="+mn-ea"/>
                <a:cs typeface="Times New Roman" panose="02020603050405020304" pitchFamily="18" charset="0"/>
              </a:rPr>
              <a:t>(KEY POINTS):</a:t>
            </a:r>
            <a:endParaRPr lang="en-US" sz="1200" b="0" dirty="0">
              <a:effectLst/>
              <a:latin typeface="Arial" panose="020B0604020202020204" pitchFamily="34" charset="0"/>
              <a:cs typeface="Times New Roman" panose="02020603050405020304" pitchFamily="18" charset="0"/>
            </a:endParaRPr>
          </a:p>
          <a:p>
            <a:pPr marL="1600200" marR="0" lvl="3" indent="-228600">
              <a:spcBef>
                <a:spcPts val="600"/>
              </a:spcBef>
              <a:spcAft>
                <a:spcPts val="1200"/>
              </a:spcAft>
              <a:buSzPts val="1100"/>
              <a:buFont typeface="Arial" panose="020B0604020202020204" pitchFamily="34" charset="0"/>
              <a:buAutoNum type="alphaLcPeriod"/>
            </a:pPr>
            <a:r>
              <a:rPr lang="en-US" sz="1200" b="0" dirty="0">
                <a:effectLst/>
                <a:latin typeface="Arial" panose="020B0604020202020204" pitchFamily="34" charset="0"/>
                <a:cs typeface="Times New Roman" panose="02020603050405020304" pitchFamily="18" charset="0"/>
              </a:rPr>
              <a:t>Summarized the previous key points and timeline</a:t>
            </a:r>
          </a:p>
          <a:p>
            <a:pPr marL="1600200" marR="0" lvl="3" indent="-228600">
              <a:spcBef>
                <a:spcPts val="600"/>
              </a:spcBef>
              <a:spcAft>
                <a:spcPts val="1200"/>
              </a:spcAft>
              <a:buSzPts val="1100"/>
              <a:buFont typeface="Arial" panose="020B0604020202020204" pitchFamily="34" charset="0"/>
              <a:buAutoNum type="alphaLcPeriod"/>
            </a:pPr>
            <a:r>
              <a:rPr lang="en-US" sz="1200" b="0" dirty="0">
                <a:effectLst/>
                <a:latin typeface="Arial" panose="020B0604020202020204" pitchFamily="34" charset="0"/>
                <a:cs typeface="Times New Roman" panose="02020603050405020304" pitchFamily="18" charset="0"/>
              </a:rPr>
              <a:t>Recommended that the USFS lead the overall effort, “collaborating closely with interagency partners”</a:t>
            </a:r>
          </a:p>
          <a:p>
            <a:pPr marL="60312" lvl="0" indent="0">
              <a:buFont typeface="Arial" panose="020B0604020202020204" pitchFamily="34" charset="0"/>
              <a:buNone/>
            </a:pPr>
            <a:endParaRPr lang="en-US" dirty="0"/>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Point out to participants that these documents are posted under the NWCG Fire Danger Subcommittee Home Page:  https://www.nwcg.gov/committees/fire-danger-subcommittee</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D7063D-96C6-401D-A175-5B29A3EA17D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915697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mn-lt"/>
                <a:ea typeface="+mn-ea"/>
                <a:cs typeface="+mn-cs"/>
              </a:rPr>
              <a:t>Slide # </a:t>
            </a:r>
            <a:fld id="{209B3D60-080B-4D34-9398-1DC43AD41F33}" type="slidenum">
              <a:rPr kumimoji="0" lang="en-US" sz="1200" b="1" i="0" u="none" strike="noStrike" kern="1200" cap="none" spc="0" normalizeH="0" baseline="0" noProof="0" smtClean="0">
                <a:ln>
                  <a:noFill/>
                </a:ln>
                <a:solidFill>
                  <a:prstClr val="black"/>
                </a:solidFill>
                <a:effectLst>
                  <a:outerShdw blurRad="38100" dist="38100" dir="2700000" algn="tl">
                    <a:srgbClr val="000000">
                      <a:alpha val="43137"/>
                    </a:srgbClr>
                  </a:outerShdw>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Questions?</a:t>
            </a:r>
          </a:p>
        </p:txBody>
      </p:sp>
      <p:sp>
        <p:nvSpPr>
          <p:cNvPr id="4" name="Slide Number Placeholder 3"/>
          <p:cNvSpPr>
            <a:spLocks noGrp="1"/>
          </p:cNvSpPr>
          <p:nvPr>
            <p:ph type="sldNum" sz="quarter" idx="10"/>
          </p:nvPr>
        </p:nvSpPr>
        <p:spPr/>
        <p:txBody>
          <a:bodyPr/>
          <a:lstStyle/>
          <a:p>
            <a:fld id="{ACD7063D-96C6-401D-A175-5B29A3EA17DD}" type="slidenum">
              <a:rPr lang="en-US" smtClean="0"/>
              <a:t>21</a:t>
            </a:fld>
            <a:endParaRPr lang="en-US"/>
          </a:p>
        </p:txBody>
      </p:sp>
    </p:spTree>
    <p:extLst>
      <p:ext uri="{BB962C8B-B14F-4D97-AF65-F5344CB8AC3E}">
        <p14:creationId xmlns:p14="http://schemas.microsoft.com/office/powerpoint/2010/main" val="39907320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black"/>
                </a:solidFill>
                <a:effectLst>
                  <a:outerShdw blurRad="38100" dist="38100" dir="2700000" algn="tl">
                    <a:srgbClr val="000000">
                      <a:alpha val="43137"/>
                    </a:srgbClr>
                  </a:outerShdw>
                </a:effectLst>
                <a:uLnTx/>
                <a:uFillTx/>
                <a:latin typeface="+mn-lt"/>
                <a:ea typeface="+mn-ea"/>
                <a:cs typeface="+mn-cs"/>
              </a:rPr>
              <a:t>Slide # </a:t>
            </a:r>
            <a:fld id="{209B3D60-080B-4D34-9398-1DC43AD41F33}" type="slidenum">
              <a:rPr kumimoji="0" lang="en-US" sz="1200" b="1" i="0" u="none" strike="noStrike" kern="1200" cap="none" spc="0" normalizeH="0" baseline="0" noProof="0" smtClean="0">
                <a:ln>
                  <a:noFill/>
                </a:ln>
                <a:solidFill>
                  <a:prstClr val="black"/>
                </a:solidFill>
                <a:effectLst>
                  <a:outerShdw blurRad="38100" dist="38100" dir="2700000" algn="tl">
                    <a:srgbClr val="000000">
                      <a:alpha val="43137"/>
                    </a:srgbClr>
                  </a:outerShdw>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1" i="0" u="none" strike="noStrike" kern="1200" cap="none" spc="0" normalizeH="0" baseline="0" noProof="0">
              <a:ln>
                <a:noFill/>
              </a:ln>
              <a:solidFill>
                <a:prstClr val="black"/>
              </a:solidFill>
              <a:effectLst>
                <a:outerShdw blurRad="38100" dist="38100" dir="2700000" algn="tl">
                  <a:srgbClr val="000000">
                    <a:alpha val="43137"/>
                  </a:srgbClr>
                </a:outerShdw>
              </a:effectLst>
              <a:uLnTx/>
              <a:uFillTx/>
              <a:latin typeface="+mn-lt"/>
              <a:ea typeface="+mn-ea"/>
              <a:cs typeface="+mn-cs"/>
            </a:endParaRPr>
          </a:p>
          <a:p>
            <a:pPr marL="0" marR="0" lvl="0" indent="0">
              <a:spcBef>
                <a:spcPts val="600"/>
              </a:spcBef>
              <a:spcAft>
                <a:spcPts val="1200"/>
              </a:spcAft>
              <a:buSzPts val="1100"/>
              <a:buFont typeface="Arial" panose="020B0604020202020204" pitchFamily="34" charset="0"/>
              <a:buNone/>
            </a:pPr>
            <a:r>
              <a:rPr lang="en-US" sz="1200" b="1">
                <a:effectLst/>
                <a:latin typeface="Arial" panose="020B0604020202020204" pitchFamily="34" charset="0"/>
                <a:cs typeface="Times New Roman" panose="02020603050405020304" pitchFamily="18" charset="0"/>
              </a:rPr>
              <a:t>NWCG Memorandum (18-001)</a:t>
            </a:r>
          </a:p>
          <a:p>
            <a:pPr marL="0" marR="0" lvl="0" indent="0">
              <a:spcBef>
                <a:spcPts val="600"/>
              </a:spcBef>
              <a:spcAft>
                <a:spcPts val="1200"/>
              </a:spcAft>
              <a:buSzPts val="1100"/>
              <a:buFont typeface="Arial" panose="020B0604020202020204" pitchFamily="34" charset="0"/>
              <a:buNone/>
            </a:pPr>
            <a:endParaRPr lang="en-US" sz="1200" b="1">
              <a:effectLst/>
              <a:latin typeface="Arial" panose="020B0604020202020204" pitchFamily="34" charset="0"/>
              <a:cs typeface="Times New Roman" panose="02020603050405020304" pitchFamily="18" charset="0"/>
            </a:endParaRPr>
          </a:p>
          <a:p>
            <a:pPr marL="1143000" marR="0" lvl="2" indent="-228600">
              <a:spcBef>
                <a:spcPts val="600"/>
              </a:spcBef>
              <a:spcAft>
                <a:spcPts val="1200"/>
              </a:spcAft>
              <a:buSzPts val="1100"/>
              <a:buFont typeface="Arial" panose="020B0604020202020204" pitchFamily="34" charset="0"/>
              <a:buAutoNum type="arabicPeriod"/>
            </a:pPr>
            <a:r>
              <a:rPr lang="en-US" sz="1200" b="1">
                <a:effectLst/>
                <a:latin typeface="Arial" panose="020B0604020202020204" pitchFamily="34" charset="0"/>
                <a:cs typeface="Times New Roman" panose="02020603050405020304" pitchFamily="18" charset="0"/>
              </a:rPr>
              <a:t>Two purposes of the NWCG IM:</a:t>
            </a:r>
          </a:p>
          <a:p>
            <a:pPr marL="1600200" marR="0" lvl="3" indent="-228600">
              <a:spcBef>
                <a:spcPts val="600"/>
              </a:spcBef>
              <a:spcAft>
                <a:spcPts val="1200"/>
              </a:spcAft>
              <a:buSzPts val="1100"/>
              <a:buFont typeface="Arial" panose="020B0604020202020204" pitchFamily="34" charset="0"/>
              <a:buAutoNum type="alphaLcPeriod"/>
            </a:pPr>
            <a:r>
              <a:rPr lang="en-US" sz="1200" b="1">
                <a:effectLst/>
                <a:latin typeface="Arial" panose="020B0604020202020204" pitchFamily="34" charset="0"/>
                <a:cs typeface="Times New Roman" panose="02020603050405020304" pitchFamily="18" charset="0"/>
              </a:rPr>
              <a:t>Announced that the NFDRS2016 will replace the existing 1978 and 1988 NFDRS models </a:t>
            </a:r>
            <a:r>
              <a:rPr lang="en-US" sz="1200" b="1" u="sng">
                <a:effectLst/>
                <a:latin typeface="Arial" panose="020B0604020202020204" pitchFamily="34" charset="0"/>
                <a:cs typeface="Times New Roman" panose="02020603050405020304" pitchFamily="18" charset="0"/>
              </a:rPr>
              <a:t>by May 2020</a:t>
            </a:r>
            <a:r>
              <a:rPr lang="en-US" sz="1200" b="1" u="none">
                <a:effectLst/>
                <a:latin typeface="Arial" panose="020B0604020202020204" pitchFamily="34" charset="0"/>
                <a:cs typeface="Times New Roman" panose="02020603050405020304" pitchFamily="18" charset="0"/>
              </a:rPr>
              <a:t>, </a:t>
            </a:r>
            <a:r>
              <a:rPr lang="en-US" sz="1200" b="1">
                <a:effectLst/>
                <a:latin typeface="Arial" panose="020B0604020202020204" pitchFamily="34" charset="0"/>
                <a:cs typeface="Times New Roman" panose="02020603050405020304" pitchFamily="18" charset="0"/>
              </a:rPr>
              <a:t>and</a:t>
            </a:r>
          </a:p>
          <a:p>
            <a:pPr marL="1600200" marR="0" lvl="3" indent="-228600">
              <a:spcBef>
                <a:spcPts val="600"/>
              </a:spcBef>
              <a:spcAft>
                <a:spcPts val="1200"/>
              </a:spcAft>
              <a:buSzPts val="1100"/>
              <a:buFont typeface="Arial" panose="020B0604020202020204" pitchFamily="34" charset="0"/>
              <a:buAutoNum type="alphaLcPeriod"/>
            </a:pPr>
            <a:r>
              <a:rPr lang="en-US" sz="1200" b="1">
                <a:effectLst/>
                <a:latin typeface="Arial" panose="020B0604020202020204" pitchFamily="34" charset="0"/>
                <a:cs typeface="Times New Roman" panose="02020603050405020304" pitchFamily="18" charset="0"/>
              </a:rPr>
              <a:t>Provide information about the transition to the new system.  </a:t>
            </a:r>
          </a:p>
          <a:p>
            <a:pPr marL="1600200" marR="0" lvl="3" indent="-228600">
              <a:spcBef>
                <a:spcPts val="600"/>
              </a:spcBef>
              <a:spcAft>
                <a:spcPts val="1200"/>
              </a:spcAft>
              <a:buSzPts val="1100"/>
              <a:buFont typeface="Arial" panose="020B0604020202020204" pitchFamily="34" charset="0"/>
              <a:buAutoNum type="alphaLcPeriod"/>
            </a:pPr>
            <a:endParaRPr lang="en-US" sz="1200" b="1">
              <a:effectLst/>
              <a:latin typeface="Arial" panose="020B0604020202020204" pitchFamily="34" charset="0"/>
              <a:cs typeface="Times New Roman" panose="02020603050405020304" pitchFamily="18" charset="0"/>
            </a:endParaRPr>
          </a:p>
          <a:p>
            <a:pPr marL="1143000" marR="0" lvl="2" indent="-228600">
              <a:spcBef>
                <a:spcPts val="600"/>
              </a:spcBef>
              <a:spcAft>
                <a:spcPts val="1200"/>
              </a:spcAft>
              <a:buSzPts val="1100"/>
              <a:buFont typeface="Arial" panose="020B0604020202020204" pitchFamily="34" charset="0"/>
              <a:buAutoNum type="arabicPeriod"/>
            </a:pPr>
            <a:r>
              <a:rPr lang="en-US" sz="1200" b="1">
                <a:effectLst/>
                <a:latin typeface="Arial" panose="020B0604020202020204" pitchFamily="34" charset="0"/>
                <a:cs typeface="Times New Roman" panose="02020603050405020304" pitchFamily="18" charset="0"/>
              </a:rPr>
              <a:t>The IM stressed interagency collaboration.</a:t>
            </a:r>
          </a:p>
          <a:p>
            <a:pPr marL="1600200" marR="0" lvl="3" indent="-228600">
              <a:spcBef>
                <a:spcPts val="600"/>
              </a:spcBef>
              <a:spcAft>
                <a:spcPts val="1200"/>
              </a:spcAft>
              <a:buSzPts val="1100"/>
              <a:buFont typeface="Arial" panose="020B0604020202020204" pitchFamily="34" charset="0"/>
              <a:buAutoNum type="alphaLcPeriod"/>
            </a:pPr>
            <a:endParaRPr lang="en-US" sz="1200" b="1">
              <a:effectLst/>
              <a:latin typeface="Arial" panose="020B0604020202020204" pitchFamily="34" charset="0"/>
              <a:cs typeface="Times New Roman" panose="02020603050405020304" pitchFamily="18" charset="0"/>
            </a:endParaRPr>
          </a:p>
          <a:p>
            <a:pPr marL="1143000" marR="0" lvl="2" indent="-228600">
              <a:spcBef>
                <a:spcPts val="600"/>
              </a:spcBef>
              <a:spcAft>
                <a:spcPts val="1200"/>
              </a:spcAft>
              <a:buSzPts val="1100"/>
              <a:buFont typeface="Arial" panose="020B0604020202020204" pitchFamily="34" charset="0"/>
              <a:buAutoNum type="arabicPeriod"/>
            </a:pPr>
            <a:r>
              <a:rPr lang="en-US" sz="1200" b="1">
                <a:effectLst/>
                <a:latin typeface="Arial" panose="020B0604020202020204" pitchFamily="34" charset="0"/>
                <a:cs typeface="Times New Roman" panose="02020603050405020304" pitchFamily="18" charset="0"/>
              </a:rPr>
              <a:t>The IM established a deadline of May 1, 2020 for complete transition to NFDRS2016.</a:t>
            </a:r>
          </a:p>
          <a:p>
            <a:pPr marL="914400" marR="0" lvl="2" indent="0">
              <a:spcBef>
                <a:spcPts val="600"/>
              </a:spcBef>
              <a:spcAft>
                <a:spcPts val="1200"/>
              </a:spcAft>
              <a:buSzPts val="1100"/>
              <a:buFont typeface="Arial" panose="020B0604020202020204" pitchFamily="34" charset="0"/>
              <a:buNone/>
            </a:pPr>
            <a:r>
              <a:rPr lang="en-US" sz="1200" b="0" u="none">
                <a:effectLst/>
                <a:latin typeface="Arial" panose="020B0604020202020204" pitchFamily="34" charset="0"/>
                <a:cs typeface="Times New Roman" panose="02020603050405020304" pitchFamily="18" charset="0"/>
              </a:rPr>
              <a:t>(</a:t>
            </a:r>
            <a:r>
              <a:rPr lang="en-US" sz="1200" b="0" i="1" u="none">
                <a:effectLst/>
                <a:latin typeface="Arial" panose="020B0604020202020204" pitchFamily="34" charset="0"/>
                <a:cs typeface="Times New Roman" panose="02020603050405020304" pitchFamily="18" charset="0"/>
              </a:rPr>
              <a:t>Note:  the USFS letter issued in December suggested a due date of January 1, 2020),</a:t>
            </a:r>
            <a:r>
              <a:rPr lang="en-US" sz="1200" b="1" i="1">
                <a:effectLst/>
                <a:latin typeface="Arial" panose="020B0604020202020204" pitchFamily="34" charset="0"/>
                <a:cs typeface="Times New Roman" panose="02020603050405020304" pitchFamily="18" charset="0"/>
              </a:rPr>
              <a:t> </a:t>
            </a:r>
            <a:endParaRPr lang="en-US" sz="1200" b="1">
              <a:effectLst/>
              <a:latin typeface="Arial" panose="020B0604020202020204" pitchFamily="34" charset="0"/>
              <a:cs typeface="Times New Roman" panose="02020603050405020304" pitchFamily="18" charset="0"/>
            </a:endParaRP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D7063D-96C6-401D-A175-5B29A3EA17D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827758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black"/>
                </a:solidFill>
                <a:effectLst>
                  <a:outerShdw blurRad="38100" dist="38100" dir="2700000" algn="tl">
                    <a:srgbClr val="000000">
                      <a:alpha val="43137"/>
                    </a:srgbClr>
                  </a:outerShdw>
                </a:effectLst>
                <a:uLnTx/>
                <a:uFillTx/>
                <a:latin typeface="+mn-lt"/>
                <a:ea typeface="+mn-ea"/>
                <a:cs typeface="+mn-cs"/>
              </a:rPr>
              <a:t>Slide # </a:t>
            </a:r>
            <a:fld id="{209B3D60-080B-4D34-9398-1DC43AD41F33}" type="slidenum">
              <a:rPr kumimoji="0" lang="en-US" sz="1200" b="1" i="0" u="none" strike="noStrike" kern="1200" cap="none" spc="0" normalizeH="0" baseline="0" noProof="0" smtClean="0">
                <a:ln>
                  <a:noFill/>
                </a:ln>
                <a:solidFill>
                  <a:prstClr val="black"/>
                </a:solidFill>
                <a:effectLst>
                  <a:outerShdw blurRad="38100" dist="38100" dir="2700000" algn="tl">
                    <a:srgbClr val="000000">
                      <a:alpha val="43137"/>
                    </a:srgbClr>
                  </a:outerShdw>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1" i="0" u="none" strike="noStrike" kern="1200" cap="none" spc="0" normalizeH="0" baseline="0" noProof="0">
              <a:ln>
                <a:noFill/>
              </a:ln>
              <a:solidFill>
                <a:prstClr val="black"/>
              </a:solidFill>
              <a:effectLst>
                <a:outerShdw blurRad="38100" dist="38100" dir="2700000" algn="tl">
                  <a:srgbClr val="000000">
                    <a:alpha val="43137"/>
                  </a:srgbClr>
                </a:outerShdw>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BIA Endorsement -- </a:t>
            </a: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D7063D-96C6-401D-A175-5B29A3EA17D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596151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black"/>
                </a:solidFill>
                <a:effectLst>
                  <a:outerShdw blurRad="38100" dist="38100" dir="2700000" algn="tl">
                    <a:srgbClr val="000000">
                      <a:alpha val="43137"/>
                    </a:srgbClr>
                  </a:outerShdw>
                </a:effectLst>
                <a:uLnTx/>
                <a:uFillTx/>
                <a:latin typeface="+mn-lt"/>
                <a:ea typeface="+mn-ea"/>
                <a:cs typeface="+mn-cs"/>
              </a:rPr>
              <a:t>Slide # </a:t>
            </a:r>
            <a:fld id="{209B3D60-080B-4D34-9398-1DC43AD41F33}" type="slidenum">
              <a:rPr kumimoji="0" lang="en-US" sz="1200" b="1" i="0" u="none" strike="noStrike" kern="1200" cap="none" spc="0" normalizeH="0" baseline="0" noProof="0" smtClean="0">
                <a:ln>
                  <a:noFill/>
                </a:ln>
                <a:solidFill>
                  <a:prstClr val="black"/>
                </a:solidFill>
                <a:effectLst>
                  <a:outerShdw blurRad="38100" dist="38100" dir="2700000" algn="tl">
                    <a:srgbClr val="000000">
                      <a:alpha val="43137"/>
                    </a:srgbClr>
                  </a:outerShdw>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1" i="0" u="none" strike="noStrike" kern="1200" cap="none" spc="0" normalizeH="0" baseline="0" noProof="0">
              <a:ln>
                <a:noFill/>
              </a:ln>
              <a:solidFill>
                <a:prstClr val="black"/>
              </a:solidFill>
              <a:effectLst>
                <a:outerShdw blurRad="38100" dist="38100" dir="2700000" algn="tl">
                  <a:srgbClr val="000000">
                    <a:alpha val="43137"/>
                  </a:srgbClr>
                </a:outerShdw>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US F&amp;WS Endorsement -- </a:t>
            </a: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D7063D-96C6-401D-A175-5B29A3EA17D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769133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black"/>
                </a:solidFill>
                <a:effectLst>
                  <a:outerShdw blurRad="38100" dist="38100" dir="2700000" algn="tl">
                    <a:srgbClr val="000000">
                      <a:alpha val="43137"/>
                    </a:srgbClr>
                  </a:outerShdw>
                </a:effectLst>
                <a:uLnTx/>
                <a:uFillTx/>
                <a:latin typeface="+mn-lt"/>
                <a:ea typeface="+mn-ea"/>
                <a:cs typeface="+mn-cs"/>
              </a:rPr>
              <a:t>Slide # </a:t>
            </a:r>
            <a:fld id="{209B3D60-080B-4D34-9398-1DC43AD41F33}" type="slidenum">
              <a:rPr kumimoji="0" lang="en-US" sz="1200" b="1" i="0" u="none" strike="noStrike" kern="1200" cap="none" spc="0" normalizeH="0" baseline="0" noProof="0" smtClean="0">
                <a:ln>
                  <a:noFill/>
                </a:ln>
                <a:solidFill>
                  <a:prstClr val="black"/>
                </a:solidFill>
                <a:effectLst>
                  <a:outerShdw blurRad="38100" dist="38100" dir="2700000" algn="tl">
                    <a:srgbClr val="000000">
                      <a:alpha val="43137"/>
                    </a:srgbClr>
                  </a:outerShdw>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1" i="0" u="none" strike="noStrike" kern="1200" cap="none" spc="0" normalizeH="0" baseline="0" noProof="0">
              <a:ln>
                <a:noFill/>
              </a:ln>
              <a:solidFill>
                <a:prstClr val="black"/>
              </a:solidFill>
              <a:effectLst>
                <a:outerShdw blurRad="38100" dist="38100" dir="2700000" algn="tl">
                  <a:srgbClr val="000000">
                    <a:alpha val="43137"/>
                  </a:srgbClr>
                </a:outerShdw>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r>
              <a:rPr lang="en-US"/>
              <a:t>BLM Endorsement</a:t>
            </a: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D7063D-96C6-401D-A175-5B29A3EA17D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634991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black"/>
                </a:solidFill>
                <a:effectLst>
                  <a:outerShdw blurRad="38100" dist="38100" dir="2700000" algn="tl">
                    <a:srgbClr val="000000">
                      <a:alpha val="43137"/>
                    </a:srgbClr>
                  </a:outerShdw>
                </a:effectLst>
                <a:uLnTx/>
                <a:uFillTx/>
                <a:latin typeface="+mn-lt"/>
                <a:ea typeface="+mn-ea"/>
                <a:cs typeface="+mn-cs"/>
              </a:rPr>
              <a:t>Slide # </a:t>
            </a:r>
            <a:fld id="{209B3D60-080B-4D34-9398-1DC43AD41F33}" type="slidenum">
              <a:rPr kumimoji="0" lang="en-US" sz="1200" b="1" i="0" u="none" strike="noStrike" kern="1200" cap="none" spc="0" normalizeH="0" baseline="0" noProof="0" smtClean="0">
                <a:ln>
                  <a:noFill/>
                </a:ln>
                <a:solidFill>
                  <a:prstClr val="black"/>
                </a:solidFill>
                <a:effectLst>
                  <a:outerShdw blurRad="38100" dist="38100" dir="2700000" algn="tl">
                    <a:srgbClr val="000000">
                      <a:alpha val="43137"/>
                    </a:srgbClr>
                  </a:outerShdw>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1" i="0" u="none" strike="noStrike" kern="1200" cap="none" spc="0" normalizeH="0" baseline="0" noProof="0">
              <a:ln>
                <a:noFill/>
              </a:ln>
              <a:solidFill>
                <a:prstClr val="black"/>
              </a:solidFill>
              <a:effectLst>
                <a:outerShdw blurRad="38100" dist="38100" dir="2700000" algn="tl">
                  <a:srgbClr val="000000">
                    <a:alpha val="43137"/>
                  </a:srgbClr>
                </a:outerShdw>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mn-lt"/>
              <a:ea typeface="+mn-ea"/>
              <a:cs typeface="+mn-cs"/>
            </a:endParaRPr>
          </a:p>
          <a:p>
            <a:r>
              <a:rPr lang="en-US" b="1" u="sng"/>
              <a:t>NWCG’s NFDRS2016 Rollout Plan Timeline</a:t>
            </a:r>
          </a:p>
          <a:p>
            <a:endParaRPr lang="en-US"/>
          </a:p>
          <a:p>
            <a:r>
              <a:rPr lang="en-US" sz="1200" b="1" i="0" u="none" strike="noStrike" baseline="0">
                <a:solidFill>
                  <a:srgbClr val="000000"/>
                </a:solidFill>
                <a:latin typeface="Tw Cen MT" panose="020B0602020104020603" pitchFamily="34" charset="0"/>
              </a:rPr>
              <a:t>February 2018 - August 2018: </a:t>
            </a:r>
            <a:endParaRPr lang="en-US" sz="1200" b="0" i="0" u="none" strike="noStrike" baseline="0">
              <a:solidFill>
                <a:srgbClr val="000000"/>
              </a:solidFill>
              <a:latin typeface="Tw Cen MT" panose="020B0602020104020603" pitchFamily="34" charset="0"/>
            </a:endParaRPr>
          </a:p>
          <a:p>
            <a:pPr marL="628650" lvl="1" indent="-171450">
              <a:buFont typeface="Arial" panose="020B0604020202020204" pitchFamily="34" charset="0"/>
              <a:buChar char="•"/>
            </a:pPr>
            <a:r>
              <a:rPr lang="en-US" sz="1200" b="0" i="0" u="none" strike="noStrike" baseline="0">
                <a:solidFill>
                  <a:srgbClr val="000000"/>
                </a:solidFill>
                <a:latin typeface="Tw Cen MT" panose="020B0602020104020603" pitchFamily="34" charset="0"/>
              </a:rPr>
              <a:t>GA leadership groups will be formed.</a:t>
            </a:r>
          </a:p>
          <a:p>
            <a:pPr marL="628650" lvl="1" indent="-171450">
              <a:buFont typeface="Arial" panose="020B0604020202020204" pitchFamily="34" charset="0"/>
              <a:buChar char="•"/>
            </a:pPr>
            <a:r>
              <a:rPr lang="en-US" sz="1200" b="0" i="0" u="none" strike="noStrike" baseline="0">
                <a:solidFill>
                  <a:srgbClr val="000000"/>
                </a:solidFill>
                <a:latin typeface="Tw Cen MT" panose="020B0602020104020603" pitchFamily="34" charset="0"/>
              </a:rPr>
              <a:t>April 2018, GA leadership groups will attend a NFDRS2016 workshop at NAFRI to prepare for GA rollout workshops.</a:t>
            </a:r>
          </a:p>
          <a:p>
            <a:pPr marL="628650" lvl="1" indent="-171450">
              <a:buFont typeface="Arial" panose="020B0604020202020204" pitchFamily="34" charset="0"/>
              <a:buChar char="•"/>
            </a:pPr>
            <a:r>
              <a:rPr lang="en-US" sz="1200" b="0" i="0" u="none" strike="noStrike" baseline="0">
                <a:solidFill>
                  <a:srgbClr val="000000"/>
                </a:solidFill>
                <a:latin typeface="Tw Cen MT" panose="020B0602020104020603" pitchFamily="34" charset="0"/>
              </a:rPr>
              <a:t>April 2018, NFDRS2016 will be widely available for use. WIMS and FireFamilyPlus updates will be complete.</a:t>
            </a:r>
          </a:p>
          <a:p>
            <a:pPr marL="628650" lvl="1" indent="-171450">
              <a:buFont typeface="Arial" panose="020B0604020202020204" pitchFamily="34" charset="0"/>
              <a:buChar char="•"/>
            </a:pPr>
            <a:r>
              <a:rPr lang="en-US" sz="1200" b="0" i="0" u="none" strike="noStrike" baseline="0">
                <a:solidFill>
                  <a:srgbClr val="000000"/>
                </a:solidFill>
                <a:latin typeface="Tw Cen MT" panose="020B0602020104020603" pitchFamily="34" charset="0"/>
              </a:rPr>
              <a:t>Four online and/or instructor-led NFDRS2016 lessons will be available for previous S-491students (Fire Danger Subcommittee recommends all previous S-491 students take these lessons).</a:t>
            </a:r>
          </a:p>
          <a:p>
            <a:endParaRPr lang="en-US" sz="1200" b="0" i="0" u="none" strike="noStrike" baseline="0">
              <a:solidFill>
                <a:srgbClr val="000000"/>
              </a:solidFill>
              <a:latin typeface="Tw Cen MT" panose="020B0602020104020603" pitchFamily="34" charset="0"/>
            </a:endParaRPr>
          </a:p>
          <a:p>
            <a:r>
              <a:rPr lang="en-US" sz="1200" b="1" i="0" u="none" strike="noStrike" baseline="0">
                <a:solidFill>
                  <a:srgbClr val="000000"/>
                </a:solidFill>
                <a:latin typeface="Tw Cen MT" panose="020B0602020104020603" pitchFamily="34" charset="0"/>
              </a:rPr>
              <a:t>September 2018– May 2019: </a:t>
            </a:r>
            <a:endParaRPr lang="en-US" sz="1200" b="0" i="0" u="none" strike="noStrike" baseline="0">
              <a:solidFill>
                <a:srgbClr val="000000"/>
              </a:solidFill>
              <a:latin typeface="Tw Cen MT" panose="020B0602020104020603" pitchFamily="34" charset="0"/>
            </a:endParaRPr>
          </a:p>
          <a:p>
            <a:pPr marL="628650" lvl="1" indent="-171450">
              <a:buFont typeface="Arial" panose="020B0604020202020204" pitchFamily="34" charset="0"/>
              <a:buChar char="•"/>
            </a:pPr>
            <a:r>
              <a:rPr lang="en-US" sz="1200" b="0" i="0" u="none" strike="noStrike" baseline="0">
                <a:solidFill>
                  <a:srgbClr val="000000"/>
                </a:solidFill>
                <a:latin typeface="Tw Cen MT" panose="020B0602020104020603" pitchFamily="34" charset="0"/>
              </a:rPr>
              <a:t>GA leadership groups will conduct NFDRS2016 workshops geared toward field level practitioners.</a:t>
            </a:r>
          </a:p>
          <a:p>
            <a:pPr marL="628650" lvl="1" indent="-171450">
              <a:buFont typeface="Arial" panose="020B0604020202020204" pitchFamily="34" charset="0"/>
              <a:buChar char="•"/>
            </a:pPr>
            <a:r>
              <a:rPr lang="en-US" sz="1200" b="0" i="0" u="none" strike="noStrike" baseline="0">
                <a:solidFill>
                  <a:srgbClr val="000000"/>
                </a:solidFill>
                <a:latin typeface="Tw Cen MT" panose="020B0602020104020603" pitchFamily="34" charset="0"/>
              </a:rPr>
              <a:t>The Alpha version of the updated S-491 course will include instruction of the NFDRS2016 model.</a:t>
            </a:r>
          </a:p>
          <a:p>
            <a:endParaRPr lang="en-US" sz="1200" b="0" i="0" u="none" strike="noStrike" baseline="0">
              <a:solidFill>
                <a:srgbClr val="000000"/>
              </a:solidFill>
              <a:latin typeface="Tw Cen MT" panose="020B0602020104020603" pitchFamily="34" charset="0"/>
            </a:endParaRPr>
          </a:p>
          <a:p>
            <a:r>
              <a:rPr lang="en-US" sz="1200" b="1" i="0" u="none" strike="noStrike" baseline="0">
                <a:solidFill>
                  <a:srgbClr val="000000"/>
                </a:solidFill>
                <a:latin typeface="Tw Cen MT" panose="020B0602020104020603" pitchFamily="34" charset="0"/>
              </a:rPr>
              <a:t>June 2019 – December 2019: </a:t>
            </a:r>
            <a:endParaRPr lang="en-US" sz="1200" b="0" i="0" u="none" strike="noStrike" baseline="0">
              <a:solidFill>
                <a:srgbClr val="000000"/>
              </a:solidFill>
              <a:latin typeface="Tw Cen MT" panose="020B0602020104020603" pitchFamily="34" charset="0"/>
            </a:endParaRPr>
          </a:p>
          <a:p>
            <a:pPr marL="628650" lvl="1" indent="-171450">
              <a:buFont typeface="Arial" panose="020B0604020202020204" pitchFamily="34" charset="0"/>
              <a:buChar char="•"/>
            </a:pPr>
            <a:r>
              <a:rPr lang="en-US" sz="1200" b="0" i="0" u="none" strike="noStrike" baseline="0">
                <a:solidFill>
                  <a:srgbClr val="000000"/>
                </a:solidFill>
                <a:latin typeface="Tw Cen MT" panose="020B0602020104020603" pitchFamily="34" charset="0"/>
              </a:rPr>
              <a:t>Local units will evaluate NFDRS2016 outputs and finalize new decision thresholds based on the new model.</a:t>
            </a:r>
          </a:p>
          <a:p>
            <a:endParaRPr lang="en-US" sz="1200" b="0" i="0" u="none" strike="noStrike" baseline="0">
              <a:solidFill>
                <a:srgbClr val="000000"/>
              </a:solidFill>
              <a:latin typeface="Tw Cen MT" panose="020B0602020104020603" pitchFamily="34" charset="0"/>
            </a:endParaRPr>
          </a:p>
          <a:p>
            <a:r>
              <a:rPr lang="en-US" sz="1200" b="1" i="0" u="none" strike="noStrike" baseline="0">
                <a:solidFill>
                  <a:srgbClr val="000000"/>
                </a:solidFill>
                <a:latin typeface="Tw Cen MT" panose="020B0602020104020603" pitchFamily="34" charset="0"/>
              </a:rPr>
              <a:t>May 2020: </a:t>
            </a:r>
            <a:endParaRPr lang="en-US" sz="1200" b="0" i="0" u="none" strike="noStrike" baseline="0">
              <a:solidFill>
                <a:srgbClr val="000000"/>
              </a:solidFill>
              <a:latin typeface="Tw Cen MT" panose="020B0602020104020603" pitchFamily="34" charset="0"/>
            </a:endParaRPr>
          </a:p>
          <a:p>
            <a:pPr marL="628650" lvl="1" indent="-171450">
              <a:buFont typeface="Arial" panose="020B0604020202020204" pitchFamily="34" charset="0"/>
              <a:buChar char="•"/>
            </a:pPr>
            <a:r>
              <a:rPr lang="en-US" sz="1200" b="0" i="0" u="none" strike="noStrike" baseline="0">
                <a:solidFill>
                  <a:srgbClr val="000000"/>
                </a:solidFill>
                <a:latin typeface="Tw Cen MT" panose="020B0602020104020603" pitchFamily="34" charset="0"/>
              </a:rPr>
              <a:t>May 1st 2020 is the deadline for complete transition to the NFDRS2016 system.</a:t>
            </a:r>
          </a:p>
          <a:p>
            <a:r>
              <a:rPr lang="en-US" b="1"/>
              <a:t> </a:t>
            </a:r>
          </a:p>
          <a:p>
            <a:endParaRPr lang="en-US"/>
          </a:p>
          <a:p>
            <a:endParaRPr lang="en-US"/>
          </a:p>
          <a:p>
            <a:r>
              <a:rPr lang="en-US"/>
              <a:t>Note today’s date on the timeline.</a:t>
            </a:r>
          </a:p>
        </p:txBody>
      </p:sp>
      <p:sp>
        <p:nvSpPr>
          <p:cNvPr id="4" name="Slide Number Placeholder 3"/>
          <p:cNvSpPr>
            <a:spLocks noGrp="1"/>
          </p:cNvSpPr>
          <p:nvPr>
            <p:ph type="sldNum" sz="quarter" idx="5"/>
          </p:nvPr>
        </p:nvSpPr>
        <p:spPr/>
        <p:txBody>
          <a:bodyPr/>
          <a:lstStyle/>
          <a:p>
            <a:fld id="{ACD7063D-96C6-401D-A175-5B29A3EA17DD}" type="slidenum">
              <a:rPr lang="en-US" smtClean="0"/>
              <a:t>7</a:t>
            </a:fld>
            <a:endParaRPr lang="en-US"/>
          </a:p>
        </p:txBody>
      </p:sp>
    </p:spTree>
    <p:extLst>
      <p:ext uri="{BB962C8B-B14F-4D97-AF65-F5344CB8AC3E}">
        <p14:creationId xmlns:p14="http://schemas.microsoft.com/office/powerpoint/2010/main" val="39868998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fontScale="92500" lnSpcReduction="20000"/>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black"/>
                </a:solidFill>
                <a:effectLst>
                  <a:outerShdw blurRad="38100" dist="38100" dir="2700000" algn="tl">
                    <a:srgbClr val="000000">
                      <a:alpha val="43137"/>
                    </a:srgbClr>
                  </a:outerShdw>
                </a:effectLst>
                <a:uLnTx/>
                <a:uFillTx/>
                <a:latin typeface="+mn-lt"/>
                <a:ea typeface="+mn-ea"/>
                <a:cs typeface="+mn-cs"/>
              </a:rPr>
              <a:t>Slide # </a:t>
            </a:r>
            <a:fld id="{209B3D60-080B-4D34-9398-1DC43AD41F33}" type="slidenum">
              <a:rPr kumimoji="0" lang="en-US" sz="1200" b="1" i="0" u="none" strike="noStrike" kern="1200" cap="none" spc="0" normalizeH="0" baseline="0" noProof="0" smtClean="0">
                <a:ln>
                  <a:noFill/>
                </a:ln>
                <a:solidFill>
                  <a:prstClr val="black"/>
                </a:solidFill>
                <a:effectLst>
                  <a:outerShdw blurRad="38100" dist="38100" dir="2700000" algn="tl">
                    <a:srgbClr val="000000">
                      <a:alpha val="43137"/>
                    </a:srgbClr>
                  </a:outerShdw>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1" i="0" u="none" strike="noStrike" kern="1200" cap="none" spc="0" normalizeH="0" baseline="0" noProof="0">
              <a:ln>
                <a:noFill/>
              </a:ln>
              <a:solidFill>
                <a:prstClr val="black"/>
              </a:solidFill>
              <a:effectLst>
                <a:outerShdw blurRad="38100" dist="38100" dir="2700000" algn="tl">
                  <a:srgbClr val="000000">
                    <a:alpha val="43137"/>
                  </a:srgbClr>
                </a:outerShdw>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u="none" kern="120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u="none" kern="1200">
                <a:solidFill>
                  <a:schemeClr val="tx1"/>
                </a:solidFill>
              </a:rPr>
              <a:t>Animated Slide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r>
              <a:rPr lang="en-US" b="0" u="sng">
                <a:effectLst/>
              </a:rPr>
              <a:t>Interagency Standards for Fire and Fire Aviation Operations (Chapter</a:t>
            </a:r>
            <a:r>
              <a:rPr lang="en-US" b="0" u="sng" baseline="0">
                <a:effectLst/>
              </a:rPr>
              <a:t> 10 – Preparedness)</a:t>
            </a:r>
          </a:p>
          <a:p>
            <a:endParaRPr lang="en-US" b="0" u="sng" baseline="0">
              <a:effectLst/>
            </a:endParaRPr>
          </a:p>
          <a:p>
            <a:r>
              <a:rPr lang="en-US" b="0" u="none" baseline="0">
                <a:effectLst/>
              </a:rPr>
              <a:t>This language refers to the FDOP as the focal point for preparedness planning.  In addition, the FDOP will include several other plans that have been coordinated to result in actions based on fire danger levels. </a:t>
            </a:r>
          </a:p>
          <a:p>
            <a:endParaRPr lang="en-US" b="0" u="sng" baseline="0">
              <a:effectLst/>
            </a:endParaRPr>
          </a:p>
          <a:p>
            <a:r>
              <a:rPr lang="en-US" b="0" u="sng" baseline="0">
                <a:effectLst/>
              </a:rPr>
              <a:t>Other background information:</a:t>
            </a:r>
            <a:endParaRPr lang="en-US" b="0" u="sng">
              <a:effectLst/>
            </a:endParaRPr>
          </a:p>
          <a:p>
            <a:endParaRPr lang="en-US"/>
          </a:p>
          <a:p>
            <a:r>
              <a:rPr lang="en-US" sz="1200" strike="noStrike" kern="1200" baseline="0">
                <a:solidFill>
                  <a:schemeClr val="tx1"/>
                </a:solidFill>
              </a:rPr>
              <a:t>For the </a:t>
            </a:r>
            <a:r>
              <a:rPr lang="en-US" sz="1200" b="1" strike="noStrike" kern="1200" baseline="0">
                <a:solidFill>
                  <a:schemeClr val="tx1"/>
                </a:solidFill>
              </a:rPr>
              <a:t>USDI - Bureau of Land Management </a:t>
            </a:r>
            <a:r>
              <a:rPr lang="en-US" sz="1200" strike="noStrike" kern="1200" baseline="0">
                <a:solidFill>
                  <a:schemeClr val="tx1"/>
                </a:solidFill>
              </a:rPr>
              <a:t>the Red Book is supplemental policy. . . Except for Fire Danger Preparedness Planning.  </a:t>
            </a:r>
          </a:p>
          <a:p>
            <a:r>
              <a:rPr lang="en-US" sz="1200" strike="noStrike" kern="1200" baseline="0">
                <a:solidFill>
                  <a:schemeClr val="tx1"/>
                </a:solidFill>
              </a:rPr>
              <a:t>BLM </a:t>
            </a:r>
            <a:r>
              <a:rPr lang="en-US" sz="1200" strike="noStrike" baseline="0">
                <a:effectLst/>
                <a:latin typeface="Arial" panose="020B0604020202020204" pitchFamily="34" charset="0"/>
                <a:ea typeface="Calibri" panose="020F0502020204030204" pitchFamily="34" charset="0"/>
              </a:rPr>
              <a:t>IM </a:t>
            </a:r>
            <a:r>
              <a:rPr lang="en-US" sz="1200">
                <a:effectLst/>
                <a:latin typeface="Arial" panose="020B0604020202020204" pitchFamily="34" charset="0"/>
                <a:ea typeface="Calibri" panose="020F0502020204030204" pitchFamily="34" charset="0"/>
              </a:rPr>
              <a:t>FA-IM-2019-004 replaces Red Book language pertaining to the FDOP for the BLM.</a:t>
            </a:r>
            <a:endParaRPr lang="en-US" sz="1200" strike="dblStrike" kern="1200" baseline="0">
              <a:solidFill>
                <a:schemeClr val="tx1"/>
              </a:solidFill>
            </a:endParaRPr>
          </a:p>
          <a:p>
            <a:r>
              <a:rPr lang="en-US" sz="1200" kern="1200">
                <a:solidFill>
                  <a:schemeClr val="tx1"/>
                </a:solidFill>
              </a:rPr>
              <a:t> </a:t>
            </a:r>
          </a:p>
          <a:p>
            <a:r>
              <a:rPr lang="en-US" sz="1200" kern="1200">
                <a:solidFill>
                  <a:schemeClr val="tx1"/>
                </a:solidFill>
              </a:rPr>
              <a:t>For the </a:t>
            </a:r>
            <a:r>
              <a:rPr lang="en-US" sz="1200" b="1" kern="1200">
                <a:solidFill>
                  <a:schemeClr val="tx1"/>
                </a:solidFill>
              </a:rPr>
              <a:t>USDA Forest Service </a:t>
            </a:r>
            <a:r>
              <a:rPr lang="en-US" sz="1200" kern="1200">
                <a:solidFill>
                  <a:schemeClr val="tx1"/>
                </a:solidFill>
              </a:rPr>
              <a:t>the Red Book is referenced in </a:t>
            </a:r>
            <a:r>
              <a:rPr lang="en-US" sz="1200" i="1" kern="1200">
                <a:solidFill>
                  <a:schemeClr val="tx1"/>
                </a:solidFill>
              </a:rPr>
              <a:t>Forest Service Manual 5108</a:t>
            </a:r>
            <a:r>
              <a:rPr lang="en-US" sz="1200" kern="1200">
                <a:solidFill>
                  <a:schemeClr val="tx1"/>
                </a:solidFill>
              </a:rPr>
              <a:t>.</a:t>
            </a:r>
          </a:p>
          <a:p>
            <a:r>
              <a:rPr lang="en-US" sz="1200" kern="1200">
                <a:solidFill>
                  <a:schemeClr val="tx1"/>
                </a:solidFill>
              </a:rPr>
              <a:t> </a:t>
            </a:r>
          </a:p>
          <a:p>
            <a:r>
              <a:rPr lang="en-US" sz="1200" kern="1200">
                <a:solidFill>
                  <a:schemeClr val="tx1"/>
                </a:solidFill>
              </a:rPr>
              <a:t>For the </a:t>
            </a:r>
            <a:r>
              <a:rPr lang="en-US" sz="1200" b="1" kern="1200">
                <a:solidFill>
                  <a:schemeClr val="tx1"/>
                </a:solidFill>
              </a:rPr>
              <a:t>USDI - Fish and Wildlife Service </a:t>
            </a:r>
            <a:r>
              <a:rPr lang="en-US" sz="1200" kern="1200">
                <a:solidFill>
                  <a:schemeClr val="tx1"/>
                </a:solidFill>
              </a:rPr>
              <a:t>the Red Book is supplemental policy.</a:t>
            </a:r>
          </a:p>
          <a:p>
            <a:r>
              <a:rPr lang="en-US" sz="1200" kern="1200">
                <a:solidFill>
                  <a:schemeClr val="tx1"/>
                </a:solidFill>
              </a:rPr>
              <a:t> </a:t>
            </a:r>
          </a:p>
          <a:p>
            <a:r>
              <a:rPr lang="en-US" sz="1200" kern="1200">
                <a:solidFill>
                  <a:schemeClr val="tx1"/>
                </a:solidFill>
              </a:rPr>
              <a:t>For the </a:t>
            </a:r>
            <a:r>
              <a:rPr lang="en-US" sz="1200" b="1" kern="1200">
                <a:solidFill>
                  <a:schemeClr val="tx1"/>
                </a:solidFill>
              </a:rPr>
              <a:t>USDI - National Park Service </a:t>
            </a:r>
            <a:r>
              <a:rPr lang="en-US" sz="1200" kern="1200">
                <a:solidFill>
                  <a:schemeClr val="tx1"/>
                </a:solidFill>
              </a:rPr>
              <a:t>the Red Book is supplemental policy, in addition to </a:t>
            </a:r>
            <a:r>
              <a:rPr lang="en-US" sz="1200" i="1" kern="1200">
                <a:solidFill>
                  <a:schemeClr val="tx1"/>
                </a:solidFill>
              </a:rPr>
              <a:t>Reference Manual 18</a:t>
            </a:r>
            <a:r>
              <a:rPr lang="en-US" sz="1200" kern="1200">
                <a:solidFill>
                  <a:schemeClr val="tx1"/>
                </a:solidFill>
              </a:rPr>
              <a:t>.</a:t>
            </a:r>
          </a:p>
          <a:p>
            <a:endParaRPr lang="en-US" sz="1200" kern="120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mn-lt"/>
                <a:ea typeface="+mn-ea"/>
                <a:cs typeface="+mn-cs"/>
              </a:rPr>
              <a:t>For the </a:t>
            </a:r>
            <a:r>
              <a:rPr kumimoji="0" lang="en-US" sz="1200" b="1" i="0" u="none" strike="noStrike" kern="1200" cap="none" spc="0" normalizeH="0" baseline="0" noProof="0">
                <a:ln>
                  <a:noFill/>
                </a:ln>
                <a:solidFill>
                  <a:prstClr val="black"/>
                </a:solidFill>
                <a:effectLst/>
                <a:uLnTx/>
                <a:uFillTx/>
                <a:latin typeface="+mn-lt"/>
                <a:ea typeface="+mn-ea"/>
                <a:cs typeface="+mn-cs"/>
              </a:rPr>
              <a:t>USDI – Bureau of Indian Affairs </a:t>
            </a:r>
            <a:r>
              <a:rPr kumimoji="0" lang="en-US" sz="1200" b="0" i="0" u="none" strike="noStrike" kern="1200" cap="none" spc="0" normalizeH="0" baseline="0" noProof="0">
                <a:ln>
                  <a:noFill/>
                </a:ln>
                <a:solidFill>
                  <a:prstClr val="black"/>
                </a:solidFill>
                <a:effectLst/>
                <a:uLnTx/>
                <a:uFillTx/>
                <a:latin typeface="+mn-lt"/>
                <a:ea typeface="+mn-ea"/>
                <a:cs typeface="+mn-cs"/>
              </a:rPr>
              <a:t>the Red Book is supplemental policy.</a:t>
            </a:r>
          </a:p>
          <a:p>
            <a:endParaRPr lang="en-US"/>
          </a:p>
        </p:txBody>
      </p:sp>
      <p:sp>
        <p:nvSpPr>
          <p:cNvPr id="4" name="Slide Number Placeholder 3"/>
          <p:cNvSpPr>
            <a:spLocks noGrp="1"/>
          </p:cNvSpPr>
          <p:nvPr>
            <p:ph type="sldNum" sz="quarter" idx="10"/>
          </p:nvPr>
        </p:nvSpPr>
        <p:spPr/>
        <p:txBody>
          <a:bodyPr/>
          <a:lstStyle/>
          <a:p>
            <a:fld id="{E062F065-027C-48E4-B67E-0377184D498D}"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19719001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black"/>
                </a:solidFill>
                <a:effectLst>
                  <a:outerShdw blurRad="38100" dist="38100" dir="2700000" algn="tl">
                    <a:srgbClr val="000000">
                      <a:alpha val="43137"/>
                    </a:srgbClr>
                  </a:outerShdw>
                </a:effectLst>
                <a:uLnTx/>
                <a:uFillTx/>
                <a:latin typeface="+mn-lt"/>
                <a:ea typeface="+mn-ea"/>
                <a:cs typeface="+mn-cs"/>
              </a:rPr>
              <a:t>Slide # </a:t>
            </a:r>
            <a:fld id="{209B3D60-080B-4D34-9398-1DC43AD41F33}" type="slidenum">
              <a:rPr kumimoji="0" lang="en-US" sz="1200" b="1" i="0" u="none" strike="noStrike" kern="1200" cap="none" spc="0" normalizeH="0" baseline="0" noProof="0" smtClean="0">
                <a:ln>
                  <a:noFill/>
                </a:ln>
                <a:solidFill>
                  <a:prstClr val="black"/>
                </a:solidFill>
                <a:effectLst>
                  <a:outerShdw blurRad="38100" dist="38100" dir="2700000" algn="tl">
                    <a:srgbClr val="000000">
                      <a:alpha val="43137"/>
                    </a:srgbClr>
                  </a:outerShdw>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1" i="0" u="none" strike="noStrike" kern="1200" cap="none" spc="0" normalizeH="0" baseline="0" noProof="0">
              <a:ln>
                <a:noFill/>
              </a:ln>
              <a:solidFill>
                <a:prstClr val="black"/>
              </a:solidFill>
              <a:effectLst>
                <a:outerShdw blurRad="38100" dist="38100" dir="2700000" algn="tl">
                  <a:srgbClr val="000000">
                    <a:alpha val="43137"/>
                  </a:srgbClr>
                </a:outerShdw>
              </a:effectLst>
              <a:uLnTx/>
              <a:uFillTx/>
              <a:latin typeface="+mn-lt"/>
              <a:ea typeface="+mn-ea"/>
              <a:cs typeface="+mn-cs"/>
            </a:endParaRPr>
          </a:p>
          <a:p>
            <a:r>
              <a:rPr lang="en-US" b="1"/>
              <a:t>ANIMATED SLIDE</a:t>
            </a:r>
          </a:p>
          <a:p>
            <a:endParaRPr lang="en-US" b="1"/>
          </a:p>
          <a:p>
            <a:r>
              <a:rPr lang="en-US" b="1"/>
              <a:t>Key Points:</a:t>
            </a:r>
          </a:p>
          <a:p>
            <a:endParaRPr lang="en-US" b="1"/>
          </a:p>
          <a:p>
            <a:pPr marL="628650" lvl="1" indent="-171450">
              <a:buFont typeface="Arial" panose="020B0604020202020204" pitchFamily="34" charset="0"/>
              <a:buChar char="•"/>
            </a:pPr>
            <a:r>
              <a:rPr lang="en-US"/>
              <a:t>The guiding principles of a Fire Management Program begins with the Land Use Plan.</a:t>
            </a:r>
          </a:p>
          <a:p>
            <a:pPr marL="628650" lvl="1" indent="-171450">
              <a:buFont typeface="Arial" panose="020B0604020202020204" pitchFamily="34" charset="0"/>
              <a:buChar char="•"/>
            </a:pPr>
            <a:r>
              <a:rPr lang="en-US"/>
              <a:t>The Fire Management Plan outlines the implementation actions to attain the LUP objectives.</a:t>
            </a:r>
          </a:p>
          <a:p>
            <a:pPr marL="628650" lvl="1" indent="-171450">
              <a:buFont typeface="Arial" panose="020B0604020202020204" pitchFamily="34" charset="0"/>
              <a:buChar char="•"/>
            </a:pPr>
            <a:r>
              <a:rPr lang="en-US"/>
              <a:t>Many (federal) fire management programs are responsible for four components:  Preparedness, Suppression, Fuels, and Aviation.</a:t>
            </a:r>
          </a:p>
          <a:p>
            <a:pPr marL="628650" lvl="1" indent="-171450">
              <a:buFont typeface="Arial" panose="020B0604020202020204" pitchFamily="34" charset="0"/>
              <a:buChar char="•"/>
            </a:pPr>
            <a:r>
              <a:rPr lang="en-US"/>
              <a:t>The Fire Danger Operating Plan provides the framework for decisions primarily affecting preparedness, wildfire response, and fuels management actions.   </a:t>
            </a:r>
          </a:p>
          <a:p>
            <a:pPr marL="628650" lvl="1" indent="-171450">
              <a:buFont typeface="Arial" panose="020B0604020202020204" pitchFamily="34" charset="0"/>
              <a:buChar char="•"/>
            </a:pPr>
            <a:r>
              <a:rPr lang="en-US"/>
              <a:t>For example, the FDOP describes at escalating fire danger levels when </a:t>
            </a:r>
          </a:p>
          <a:p>
            <a:pPr marL="1085850" lvl="2" indent="-171450">
              <a:buFont typeface="Arial" panose="020B0604020202020204" pitchFamily="34" charset="0"/>
              <a:buChar char="•"/>
            </a:pPr>
            <a:r>
              <a:rPr lang="en-US"/>
              <a:t>Preparedness decisions will affect the mobilization of fire resources, or</a:t>
            </a:r>
          </a:p>
          <a:p>
            <a:pPr marL="1085850" lvl="2" indent="-171450">
              <a:buFont typeface="Arial" panose="020B0604020202020204" pitchFamily="34" charset="0"/>
              <a:buChar char="•"/>
            </a:pPr>
            <a:r>
              <a:rPr lang="en-US"/>
              <a:t>Staffing draw-down affects the ability to dispatch resources, or</a:t>
            </a:r>
          </a:p>
          <a:p>
            <a:pPr marL="1085850" lvl="2" indent="-171450">
              <a:buFont typeface="Arial" panose="020B0604020202020204" pitchFamily="34" charset="0"/>
              <a:buChar char="•"/>
            </a:pPr>
            <a:r>
              <a:rPr lang="en-US"/>
              <a:t>Response to new incidents affects local staffing levels, or</a:t>
            </a:r>
          </a:p>
          <a:p>
            <a:pPr marL="1085850" lvl="2" indent="-171450">
              <a:buFont typeface="Arial" panose="020B0604020202020204" pitchFamily="34" charset="0"/>
              <a:buChar char="•"/>
            </a:pPr>
            <a:r>
              <a:rPr lang="en-US"/>
              <a:t>Preparedness Levels constrain prescribed fire treatments.</a:t>
            </a:r>
          </a:p>
          <a:p>
            <a:pPr marL="1085850" lvl="2" indent="-171450">
              <a:buFont typeface="Arial" panose="020B0604020202020204" pitchFamily="34" charset="0"/>
              <a:buChar char="•"/>
            </a:pPr>
            <a:endParaRPr lang="en-US"/>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a:t>The purpose of the FDOP (as illustrated by the red boxes) is to document an analysis of the fire environment and determine what decisions can be supported to effectively change the behavior of specific target groups.   The premise that we can make strategic decisions at pre-determined fire danger thresholds, provides the basis for specific actions in subordinate preparedness plans (such as the Staffing, Preparedness, Prevention, Response and Restriction plans).  </a:t>
            </a:r>
          </a:p>
          <a:p>
            <a:pPr marL="457200" lvl="1" indent="0">
              <a:buFont typeface="Arial" panose="020B0604020202020204" pitchFamily="34" charset="0"/>
              <a:buNone/>
            </a:pPr>
            <a:endParaRPr lang="en-US"/>
          </a:p>
        </p:txBody>
      </p:sp>
      <p:sp>
        <p:nvSpPr>
          <p:cNvPr id="4" name="Slide Number Placeholder 3"/>
          <p:cNvSpPr>
            <a:spLocks noGrp="1"/>
          </p:cNvSpPr>
          <p:nvPr>
            <p:ph type="sldNum" sz="quarter" idx="10"/>
          </p:nvPr>
        </p:nvSpPr>
        <p:spPr/>
        <p:txBody>
          <a:bodyPr/>
          <a:lstStyle/>
          <a:p>
            <a:fld id="{ACD7063D-96C6-401D-A175-5B29A3EA17DD}" type="slidenum">
              <a:rPr lang="en-US" smtClean="0"/>
              <a:t>9</a:t>
            </a:fld>
            <a:endParaRPr lang="en-US"/>
          </a:p>
        </p:txBody>
      </p:sp>
    </p:spTree>
    <p:extLst>
      <p:ext uri="{BB962C8B-B14F-4D97-AF65-F5344CB8AC3E}">
        <p14:creationId xmlns:p14="http://schemas.microsoft.com/office/powerpoint/2010/main" val="310296928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gif"/><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2.gif"/><Relationship Id="rId1" Type="http://schemas.openxmlformats.org/officeDocument/2006/relationships/slideMaster" Target="../slideMasters/slideMaster3.xml"/><Relationship Id="rId5" Type="http://schemas.openxmlformats.org/officeDocument/2006/relationships/image" Target="../media/image4.png"/><Relationship Id="rId4" Type="http://schemas.openxmlformats.org/officeDocument/2006/relationships/image" Target="../media/image7.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2.gif"/><Relationship Id="rId1" Type="http://schemas.openxmlformats.org/officeDocument/2006/relationships/slideMaster" Target="../slideMasters/slideMaster3.xml"/><Relationship Id="rId5" Type="http://schemas.openxmlformats.org/officeDocument/2006/relationships/image" Target="../media/image4.png"/><Relationship Id="rId4"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2.gif"/><Relationship Id="rId1" Type="http://schemas.openxmlformats.org/officeDocument/2006/relationships/slideMaster" Target="../slideMasters/slideMaster3.xml"/><Relationship Id="rId5" Type="http://schemas.openxmlformats.org/officeDocument/2006/relationships/image" Target="../media/image4.png"/><Relationship Id="rId4"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2.gif"/><Relationship Id="rId1" Type="http://schemas.openxmlformats.org/officeDocument/2006/relationships/slideMaster" Target="../slideMasters/slideMaster3.xml"/><Relationship Id="rId5" Type="http://schemas.openxmlformats.org/officeDocument/2006/relationships/image" Target="../media/image4.png"/><Relationship Id="rId4" Type="http://schemas.openxmlformats.org/officeDocument/2006/relationships/image" Target="../media/image7.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2.gif"/><Relationship Id="rId1" Type="http://schemas.openxmlformats.org/officeDocument/2006/relationships/slideMaster" Target="../slideMasters/slideMaster3.xml"/><Relationship Id="rId5" Type="http://schemas.openxmlformats.org/officeDocument/2006/relationships/image" Target="../media/image4.png"/><Relationship Id="rId4" Type="http://schemas.openxmlformats.org/officeDocument/2006/relationships/image" Target="../media/image7.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2.gif"/><Relationship Id="rId1" Type="http://schemas.openxmlformats.org/officeDocument/2006/relationships/slideMaster" Target="../slideMasters/slideMaster3.xml"/><Relationship Id="rId5" Type="http://schemas.openxmlformats.org/officeDocument/2006/relationships/image" Target="../media/image4.png"/><Relationship Id="rId4"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7999" y="451257"/>
            <a:ext cx="11176000" cy="757130"/>
          </a:xfrm>
          <a:prstGeom prst="rect">
            <a:avLst/>
          </a:prstGeom>
        </p:spPr>
        <p:txBody>
          <a:bodyPr>
            <a:spAutoFit/>
          </a:bodyPr>
          <a:lstStyle>
            <a:lvl1pPr>
              <a:defRPr/>
            </a:lvl1pPr>
          </a:lstStyle>
          <a:p>
            <a:r>
              <a:rPr lang="en-US"/>
              <a:t>Click to edit title</a:t>
            </a:r>
          </a:p>
        </p:txBody>
      </p:sp>
      <p:sp>
        <p:nvSpPr>
          <p:cNvPr id="3" name="Content Placeholder 2"/>
          <p:cNvSpPr>
            <a:spLocks noGrp="1"/>
          </p:cNvSpPr>
          <p:nvPr>
            <p:ph idx="1" hasCustomPrompt="1"/>
          </p:nvPr>
        </p:nvSpPr>
        <p:spPr>
          <a:xfrm>
            <a:off x="1336430" y="1666281"/>
            <a:ext cx="10347569" cy="646331"/>
          </a:xfrm>
          <a:prstGeom prst="rect">
            <a:avLst/>
          </a:prstGeom>
          <a:effectLst/>
        </p:spPr>
        <p:txBody>
          <a:bodyPr>
            <a:spAutoFit/>
          </a:bodyPr>
          <a:lstStyle>
            <a:lvl1pPr>
              <a:lnSpc>
                <a:spcPct val="90000"/>
              </a:lnSpc>
              <a:defRPr/>
            </a:lvl1pPr>
            <a:lvl2pPr>
              <a:lnSpc>
                <a:spcPct val="90000"/>
              </a:lnSpc>
              <a:defRPr/>
            </a:lvl2pPr>
            <a:lvl3pPr>
              <a:lnSpc>
                <a:spcPct val="90000"/>
              </a:lnSpc>
              <a:buSzPct val="80000"/>
              <a:defRPr/>
            </a:lvl3pPr>
            <a:lvl4pPr>
              <a:lnSpc>
                <a:spcPct val="90000"/>
              </a:lnSpc>
              <a:buSzPct val="80000"/>
              <a:defRPr/>
            </a:lvl4pPr>
            <a:lvl5pPr>
              <a:lnSpc>
                <a:spcPct val="90000"/>
              </a:lnSpc>
              <a:buSzPct val="80000"/>
              <a:defRPr/>
            </a:lvl5pPr>
          </a:lstStyle>
          <a:p>
            <a:pPr lvl="0"/>
            <a:r>
              <a:rPr lang="en-US"/>
              <a:t>Click to select object</a:t>
            </a:r>
          </a:p>
        </p:txBody>
      </p:sp>
      <p:grpSp>
        <p:nvGrpSpPr>
          <p:cNvPr id="5" name="Group 4" descr="Logo" title="NFDRS 2016 Rollout Workshop">
            <a:extLst>
              <a:ext uri="{FF2B5EF4-FFF2-40B4-BE49-F238E27FC236}">
                <a16:creationId xmlns="" xmlns:a16="http://schemas.microsoft.com/office/drawing/2014/main" id="{6A5EF276-741C-49B5-BFEB-9248E3A7FBC0}"/>
              </a:ext>
            </a:extLst>
          </p:cNvPr>
          <p:cNvGrpSpPr/>
          <p:nvPr userDrawn="1"/>
        </p:nvGrpSpPr>
        <p:grpSpPr>
          <a:xfrm>
            <a:off x="71821" y="5301822"/>
            <a:ext cx="1916403" cy="1480996"/>
            <a:chOff x="-8862" y="5171834"/>
            <a:chExt cx="1916402" cy="1480996"/>
          </a:xfrm>
          <a:effectLst>
            <a:outerShdw blurRad="50800" dist="50800" dir="5400000" algn="t" rotWithShape="0">
              <a:prstClr val="black">
                <a:alpha val="40000"/>
              </a:prstClr>
            </a:outerShdw>
          </a:effectLst>
        </p:grpSpPr>
        <p:pic>
          <p:nvPicPr>
            <p:cNvPr id="6" name="Picture 5" descr="A close up of a sign&#10;&#10;Description generated with high confidence">
              <a:extLst>
                <a:ext uri="{FF2B5EF4-FFF2-40B4-BE49-F238E27FC236}">
                  <a16:creationId xmlns="" xmlns:a16="http://schemas.microsoft.com/office/drawing/2014/main" id="{0F185B5C-4FB8-436C-9B4A-29B8D7B68F7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8777" y="5171834"/>
              <a:ext cx="1659587" cy="1480996"/>
            </a:xfrm>
            <a:prstGeom prst="rect">
              <a:avLst/>
            </a:prstGeom>
          </p:spPr>
        </p:pic>
        <p:pic>
          <p:nvPicPr>
            <p:cNvPr id="7" name="Picture 6">
              <a:extLst>
                <a:ext uri="{FF2B5EF4-FFF2-40B4-BE49-F238E27FC236}">
                  <a16:creationId xmlns="" xmlns:a16="http://schemas.microsoft.com/office/drawing/2014/main" id="{2711EEB7-433F-47EB-B08B-97534A857FE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9600" y="5480821"/>
              <a:ext cx="787333" cy="945746"/>
            </a:xfrm>
            <a:prstGeom prst="rect">
              <a:avLst/>
            </a:prstGeom>
          </p:spPr>
        </p:pic>
        <p:pic>
          <p:nvPicPr>
            <p:cNvPr id="8" name="Picture 7">
              <a:extLst>
                <a:ext uri="{FF2B5EF4-FFF2-40B4-BE49-F238E27FC236}">
                  <a16:creationId xmlns="" xmlns:a16="http://schemas.microsoft.com/office/drawing/2014/main" id="{B21C6FB8-001E-420F-8EC2-E958FFDC979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862" y="5993588"/>
              <a:ext cx="1916402" cy="659242"/>
            </a:xfrm>
            <a:prstGeom prst="rect">
              <a:avLst/>
            </a:prstGeom>
            <a:scene3d>
              <a:camera prst="orthographicFront"/>
              <a:lightRig rig="balanced" dir="t"/>
            </a:scene3d>
            <a:sp3d extrusionH="203200">
              <a:bevelT w="107950" h="114300" prst="coolSlant"/>
              <a:bevelB w="165100" prst="coolSlant"/>
            </a:sp3d>
          </p:spPr>
        </p:pic>
      </p:grpSp>
    </p:spTree>
    <p:extLst>
      <p:ext uri="{BB962C8B-B14F-4D97-AF65-F5344CB8AC3E}">
        <p14:creationId xmlns:p14="http://schemas.microsoft.com/office/powerpoint/2010/main" val="836470769"/>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6726" y="303449"/>
            <a:ext cx="11176000" cy="664797"/>
          </a:xfrm>
          <a:prstGeom prst="rect">
            <a:avLst/>
          </a:prstGeom>
        </p:spPr>
        <p:txBody>
          <a:bodyPr/>
          <a:lstStyle>
            <a:lvl1pPr>
              <a:defRPr/>
            </a:lvl1pPr>
          </a:lstStyle>
          <a:p>
            <a:r>
              <a:rPr lang="en-US"/>
              <a:t>Click to edit title</a:t>
            </a:r>
          </a:p>
        </p:txBody>
      </p:sp>
      <p:sp>
        <p:nvSpPr>
          <p:cNvPr id="3" name="Text Placeholder 2"/>
          <p:cNvSpPr>
            <a:spLocks noGrp="1"/>
          </p:cNvSpPr>
          <p:nvPr>
            <p:ph type="body" idx="1" hasCustomPrompt="1"/>
          </p:nvPr>
        </p:nvSpPr>
        <p:spPr>
          <a:xfrm>
            <a:off x="506726" y="1469956"/>
            <a:ext cx="5486400" cy="704917"/>
          </a:xfrm>
          <a:prstGeom prst="rect">
            <a:avLst/>
          </a:prstGeom>
        </p:spPr>
        <p:txBody>
          <a:bodyPr anchor="t" anchorCtr="0">
            <a:normAutofit/>
          </a:bodyPr>
          <a:lstStyle>
            <a:lvl1pPr marL="0" indent="0">
              <a:lnSpc>
                <a:spcPct val="90000"/>
              </a:lnSpc>
              <a:spcBef>
                <a:spcPts val="0"/>
              </a:spcBef>
              <a:buNone/>
              <a:defRPr sz="2400" b="0"/>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a:t>Click to edit</a:t>
            </a:r>
          </a:p>
        </p:txBody>
      </p:sp>
      <p:sp>
        <p:nvSpPr>
          <p:cNvPr id="4" name="Content Placeholder 3"/>
          <p:cNvSpPr>
            <a:spLocks noGrp="1"/>
          </p:cNvSpPr>
          <p:nvPr>
            <p:ph sz="half" idx="2" hasCustomPrompt="1"/>
          </p:nvPr>
        </p:nvSpPr>
        <p:spPr>
          <a:xfrm>
            <a:off x="507999" y="2174875"/>
            <a:ext cx="5486400" cy="3522540"/>
          </a:xfrm>
          <a:prstGeom prst="rect">
            <a:avLst/>
          </a:prstGeom>
        </p:spPr>
        <p:txBody>
          <a:bodyPr>
            <a:noAutofit/>
          </a:bodyPr>
          <a:lstStyle>
            <a:lvl1pPr marL="281770" indent="-281770">
              <a:defRPr sz="22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a:t>Click to select object</a:t>
            </a:r>
          </a:p>
          <a:p>
            <a:pPr lvl="0"/>
            <a:endParaRPr lang="en-US"/>
          </a:p>
          <a:p>
            <a:pPr lvl="0"/>
            <a:endParaRPr lang="en-US"/>
          </a:p>
        </p:txBody>
      </p:sp>
      <p:sp>
        <p:nvSpPr>
          <p:cNvPr id="5" name="Text Placeholder 4"/>
          <p:cNvSpPr>
            <a:spLocks noGrp="1"/>
          </p:cNvSpPr>
          <p:nvPr>
            <p:ph type="body" sz="quarter" idx="3" hasCustomPrompt="1"/>
          </p:nvPr>
        </p:nvSpPr>
        <p:spPr>
          <a:xfrm>
            <a:off x="6193368" y="1469957"/>
            <a:ext cx="5489359" cy="704918"/>
          </a:xfrm>
          <a:prstGeom prst="rect">
            <a:avLst/>
          </a:prstGeom>
        </p:spPr>
        <p:txBody>
          <a:bodyPr anchor="t" anchorCtr="0">
            <a:normAutofit/>
          </a:bodyPr>
          <a:lstStyle>
            <a:lvl1pPr marL="0" indent="0">
              <a:lnSpc>
                <a:spcPct val="90000"/>
              </a:lnSpc>
              <a:spcBef>
                <a:spcPts val="0"/>
              </a:spcBef>
              <a:buNone/>
              <a:defRPr sz="2400" b="0"/>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a:t>Click to edit</a:t>
            </a:r>
          </a:p>
        </p:txBody>
      </p:sp>
      <p:sp>
        <p:nvSpPr>
          <p:cNvPr id="6" name="Content Placeholder 5"/>
          <p:cNvSpPr>
            <a:spLocks noGrp="1"/>
          </p:cNvSpPr>
          <p:nvPr>
            <p:ph sz="quarter" idx="4" hasCustomPrompt="1"/>
          </p:nvPr>
        </p:nvSpPr>
        <p:spPr>
          <a:xfrm>
            <a:off x="6193368" y="2174875"/>
            <a:ext cx="5490632" cy="3435934"/>
          </a:xfrm>
          <a:prstGeom prst="rect">
            <a:avLst/>
          </a:prstGeom>
        </p:spPr>
        <p:txBody>
          <a:bodyPr>
            <a:noAutofit/>
          </a:bodyPr>
          <a:lstStyle>
            <a:lvl1pPr marL="296321" indent="-296321">
              <a:defRPr sz="22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a:t>Click to select object</a:t>
            </a:r>
          </a:p>
          <a:p>
            <a:pPr lvl="0"/>
            <a:endParaRPr lang="en-US"/>
          </a:p>
          <a:p>
            <a:pPr lvl="0"/>
            <a:endParaRPr lang="en-US"/>
          </a:p>
        </p:txBody>
      </p:sp>
    </p:spTree>
    <p:extLst>
      <p:ext uri="{BB962C8B-B14F-4D97-AF65-F5344CB8AC3E}">
        <p14:creationId xmlns:p14="http://schemas.microsoft.com/office/powerpoint/2010/main" val="3219250001"/>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07999" y="451253"/>
            <a:ext cx="11176000" cy="664797"/>
          </a:xfrm>
          <a:prstGeom prst="rect">
            <a:avLst/>
          </a:prstGeom>
        </p:spPr>
        <p:txBody>
          <a:bodyPr/>
          <a:lstStyle/>
          <a:p>
            <a:r>
              <a:rPr lang="en-US"/>
              <a:t>Click to edit</a:t>
            </a:r>
          </a:p>
        </p:txBody>
      </p:sp>
      <p:grpSp>
        <p:nvGrpSpPr>
          <p:cNvPr id="12" name="Group 11">
            <a:extLst>
              <a:ext uri="{FF2B5EF4-FFF2-40B4-BE49-F238E27FC236}">
                <a16:creationId xmlns="" xmlns:a16="http://schemas.microsoft.com/office/drawing/2014/main" id="{7B96CAFC-FEC6-4EBF-9D8C-DBEF28DC254C}"/>
              </a:ext>
            </a:extLst>
          </p:cNvPr>
          <p:cNvGrpSpPr>
            <a:grpSpLocks noChangeAspect="1"/>
          </p:cNvGrpSpPr>
          <p:nvPr userDrawn="1"/>
        </p:nvGrpSpPr>
        <p:grpSpPr>
          <a:xfrm>
            <a:off x="121783" y="4918943"/>
            <a:ext cx="2263329" cy="1808768"/>
            <a:chOff x="121783" y="4918943"/>
            <a:chExt cx="2263329" cy="1808768"/>
          </a:xfrm>
        </p:grpSpPr>
        <p:pic>
          <p:nvPicPr>
            <p:cNvPr id="13" name="Picture 12" descr="A close up of a sign&#10;&#10;Description generated with high confidence">
              <a:extLst>
                <a:ext uri="{FF2B5EF4-FFF2-40B4-BE49-F238E27FC236}">
                  <a16:creationId xmlns="" xmlns:a16="http://schemas.microsoft.com/office/drawing/2014/main" id="{8BC19C56-9C3A-4FD0-BCFC-ED3CEE2AD8EC}"/>
                </a:ext>
              </a:extLst>
            </p:cNvPr>
            <p:cNvPicPr>
              <a:picLocks noChangeAspect="1"/>
            </p:cNvPicPr>
            <p:nvPr userDrawn="1"/>
          </p:nvPicPr>
          <p:blipFill>
            <a:blip r:embed="rId2" cstate="print">
              <a:alphaModFix/>
              <a:extLst>
                <a:ext uri="{28A0092B-C50C-407E-A947-70E740481C1C}">
                  <a14:useLocalDpi xmlns:a14="http://schemas.microsoft.com/office/drawing/2010/main" val="0"/>
                </a:ext>
              </a:extLst>
            </a:blip>
            <a:stretch>
              <a:fillRect/>
            </a:stretch>
          </p:blipFill>
          <p:spPr>
            <a:xfrm>
              <a:off x="273437" y="4918943"/>
              <a:ext cx="1960023" cy="1768539"/>
            </a:xfrm>
            <a:prstGeom prst="rect">
              <a:avLst/>
            </a:prstGeom>
            <a:ln>
              <a:noFill/>
            </a:ln>
            <a:effectLst>
              <a:outerShdw blurRad="292100" dist="139700" dir="2700000" algn="tl" rotWithShape="0">
                <a:srgbClr val="333333">
                  <a:alpha val="65000"/>
                </a:srgbClr>
              </a:outerShdw>
            </a:effectLst>
          </p:spPr>
        </p:pic>
        <p:grpSp>
          <p:nvGrpSpPr>
            <p:cNvPr id="14" name="Group 13">
              <a:extLst>
                <a:ext uri="{FF2B5EF4-FFF2-40B4-BE49-F238E27FC236}">
                  <a16:creationId xmlns="" xmlns:a16="http://schemas.microsoft.com/office/drawing/2014/main" id="{3BA862B9-14FF-4A57-839C-CA0E789B46DA}"/>
                </a:ext>
              </a:extLst>
            </p:cNvPr>
            <p:cNvGrpSpPr/>
            <p:nvPr userDrawn="1"/>
          </p:nvGrpSpPr>
          <p:grpSpPr>
            <a:xfrm>
              <a:off x="625657" y="5008148"/>
              <a:ext cx="1261706" cy="1384731"/>
              <a:chOff x="218435" y="2852807"/>
              <a:chExt cx="1408496" cy="1656226"/>
            </a:xfrm>
          </p:grpSpPr>
          <p:sp>
            <p:nvSpPr>
              <p:cNvPr id="27" name="TextBox 26">
                <a:extLst>
                  <a:ext uri="{FF2B5EF4-FFF2-40B4-BE49-F238E27FC236}">
                    <a16:creationId xmlns="" xmlns:a16="http://schemas.microsoft.com/office/drawing/2014/main" id="{6709CA22-E9E1-478D-9979-765B4A9B90A8}"/>
                  </a:ext>
                </a:extLst>
              </p:cNvPr>
              <p:cNvSpPr txBox="1"/>
              <p:nvPr userDrawn="1"/>
            </p:nvSpPr>
            <p:spPr>
              <a:xfrm rot="18264686">
                <a:off x="-277190" y="3494113"/>
                <a:ext cx="1608630" cy="343585"/>
              </a:xfrm>
              <a:prstGeom prst="rect">
                <a:avLst/>
              </a:prstGeom>
              <a:noFill/>
            </p:spPr>
            <p:txBody>
              <a:bodyPr wrap="square" rtlCol="0">
                <a:spAutoFit/>
              </a:bodyPr>
              <a:lstStyle/>
              <a:p>
                <a:pPr algn="ctr"/>
                <a:r>
                  <a:rPr lang="en-US" sz="1400">
                    <a:solidFill>
                      <a:schemeClr val="tx1"/>
                    </a:solidFill>
                    <a:effectLst>
                      <a:outerShdw blurRad="38100" dist="38100" dir="2700000" algn="tl">
                        <a:srgbClr val="000000">
                          <a:alpha val="43137"/>
                        </a:srgbClr>
                      </a:outerShdw>
                    </a:effectLst>
                  </a:rPr>
                  <a:t>Topography</a:t>
                </a:r>
              </a:p>
            </p:txBody>
          </p:sp>
          <p:sp>
            <p:nvSpPr>
              <p:cNvPr id="28" name="TextBox 27">
                <a:extLst>
                  <a:ext uri="{FF2B5EF4-FFF2-40B4-BE49-F238E27FC236}">
                    <a16:creationId xmlns="" xmlns:a16="http://schemas.microsoft.com/office/drawing/2014/main" id="{2860A7D2-8F54-49F7-9F0C-F91E0B2EB127}"/>
                  </a:ext>
                </a:extLst>
              </p:cNvPr>
              <p:cNvSpPr txBox="1"/>
              <p:nvPr userDrawn="1"/>
            </p:nvSpPr>
            <p:spPr>
              <a:xfrm rot="3350953">
                <a:off x="509937" y="3488637"/>
                <a:ext cx="1616374" cy="344714"/>
              </a:xfrm>
              <a:prstGeom prst="rect">
                <a:avLst/>
              </a:prstGeom>
              <a:noFill/>
            </p:spPr>
            <p:txBody>
              <a:bodyPr wrap="square" rtlCol="0">
                <a:spAutoFit/>
              </a:bodyPr>
              <a:lstStyle/>
              <a:p>
                <a:pPr algn="ctr"/>
                <a:r>
                  <a:rPr lang="en-US" sz="1400">
                    <a:solidFill>
                      <a:schemeClr val="tx1"/>
                    </a:solidFill>
                    <a:effectLst>
                      <a:outerShdw blurRad="38100" dist="38100" dir="2700000" algn="tl">
                        <a:srgbClr val="000000">
                          <a:alpha val="43137"/>
                        </a:srgbClr>
                      </a:outerShdw>
                    </a:effectLst>
                  </a:rPr>
                  <a:t>Vegetation</a:t>
                </a:r>
              </a:p>
            </p:txBody>
          </p:sp>
          <p:sp>
            <p:nvSpPr>
              <p:cNvPr id="29" name="TextBox 28">
                <a:extLst>
                  <a:ext uri="{FF2B5EF4-FFF2-40B4-BE49-F238E27FC236}">
                    <a16:creationId xmlns="" xmlns:a16="http://schemas.microsoft.com/office/drawing/2014/main" id="{55B5661D-D093-4764-B076-555C2B422A64}"/>
                  </a:ext>
                </a:extLst>
              </p:cNvPr>
              <p:cNvSpPr txBox="1"/>
              <p:nvPr userDrawn="1"/>
            </p:nvSpPr>
            <p:spPr>
              <a:xfrm>
                <a:off x="218435" y="4140912"/>
                <a:ext cx="1408496" cy="368121"/>
              </a:xfrm>
              <a:prstGeom prst="rect">
                <a:avLst/>
              </a:prstGeom>
              <a:noFill/>
            </p:spPr>
            <p:txBody>
              <a:bodyPr wrap="square" rtlCol="0">
                <a:spAutoFit/>
              </a:bodyPr>
              <a:lstStyle/>
              <a:p>
                <a:pPr algn="ctr"/>
                <a:r>
                  <a:rPr lang="en-US" sz="1400">
                    <a:solidFill>
                      <a:schemeClr val="tx1"/>
                    </a:solidFill>
                    <a:effectLst>
                      <a:outerShdw blurRad="38100" dist="38100" dir="2700000" algn="tl">
                        <a:srgbClr val="000000">
                          <a:alpha val="43137"/>
                        </a:srgbClr>
                      </a:outerShdw>
                    </a:effectLst>
                  </a:rPr>
                  <a:t>Climate</a:t>
                </a:r>
              </a:p>
            </p:txBody>
          </p:sp>
        </p:grpSp>
        <p:pic>
          <p:nvPicPr>
            <p:cNvPr id="15" name="Picture 14">
              <a:extLst>
                <a:ext uri="{FF2B5EF4-FFF2-40B4-BE49-F238E27FC236}">
                  <a16:creationId xmlns="" xmlns:a16="http://schemas.microsoft.com/office/drawing/2014/main" id="{42A774BF-09CD-4DBC-A9CD-8CD8116C1AC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0568" y="5132489"/>
              <a:ext cx="990821" cy="1316275"/>
            </a:xfrm>
            <a:prstGeom prst="rect">
              <a:avLst/>
            </a:prstGeom>
            <a:ln>
              <a:noFill/>
            </a:ln>
            <a:effectLst>
              <a:outerShdw blurRad="292100" dist="139700" dir="2700000" algn="tl" rotWithShape="0">
                <a:srgbClr val="333333">
                  <a:alpha val="65000"/>
                </a:srgbClr>
              </a:outerShdw>
            </a:effectLst>
          </p:spPr>
        </p:pic>
        <p:pic>
          <p:nvPicPr>
            <p:cNvPr id="16" name="Picture 15">
              <a:extLst>
                <a:ext uri="{FF2B5EF4-FFF2-40B4-BE49-F238E27FC236}">
                  <a16:creationId xmlns="" xmlns:a16="http://schemas.microsoft.com/office/drawing/2014/main" id="{433B535E-0D23-4256-9539-BC99DDAB6B72}"/>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95035" y="5357166"/>
              <a:ext cx="847209" cy="892091"/>
            </a:xfrm>
            <a:prstGeom prst="rect">
              <a:avLst/>
            </a:prstGeom>
            <a:ln>
              <a:noFill/>
            </a:ln>
            <a:effectLst>
              <a:outerShdw blurRad="292100" dist="139700" dir="2700000" algn="tl" rotWithShape="0">
                <a:srgbClr val="333333">
                  <a:alpha val="65000"/>
                </a:srgbClr>
              </a:outerShdw>
            </a:effectLst>
          </p:spPr>
        </p:pic>
        <p:pic>
          <p:nvPicPr>
            <p:cNvPr id="17" name="Picture 16">
              <a:extLst>
                <a:ext uri="{FF2B5EF4-FFF2-40B4-BE49-F238E27FC236}">
                  <a16:creationId xmlns="" xmlns:a16="http://schemas.microsoft.com/office/drawing/2014/main" id="{3270ADB4-6ADB-45EF-8265-0D67B5E6C80D}"/>
                </a:ext>
              </a:extLst>
            </p:cNvPr>
            <p:cNvPicPr>
              <a:picLocks noChangeAspect="1"/>
            </p:cNvPicPr>
            <p:nvPr userDrawn="1"/>
          </p:nvPicPr>
          <p:blipFill>
            <a:blip r:embed="rId5" cstate="print">
              <a:alphaModFix/>
              <a:extLst>
                <a:ext uri="{28A0092B-C50C-407E-A947-70E740481C1C}">
                  <a14:useLocalDpi xmlns:a14="http://schemas.microsoft.com/office/drawing/2010/main" val="0"/>
                </a:ext>
              </a:extLst>
            </a:blip>
            <a:stretch>
              <a:fillRect/>
            </a:stretch>
          </p:blipFill>
          <p:spPr>
            <a:xfrm>
              <a:off x="121783" y="5843902"/>
              <a:ext cx="2263329" cy="883809"/>
            </a:xfrm>
            <a:prstGeom prst="rect">
              <a:avLst/>
            </a:prstGeom>
            <a:ln>
              <a:noFill/>
            </a:ln>
            <a:effectLst>
              <a:outerShdw blurRad="292100" dist="139700" dir="2700000" algn="tl" rotWithShape="0">
                <a:srgbClr val="333333">
                  <a:alpha val="65000"/>
                </a:srgbClr>
              </a:outerShdw>
            </a:effectLst>
          </p:spPr>
        </p:pic>
      </p:grpSp>
    </p:spTree>
    <p:extLst>
      <p:ext uri="{BB962C8B-B14F-4D97-AF65-F5344CB8AC3E}">
        <p14:creationId xmlns:p14="http://schemas.microsoft.com/office/powerpoint/2010/main" val="3987541331"/>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507999" y="451253"/>
            <a:ext cx="11176000" cy="664797"/>
          </a:xfrm>
          <a:prstGeom prst="rect">
            <a:avLst/>
          </a:prstGeom>
        </p:spPr>
        <p:txBody>
          <a:bodyPr/>
          <a:lstStyle/>
          <a:p>
            <a:r>
              <a:rPr lang="en-US"/>
              <a:t>Click to edit</a:t>
            </a:r>
          </a:p>
        </p:txBody>
      </p:sp>
    </p:spTree>
    <p:extLst>
      <p:ext uri="{BB962C8B-B14F-4D97-AF65-F5344CB8AC3E}">
        <p14:creationId xmlns:p14="http://schemas.microsoft.com/office/powerpoint/2010/main" val="827171991"/>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507999" y="451257"/>
            <a:ext cx="11176000" cy="757130"/>
          </a:xfrm>
          <a:prstGeom prst="rect">
            <a:avLst/>
          </a:prstGeom>
        </p:spPr>
        <p:txBody>
          <a:bodyPr>
            <a:spAutoFit/>
          </a:bodyPr>
          <a:lstStyle/>
          <a:p>
            <a:r>
              <a:rPr lang="en-US"/>
              <a:t>Click to edit</a:t>
            </a:r>
          </a:p>
        </p:txBody>
      </p:sp>
    </p:spTree>
    <p:extLst>
      <p:ext uri="{BB962C8B-B14F-4D97-AF65-F5344CB8AC3E}">
        <p14:creationId xmlns:p14="http://schemas.microsoft.com/office/powerpoint/2010/main" val="2746671007"/>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90582750"/>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733CB19-43D5-4BDF-BFC4-9F0FD2AFF565}"/>
              </a:ext>
            </a:extLst>
          </p:cNvPr>
          <p:cNvSpPr>
            <a:spLocks noGrp="1"/>
          </p:cNvSpPr>
          <p:nvPr>
            <p:ph type="ctrTitle" hasCustomPrompt="1"/>
          </p:nvPr>
        </p:nvSpPr>
        <p:spPr>
          <a:xfrm>
            <a:off x="2359631" y="71304"/>
            <a:ext cx="7472740" cy="602377"/>
          </a:xfrm>
        </p:spPr>
        <p:txBody>
          <a:bodyPr anchor="b">
            <a:noAutofit/>
          </a:bodyPr>
          <a:lstStyle>
            <a:lvl1pPr algn="l">
              <a:defRPr sz="3600" b="1">
                <a:solidFill>
                  <a:schemeClr val="bg1"/>
                </a:solidFill>
              </a:defRPr>
            </a:lvl1pPr>
          </a:lstStyle>
          <a:p>
            <a:r>
              <a:rPr lang="en-US"/>
              <a:t>CLICK TO EDIT MASTER TITLE STYLE</a:t>
            </a:r>
          </a:p>
        </p:txBody>
      </p:sp>
      <p:sp>
        <p:nvSpPr>
          <p:cNvPr id="4" name="Date Placeholder 3">
            <a:extLst>
              <a:ext uri="{FF2B5EF4-FFF2-40B4-BE49-F238E27FC236}">
                <a16:creationId xmlns="" xmlns:a16="http://schemas.microsoft.com/office/drawing/2014/main" id="{515B1859-BF60-436C-AE47-CDCA33B6F549}"/>
              </a:ext>
            </a:extLst>
          </p:cNvPr>
          <p:cNvSpPr>
            <a:spLocks noGrp="1"/>
          </p:cNvSpPr>
          <p:nvPr>
            <p:ph type="dt" sz="half" idx="10"/>
          </p:nvPr>
        </p:nvSpPr>
        <p:spPr>
          <a:xfrm>
            <a:off x="838200" y="6446001"/>
            <a:ext cx="2743200" cy="365125"/>
          </a:xfrm>
        </p:spPr>
        <p:txBody>
          <a:bodyPr/>
          <a:lstStyle/>
          <a:p>
            <a:fld id="{1C72D579-680B-4C5C-B357-2E0F08617743}" type="datetimeFigureOut">
              <a:rPr lang="en-US" smtClean="0"/>
              <a:t>6/26/2019</a:t>
            </a:fld>
            <a:endParaRPr lang="en-US"/>
          </a:p>
        </p:txBody>
      </p:sp>
      <p:sp>
        <p:nvSpPr>
          <p:cNvPr id="5" name="Footer Placeholder 4">
            <a:extLst>
              <a:ext uri="{FF2B5EF4-FFF2-40B4-BE49-F238E27FC236}">
                <a16:creationId xmlns="" xmlns:a16="http://schemas.microsoft.com/office/drawing/2014/main" id="{75020DB4-3D79-4FC2-BEFF-27B0663686CF}"/>
              </a:ext>
            </a:extLst>
          </p:cNvPr>
          <p:cNvSpPr>
            <a:spLocks noGrp="1"/>
          </p:cNvSpPr>
          <p:nvPr>
            <p:ph type="ftr" sz="quarter" idx="11"/>
          </p:nvPr>
        </p:nvSpPr>
        <p:spPr>
          <a:xfrm>
            <a:off x="4038600" y="6446002"/>
            <a:ext cx="4114800" cy="365125"/>
          </a:xfrm>
        </p:spPr>
        <p:txBody>
          <a:bodyPr/>
          <a:lstStyle/>
          <a:p>
            <a:endParaRPr lang="en-US"/>
          </a:p>
        </p:txBody>
      </p:sp>
      <p:sp>
        <p:nvSpPr>
          <p:cNvPr id="6" name="Slide Number Placeholder 5">
            <a:extLst>
              <a:ext uri="{FF2B5EF4-FFF2-40B4-BE49-F238E27FC236}">
                <a16:creationId xmlns="" xmlns:a16="http://schemas.microsoft.com/office/drawing/2014/main" id="{59D4AE51-E9C8-4F5C-AB0C-CD40ED24BCA8}"/>
              </a:ext>
            </a:extLst>
          </p:cNvPr>
          <p:cNvSpPr>
            <a:spLocks noGrp="1"/>
          </p:cNvSpPr>
          <p:nvPr>
            <p:ph type="sldNum" sz="quarter" idx="12"/>
          </p:nvPr>
        </p:nvSpPr>
        <p:spPr>
          <a:xfrm>
            <a:off x="8610600" y="6446000"/>
            <a:ext cx="2743200" cy="365125"/>
          </a:xfrm>
        </p:spPr>
        <p:txBody>
          <a:bodyPr/>
          <a:lstStyle/>
          <a:p>
            <a:fld id="{073EEA1D-F294-4872-A789-B0B343E9D0B7}" type="slidenum">
              <a:rPr lang="en-US" smtClean="0"/>
              <a:t>‹#›</a:t>
            </a:fld>
            <a:endParaRPr lang="en-US"/>
          </a:p>
        </p:txBody>
      </p:sp>
      <p:sp>
        <p:nvSpPr>
          <p:cNvPr id="7" name="Rectangle: Rounded Corners 6">
            <a:extLst>
              <a:ext uri="{FF2B5EF4-FFF2-40B4-BE49-F238E27FC236}">
                <a16:creationId xmlns="" xmlns:a16="http://schemas.microsoft.com/office/drawing/2014/main" id="{4CB4665C-96C9-4826-9680-96D3C10F7589}"/>
              </a:ext>
            </a:extLst>
          </p:cNvPr>
          <p:cNvSpPr/>
          <p:nvPr userDrawn="1"/>
        </p:nvSpPr>
        <p:spPr>
          <a:xfrm>
            <a:off x="0" y="763325"/>
            <a:ext cx="12192000" cy="5621572"/>
          </a:xfrm>
          <a:prstGeom prst="roundRect">
            <a:avLst>
              <a:gd name="adj" fmla="val 0"/>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8713377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3" name="Subtitle 5" title="Lesson">
            <a:extLst>
              <a:ext uri="{FF2B5EF4-FFF2-40B4-BE49-F238E27FC236}">
                <a16:creationId xmlns="" xmlns:a16="http://schemas.microsoft.com/office/drawing/2014/main" id="{81DB4324-A4D9-4A51-8831-ACA4A78141C2}"/>
              </a:ext>
            </a:extLst>
          </p:cNvPr>
          <p:cNvSpPr>
            <a:spLocks noGrp="1"/>
          </p:cNvSpPr>
          <p:nvPr userDrawn="1">
            <p:ph type="subTitle" idx="1" hasCustomPrompt="1"/>
          </p:nvPr>
        </p:nvSpPr>
        <p:spPr>
          <a:xfrm>
            <a:off x="508000" y="1848627"/>
            <a:ext cx="11176000" cy="677108"/>
          </a:xfrm>
          <a:prstGeom prst="rect">
            <a:avLst/>
          </a:prstGeom>
        </p:spPr>
        <p:txBody>
          <a:bodyPr/>
          <a:lstStyle>
            <a:lvl1pPr algn="ctr">
              <a:defRPr b="0">
                <a:effectLst>
                  <a:outerShdw blurRad="38100" dist="38100" dir="2700000" algn="tl">
                    <a:srgbClr val="000000">
                      <a:alpha val="43137"/>
                    </a:srgbClr>
                  </a:outerShdw>
                </a:effectLst>
              </a:defRPr>
            </a:lvl1pPr>
          </a:lstStyle>
          <a:p>
            <a:r>
              <a:rPr lang="en-US" sz="4400"/>
              <a:t>Click to edit lesson number</a:t>
            </a:r>
          </a:p>
        </p:txBody>
      </p:sp>
      <p:sp>
        <p:nvSpPr>
          <p:cNvPr id="16" name="Subtitle 5" title="Lesson">
            <a:extLst>
              <a:ext uri="{FF2B5EF4-FFF2-40B4-BE49-F238E27FC236}">
                <a16:creationId xmlns="" xmlns:a16="http://schemas.microsoft.com/office/drawing/2014/main" id="{1D0962D7-3DB5-4B61-8B48-A41F0BA16829}"/>
              </a:ext>
            </a:extLst>
          </p:cNvPr>
          <p:cNvSpPr txBox="1">
            <a:spLocks noChangeAspect="1"/>
          </p:cNvSpPr>
          <p:nvPr userDrawn="1"/>
        </p:nvSpPr>
        <p:spPr>
          <a:xfrm>
            <a:off x="6096000" y="4868046"/>
            <a:ext cx="5897737" cy="369332"/>
          </a:xfrm>
          <a:prstGeom prst="rect">
            <a:avLst/>
          </a:prstGeom>
          <a:effectLst>
            <a:outerShdw blurRad="50800" dist="38100" dir="2700000" algn="tl" rotWithShape="0">
              <a:prstClr val="black">
                <a:alpha val="40000"/>
              </a:prstClr>
            </a:outerShdw>
          </a:effectLst>
        </p:spPr>
        <p:txBody>
          <a:bodyPr wrap="square">
            <a:spAutoFit/>
          </a:bodyPr>
          <a:lstStyle>
            <a:lvl1pPr marL="0" indent="0" algn="ctr" defTabSz="914363" rtl="0" eaLnBrk="1" latinLnBrk="0" hangingPunct="1">
              <a:lnSpc>
                <a:spcPct val="100000"/>
              </a:lnSpc>
              <a:spcBef>
                <a:spcPts val="600"/>
              </a:spcBef>
              <a:spcAft>
                <a:spcPts val="600"/>
              </a:spcAft>
              <a:buFont typeface="Arial" panose="020B0604020202020204" pitchFamily="34" charset="0"/>
              <a:buNone/>
              <a:defRPr sz="4000" kern="1200">
                <a:solidFill>
                  <a:schemeClr val="tx1"/>
                </a:solidFill>
                <a:effectLst>
                  <a:outerShdw blurRad="38100" dist="38100" dir="2700000" algn="tl">
                    <a:srgbClr val="000000">
                      <a:alpha val="43137"/>
                    </a:srgbClr>
                  </a:outerShdw>
                </a:effectLst>
                <a:latin typeface="+mn-lt"/>
                <a:ea typeface="+mn-ea"/>
                <a:cs typeface="+mn-cs"/>
              </a:defRPr>
            </a:lvl1pPr>
            <a:lvl2pPr marL="517525" indent="0" algn="l" defTabSz="914363" rtl="0" eaLnBrk="1" latinLnBrk="0" hangingPunct="1">
              <a:lnSpc>
                <a:spcPct val="100000"/>
              </a:lnSpc>
              <a:spcBef>
                <a:spcPts val="600"/>
              </a:spcBef>
              <a:spcAft>
                <a:spcPts val="600"/>
              </a:spcAft>
              <a:buFont typeface="Arial" panose="020B0604020202020204" pitchFamily="34" charset="0"/>
              <a:buNone/>
              <a:defRPr sz="3600" kern="1200">
                <a:solidFill>
                  <a:schemeClr val="tx1"/>
                </a:solidFill>
                <a:effectLst>
                  <a:outerShdw blurRad="38100" dist="38100" dir="2700000" algn="tl">
                    <a:srgbClr val="000000">
                      <a:alpha val="43137"/>
                    </a:srgbClr>
                  </a:outerShdw>
                </a:effectLst>
                <a:latin typeface="+mn-lt"/>
                <a:ea typeface="+mn-ea"/>
                <a:cs typeface="+mn-cs"/>
              </a:defRPr>
            </a:lvl2pPr>
            <a:lvl3pPr marL="914400" indent="0" algn="l" defTabSz="914363" rtl="0" eaLnBrk="1" latinLnBrk="0" hangingPunct="1">
              <a:lnSpc>
                <a:spcPct val="100000"/>
              </a:lnSpc>
              <a:spcBef>
                <a:spcPts val="600"/>
              </a:spcBef>
              <a:spcAft>
                <a:spcPts val="600"/>
              </a:spcAft>
              <a:buSzPct val="80000"/>
              <a:buFont typeface="Arial" panose="020B0604020202020204" pitchFamily="34" charset="0"/>
              <a:buNone/>
              <a:defRPr sz="3200" kern="1200">
                <a:solidFill>
                  <a:schemeClr val="tx1"/>
                </a:solidFill>
                <a:effectLst>
                  <a:outerShdw blurRad="38100" dist="38100" dir="2700000" algn="tl">
                    <a:srgbClr val="000000">
                      <a:alpha val="43137"/>
                    </a:srgbClr>
                  </a:outerShdw>
                </a:effectLst>
                <a:latin typeface="+mn-lt"/>
                <a:ea typeface="+mn-ea"/>
                <a:cs typeface="+mn-cs"/>
              </a:defRPr>
            </a:lvl3pPr>
            <a:lvl4pPr marL="1258888" indent="0" algn="l" defTabSz="914363" rtl="0" eaLnBrk="1" latinLnBrk="0" hangingPunct="1">
              <a:lnSpc>
                <a:spcPct val="100000"/>
              </a:lnSpc>
              <a:spcBef>
                <a:spcPts val="600"/>
              </a:spcBef>
              <a:spcAft>
                <a:spcPts val="600"/>
              </a:spcAft>
              <a:buSzPct val="70000"/>
              <a:buFont typeface="Arial" panose="020B0604020202020204" pitchFamily="34" charset="0"/>
              <a:buNone/>
              <a:defRPr sz="3200" kern="1200">
                <a:solidFill>
                  <a:schemeClr val="tx1"/>
                </a:solidFill>
                <a:effectLst>
                  <a:outerShdw blurRad="38100" dist="38100" dir="2700000" algn="tl">
                    <a:srgbClr val="000000">
                      <a:alpha val="43137"/>
                    </a:srgbClr>
                  </a:outerShdw>
                </a:effectLst>
                <a:latin typeface="+mn-lt"/>
                <a:ea typeface="+mn-ea"/>
                <a:cs typeface="+mn-cs"/>
              </a:defRPr>
            </a:lvl4pPr>
            <a:lvl5pPr marL="1604963" indent="0" algn="l" defTabSz="914363" rtl="0" eaLnBrk="1" latinLnBrk="0" hangingPunct="1">
              <a:lnSpc>
                <a:spcPct val="100000"/>
              </a:lnSpc>
              <a:spcBef>
                <a:spcPts val="600"/>
              </a:spcBef>
              <a:spcAft>
                <a:spcPts val="600"/>
              </a:spcAft>
              <a:buSzPct val="70000"/>
              <a:buFont typeface="Arial" panose="020B0604020202020204" pitchFamily="34" charset="0"/>
              <a:buNone/>
              <a:defRPr sz="3200" kern="1200">
                <a:solidFill>
                  <a:schemeClr val="tx1"/>
                </a:solidFill>
                <a:effectLst>
                  <a:outerShdw blurRad="38100" dist="38100" dir="2700000" algn="tl">
                    <a:srgbClr val="000000">
                      <a:alpha val="43137"/>
                    </a:srgbClr>
                  </a:outerShdw>
                </a:effectLst>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r"/>
            <a:r>
              <a:rPr lang="en-US" sz="1800" b="0">
                <a:effectLst>
                  <a:outerShdw blurRad="38100" dist="38100" dir="2700000" algn="tl">
                    <a:srgbClr val="000000">
                      <a:alpha val="43137"/>
                    </a:srgbClr>
                  </a:outerShdw>
                </a:effectLst>
              </a:rPr>
              <a:t>NFDRS 2016 Rollout Workshop</a:t>
            </a:r>
          </a:p>
        </p:txBody>
      </p:sp>
      <p:sp>
        <p:nvSpPr>
          <p:cNvPr id="3" name="Text Placeholder 2">
            <a:extLst>
              <a:ext uri="{FF2B5EF4-FFF2-40B4-BE49-F238E27FC236}">
                <a16:creationId xmlns="" xmlns:a16="http://schemas.microsoft.com/office/drawing/2014/main" id="{D9D6B924-46E5-460B-9F7B-2C4FEF6CBF39}"/>
              </a:ext>
            </a:extLst>
          </p:cNvPr>
          <p:cNvSpPr>
            <a:spLocks noGrp="1"/>
          </p:cNvSpPr>
          <p:nvPr userDrawn="1">
            <p:ph type="body" sz="quarter" idx="10" hasCustomPrompt="1"/>
          </p:nvPr>
        </p:nvSpPr>
        <p:spPr>
          <a:xfrm>
            <a:off x="6096000" y="5278476"/>
            <a:ext cx="5897737" cy="387350"/>
          </a:xfrm>
          <a:prstGeom prst="rect">
            <a:avLst/>
          </a:prstGeom>
        </p:spPr>
        <p:txBody>
          <a:bodyPr/>
          <a:lstStyle>
            <a:lvl1pPr marL="0" marR="0" indent="0" algn="r" defTabSz="914400" rtl="0" eaLnBrk="1" fontAlgn="auto" latinLnBrk="0" hangingPunct="1">
              <a:lnSpc>
                <a:spcPct val="100000"/>
              </a:lnSpc>
              <a:spcBef>
                <a:spcPts val="0"/>
              </a:spcBef>
              <a:spcAft>
                <a:spcPts val="0"/>
              </a:spcAft>
              <a:buClrTx/>
              <a:buSzTx/>
              <a:buFontTx/>
              <a:buNone/>
              <a:tabLst/>
              <a:defRPr sz="1800" u="none" baseline="0">
                <a:effectLst>
                  <a:outerShdw blurRad="50800" dist="38100" dir="2700000" algn="tl" rotWithShape="0">
                    <a:prstClr val="black">
                      <a:alpha val="40000"/>
                    </a:prstClr>
                  </a:outerShdw>
                </a:effectLs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1" i="0" u="sng" strike="noStrike" kern="1200" cap="none" spc="0" normalizeH="0" baseline="0" noProof="0">
                <a:ln>
                  <a:noFill/>
                </a:ln>
                <a:solidFill>
                  <a:srgbClr val="FFFF00"/>
                </a:solidFill>
                <a:effectLst>
                  <a:outerShdw blurRad="38100" dist="38100" dir="2700000" algn="tl">
                    <a:srgbClr val="000000">
                      <a:alpha val="43137"/>
                    </a:srgbClr>
                  </a:outerShdw>
                </a:effectLst>
                <a:uLnTx/>
                <a:uFillTx/>
                <a:latin typeface="+mn-lt"/>
                <a:ea typeface="+mn-ea"/>
                <a:cs typeface="+mn-cs"/>
              </a:rPr>
              <a:t>Click Here =&gt; </a:t>
            </a:r>
            <a:r>
              <a:rPr kumimoji="0" lang="en-US" sz="18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mn-lt"/>
                <a:ea typeface="+mn-ea"/>
                <a:cs typeface="+mn-cs"/>
              </a:rPr>
              <a:t>to Edit Workshop Dates</a:t>
            </a:r>
          </a:p>
          <a:p>
            <a:pPr lvl="0"/>
            <a:endParaRPr lang="en-US"/>
          </a:p>
        </p:txBody>
      </p:sp>
      <p:sp>
        <p:nvSpPr>
          <p:cNvPr id="7" name="Text Placeholder 6">
            <a:extLst>
              <a:ext uri="{FF2B5EF4-FFF2-40B4-BE49-F238E27FC236}">
                <a16:creationId xmlns="" xmlns:a16="http://schemas.microsoft.com/office/drawing/2014/main" id="{C0DA6AAF-2F8C-4A9D-B36C-658EF3CF886B}"/>
              </a:ext>
            </a:extLst>
          </p:cNvPr>
          <p:cNvSpPr>
            <a:spLocks noGrp="1" noChangeAspect="1"/>
          </p:cNvSpPr>
          <p:nvPr userDrawn="1">
            <p:ph type="body" sz="quarter" idx="11" hasCustomPrompt="1"/>
          </p:nvPr>
        </p:nvSpPr>
        <p:spPr>
          <a:xfrm>
            <a:off x="6096000" y="5706924"/>
            <a:ext cx="5897737" cy="369332"/>
          </a:xfrm>
          <a:prstGeom prst="rect">
            <a:avLst/>
          </a:prstGeom>
        </p:spPr>
        <p:txBody>
          <a:bodyPr wrap="square">
            <a:spAutoFit/>
          </a:bodyPr>
          <a:lstStyle>
            <a:lvl1pPr marL="0" marR="0" indent="0" algn="r" defTabSz="914400" rtl="0" eaLnBrk="1" fontAlgn="auto" latinLnBrk="0" hangingPunct="1">
              <a:lnSpc>
                <a:spcPct val="100000"/>
              </a:lnSpc>
              <a:spcBef>
                <a:spcPts val="0"/>
              </a:spcBef>
              <a:spcAft>
                <a:spcPts val="0"/>
              </a:spcAft>
              <a:buClrTx/>
              <a:buSzTx/>
              <a:buFontTx/>
              <a:buNone/>
              <a:tabLst/>
              <a:defRPr sz="1800">
                <a:effectLst>
                  <a:outerShdw blurRad="50800" dist="38100" dir="2700000" algn="tl" rotWithShape="0">
                    <a:prstClr val="black">
                      <a:alpha val="40000"/>
                    </a:prstClr>
                  </a:outerShdw>
                </a:effectLs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1" i="0" u="sng" strike="noStrike" kern="1200" cap="none" spc="0" normalizeH="0" baseline="0" noProof="0">
                <a:ln>
                  <a:noFill/>
                </a:ln>
                <a:solidFill>
                  <a:srgbClr val="FFFF00"/>
                </a:solidFill>
                <a:effectLst>
                  <a:outerShdw blurRad="38100" dist="38100" dir="2700000" algn="tl">
                    <a:srgbClr val="000000">
                      <a:alpha val="43137"/>
                    </a:srgbClr>
                  </a:outerShdw>
                </a:effectLst>
                <a:uLnTx/>
                <a:uFillTx/>
                <a:latin typeface="+mn-lt"/>
                <a:ea typeface="+mn-ea"/>
                <a:cs typeface="+mn-cs"/>
              </a:rPr>
              <a:t>Click Here =&gt; </a:t>
            </a:r>
            <a:r>
              <a:rPr kumimoji="0" lang="en-US" sz="18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mn-lt"/>
                <a:ea typeface="+mn-ea"/>
                <a:cs typeface="+mn-cs"/>
              </a:rPr>
              <a:t>to Edit Workshop Location</a:t>
            </a:r>
          </a:p>
        </p:txBody>
      </p:sp>
      <p:sp>
        <p:nvSpPr>
          <p:cNvPr id="6" name="Title 5">
            <a:extLst>
              <a:ext uri="{FF2B5EF4-FFF2-40B4-BE49-F238E27FC236}">
                <a16:creationId xmlns="" xmlns:a16="http://schemas.microsoft.com/office/drawing/2014/main" id="{E19AB339-E7D8-4038-8DC9-C2A2F73C979D}"/>
              </a:ext>
            </a:extLst>
          </p:cNvPr>
          <p:cNvSpPr>
            <a:spLocks noGrp="1"/>
          </p:cNvSpPr>
          <p:nvPr userDrawn="1">
            <p:ph type="title" hasCustomPrompt="1"/>
          </p:nvPr>
        </p:nvSpPr>
        <p:spPr>
          <a:xfrm>
            <a:off x="508000" y="449345"/>
            <a:ext cx="11176000" cy="664797"/>
          </a:xfrm>
          <a:prstGeom prst="rect">
            <a:avLst/>
          </a:prstGeom>
        </p:spPr>
        <p:txBody>
          <a:bodyPr/>
          <a:lstStyle>
            <a:lvl1pPr>
              <a:defRPr/>
            </a:lvl1pPr>
          </a:lstStyle>
          <a:p>
            <a:r>
              <a:rPr lang="en-US"/>
              <a:t>Click to edit lesson title</a:t>
            </a:r>
          </a:p>
        </p:txBody>
      </p:sp>
      <p:sp>
        <p:nvSpPr>
          <p:cNvPr id="15" name="Text Placeholder 14">
            <a:extLst>
              <a:ext uri="{FF2B5EF4-FFF2-40B4-BE49-F238E27FC236}">
                <a16:creationId xmlns="" xmlns:a16="http://schemas.microsoft.com/office/drawing/2014/main" id="{21DC891F-F2D1-4296-8842-314B92BEE84F}"/>
              </a:ext>
            </a:extLst>
          </p:cNvPr>
          <p:cNvSpPr>
            <a:spLocks noGrp="1"/>
          </p:cNvSpPr>
          <p:nvPr userDrawn="1">
            <p:ph type="body" sz="quarter" idx="12" hasCustomPrompt="1"/>
          </p:nvPr>
        </p:nvSpPr>
        <p:spPr>
          <a:xfrm>
            <a:off x="2645295" y="2749661"/>
            <a:ext cx="6901409" cy="1200329"/>
          </a:xfrm>
          <a:prstGeom prst="rect">
            <a:avLst/>
          </a:prstGeom>
        </p:spPr>
        <p:txBody>
          <a:bodyPr>
            <a:spAutoFit/>
          </a:bodyPr>
          <a:lstStyle>
            <a:lvl1pPr algn="ctr">
              <a:defRPr sz="3600" i="1"/>
            </a:lvl1pPr>
          </a:lstStyle>
          <a:p>
            <a:pPr lvl="0"/>
            <a:r>
              <a:rPr lang="en-US"/>
              <a:t>Click to edit Geographic Area Workshop Title</a:t>
            </a:r>
          </a:p>
        </p:txBody>
      </p:sp>
      <p:grpSp>
        <p:nvGrpSpPr>
          <p:cNvPr id="2" name="Group 1">
            <a:extLst>
              <a:ext uri="{FF2B5EF4-FFF2-40B4-BE49-F238E27FC236}">
                <a16:creationId xmlns="" xmlns:a16="http://schemas.microsoft.com/office/drawing/2014/main" id="{2023D507-1F50-4C14-A1A9-5CA559302F40}"/>
              </a:ext>
            </a:extLst>
          </p:cNvPr>
          <p:cNvGrpSpPr/>
          <p:nvPr userDrawn="1"/>
        </p:nvGrpSpPr>
        <p:grpSpPr>
          <a:xfrm>
            <a:off x="124920" y="4114362"/>
            <a:ext cx="3250782" cy="2583222"/>
            <a:chOff x="124920" y="4114362"/>
            <a:chExt cx="3250782" cy="2583222"/>
          </a:xfrm>
        </p:grpSpPr>
        <p:pic>
          <p:nvPicPr>
            <p:cNvPr id="27" name="Picture 26" descr="A close up of a sign&#10;&#10;Description generated with high confidence">
              <a:extLst>
                <a:ext uri="{FF2B5EF4-FFF2-40B4-BE49-F238E27FC236}">
                  <a16:creationId xmlns="" xmlns:a16="http://schemas.microsoft.com/office/drawing/2014/main" id="{A134F4AA-31C2-41A8-9122-CD01486AC7BE}"/>
                </a:ext>
              </a:extLst>
            </p:cNvPr>
            <p:cNvPicPr>
              <a:picLocks noChangeAspect="1"/>
            </p:cNvPicPr>
            <p:nvPr userDrawn="1"/>
          </p:nvPicPr>
          <p:blipFill>
            <a:blip r:embed="rId2" cstate="print">
              <a:alphaModFix/>
              <a:extLst>
                <a:ext uri="{28A0092B-C50C-407E-A947-70E740481C1C}">
                  <a14:useLocalDpi xmlns:a14="http://schemas.microsoft.com/office/drawing/2010/main" val="0"/>
                </a:ext>
              </a:extLst>
            </a:blip>
            <a:stretch>
              <a:fillRect/>
            </a:stretch>
          </p:blipFill>
          <p:spPr>
            <a:xfrm>
              <a:off x="342737" y="4114362"/>
              <a:ext cx="2815148" cy="2540124"/>
            </a:xfrm>
            <a:prstGeom prst="rect">
              <a:avLst/>
            </a:prstGeom>
            <a:ln>
              <a:noFill/>
            </a:ln>
            <a:effectLst>
              <a:outerShdw blurRad="292100" dist="139700" dir="2700000" algn="tl" rotWithShape="0">
                <a:srgbClr val="333333">
                  <a:alpha val="65000"/>
                </a:srgbClr>
              </a:outerShdw>
            </a:effectLst>
          </p:spPr>
        </p:pic>
        <p:grpSp>
          <p:nvGrpSpPr>
            <p:cNvPr id="26" name="Group 25">
              <a:extLst>
                <a:ext uri="{FF2B5EF4-FFF2-40B4-BE49-F238E27FC236}">
                  <a16:creationId xmlns="" xmlns:a16="http://schemas.microsoft.com/office/drawing/2014/main" id="{236AF74B-E698-47C9-A57B-E1091661167B}"/>
                </a:ext>
              </a:extLst>
            </p:cNvPr>
            <p:cNvGrpSpPr/>
            <p:nvPr userDrawn="1"/>
          </p:nvGrpSpPr>
          <p:grpSpPr>
            <a:xfrm>
              <a:off x="844227" y="4278890"/>
              <a:ext cx="1812168" cy="2051297"/>
              <a:chOff x="215017" y="2883125"/>
              <a:chExt cx="1408496" cy="1708215"/>
            </a:xfrm>
          </p:grpSpPr>
          <p:sp>
            <p:nvSpPr>
              <p:cNvPr id="29" name="TextBox 28">
                <a:extLst>
                  <a:ext uri="{FF2B5EF4-FFF2-40B4-BE49-F238E27FC236}">
                    <a16:creationId xmlns="" xmlns:a16="http://schemas.microsoft.com/office/drawing/2014/main" id="{A68DCA80-D6B6-4E99-A727-FB128844E2DD}"/>
                  </a:ext>
                </a:extLst>
              </p:cNvPr>
              <p:cNvSpPr txBox="1"/>
              <p:nvPr userDrawn="1"/>
            </p:nvSpPr>
            <p:spPr>
              <a:xfrm rot="18264686">
                <a:off x="-252404" y="3517840"/>
                <a:ext cx="1608629" cy="369332"/>
              </a:xfrm>
              <a:prstGeom prst="rect">
                <a:avLst/>
              </a:prstGeom>
              <a:noFill/>
            </p:spPr>
            <p:txBody>
              <a:bodyPr wrap="square" rtlCol="0">
                <a:spAutoFit/>
              </a:bodyPr>
              <a:lstStyle/>
              <a:p>
                <a:pPr algn="ctr"/>
                <a:r>
                  <a:rPr lang="en-US">
                    <a:solidFill>
                      <a:schemeClr val="tx1"/>
                    </a:solidFill>
                    <a:effectLst>
                      <a:outerShdw blurRad="38100" dist="38100" dir="2700000" algn="tl">
                        <a:srgbClr val="000000">
                          <a:alpha val="43137"/>
                        </a:srgbClr>
                      </a:outerShdw>
                    </a:effectLst>
                  </a:rPr>
                  <a:t>Topography</a:t>
                </a:r>
              </a:p>
            </p:txBody>
          </p:sp>
          <p:sp>
            <p:nvSpPr>
              <p:cNvPr id="30" name="TextBox 29">
                <a:extLst>
                  <a:ext uri="{FF2B5EF4-FFF2-40B4-BE49-F238E27FC236}">
                    <a16:creationId xmlns="" xmlns:a16="http://schemas.microsoft.com/office/drawing/2014/main" id="{EAAAFDF9-4878-42C5-B11A-27716A6CE29D}"/>
                  </a:ext>
                </a:extLst>
              </p:cNvPr>
              <p:cNvSpPr txBox="1"/>
              <p:nvPr userDrawn="1"/>
            </p:nvSpPr>
            <p:spPr>
              <a:xfrm rot="3350953">
                <a:off x="486502" y="3518955"/>
                <a:ext cx="1616374" cy="344714"/>
              </a:xfrm>
              <a:prstGeom prst="rect">
                <a:avLst/>
              </a:prstGeom>
              <a:noFill/>
            </p:spPr>
            <p:txBody>
              <a:bodyPr wrap="square" rtlCol="0">
                <a:spAutoFit/>
              </a:bodyPr>
              <a:lstStyle/>
              <a:p>
                <a:pPr algn="ctr"/>
                <a:r>
                  <a:rPr lang="en-US">
                    <a:solidFill>
                      <a:schemeClr val="tx1"/>
                    </a:solidFill>
                    <a:effectLst>
                      <a:outerShdw blurRad="38100" dist="38100" dir="2700000" algn="tl">
                        <a:srgbClr val="000000">
                          <a:alpha val="43137"/>
                        </a:srgbClr>
                      </a:outerShdw>
                    </a:effectLst>
                  </a:rPr>
                  <a:t>Vegetation</a:t>
                </a:r>
              </a:p>
            </p:txBody>
          </p:sp>
          <p:sp>
            <p:nvSpPr>
              <p:cNvPr id="31" name="TextBox 30">
                <a:extLst>
                  <a:ext uri="{FF2B5EF4-FFF2-40B4-BE49-F238E27FC236}">
                    <a16:creationId xmlns="" xmlns:a16="http://schemas.microsoft.com/office/drawing/2014/main" id="{3850BF17-4E88-4C04-853A-B78741740686}"/>
                  </a:ext>
                </a:extLst>
              </p:cNvPr>
              <p:cNvSpPr txBox="1"/>
              <p:nvPr userDrawn="1"/>
            </p:nvSpPr>
            <p:spPr>
              <a:xfrm>
                <a:off x="215017" y="4195633"/>
                <a:ext cx="1408496" cy="395707"/>
              </a:xfrm>
              <a:prstGeom prst="rect">
                <a:avLst/>
              </a:prstGeom>
              <a:noFill/>
            </p:spPr>
            <p:txBody>
              <a:bodyPr wrap="square" rtlCol="0">
                <a:spAutoFit/>
              </a:bodyPr>
              <a:lstStyle/>
              <a:p>
                <a:pPr algn="ctr"/>
                <a:r>
                  <a:rPr lang="en-US">
                    <a:solidFill>
                      <a:schemeClr val="tx1"/>
                    </a:solidFill>
                    <a:effectLst>
                      <a:outerShdw blurRad="38100" dist="38100" dir="2700000" algn="tl">
                        <a:srgbClr val="000000">
                          <a:alpha val="43137"/>
                        </a:srgbClr>
                      </a:outerShdw>
                    </a:effectLst>
                  </a:rPr>
                  <a:t>Climate</a:t>
                </a:r>
              </a:p>
            </p:txBody>
          </p:sp>
        </p:grpSp>
        <p:pic>
          <p:nvPicPr>
            <p:cNvPr id="28" name="Picture 27">
              <a:extLst>
                <a:ext uri="{FF2B5EF4-FFF2-40B4-BE49-F238E27FC236}">
                  <a16:creationId xmlns="" xmlns:a16="http://schemas.microsoft.com/office/drawing/2014/main" id="{96BF4C56-2B84-4FB4-AE59-6C513190C04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28436" y="4439152"/>
              <a:ext cx="1423100" cy="1890544"/>
            </a:xfrm>
            <a:prstGeom prst="rect">
              <a:avLst/>
            </a:prstGeom>
            <a:ln>
              <a:noFill/>
            </a:ln>
            <a:effectLst>
              <a:outerShdw blurRad="292100" dist="139700" dir="2700000" algn="tl" rotWithShape="0">
                <a:srgbClr val="333333">
                  <a:alpha val="65000"/>
                </a:srgbClr>
              </a:outerShdw>
            </a:effectLst>
          </p:spPr>
        </p:pic>
        <p:pic>
          <p:nvPicPr>
            <p:cNvPr id="25" name="Picture 24">
              <a:extLst>
                <a:ext uri="{FF2B5EF4-FFF2-40B4-BE49-F238E27FC236}">
                  <a16:creationId xmlns="" xmlns:a16="http://schemas.microsoft.com/office/drawing/2014/main" id="{3272F0B1-AA57-40AB-A328-AED79E867BBE}"/>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8757" y="4705963"/>
              <a:ext cx="1288653" cy="1356921"/>
            </a:xfrm>
            <a:prstGeom prst="rect">
              <a:avLst/>
            </a:prstGeom>
            <a:ln>
              <a:noFill/>
            </a:ln>
            <a:effectLst>
              <a:outerShdw blurRad="292100" dist="139700" dir="2700000" algn="tl" rotWithShape="0">
                <a:srgbClr val="333333">
                  <a:alpha val="65000"/>
                </a:srgbClr>
              </a:outerShdw>
            </a:effectLst>
          </p:spPr>
        </p:pic>
        <p:pic>
          <p:nvPicPr>
            <p:cNvPr id="23" name="Picture 22">
              <a:extLst>
                <a:ext uri="{FF2B5EF4-FFF2-40B4-BE49-F238E27FC236}">
                  <a16:creationId xmlns="" xmlns:a16="http://schemas.microsoft.com/office/drawing/2014/main" id="{D4AA0E1C-2507-4642-8C3D-7341E8D6C072}"/>
                </a:ext>
              </a:extLst>
            </p:cNvPr>
            <p:cNvPicPr>
              <a:picLocks noChangeAspect="1"/>
            </p:cNvPicPr>
            <p:nvPr userDrawn="1"/>
          </p:nvPicPr>
          <p:blipFill>
            <a:blip r:embed="rId5" cstate="print">
              <a:alphaModFix/>
              <a:extLst>
                <a:ext uri="{28A0092B-C50C-407E-A947-70E740481C1C}">
                  <a14:useLocalDpi xmlns:a14="http://schemas.microsoft.com/office/drawing/2010/main" val="0"/>
                </a:ext>
              </a:extLst>
            </a:blip>
            <a:stretch>
              <a:fillRect/>
            </a:stretch>
          </p:blipFill>
          <p:spPr>
            <a:xfrm>
              <a:off x="124920" y="5428183"/>
              <a:ext cx="3250782" cy="1269401"/>
            </a:xfrm>
            <a:prstGeom prst="rect">
              <a:avLst/>
            </a:prstGeom>
            <a:ln>
              <a:noFill/>
            </a:ln>
            <a:effectLst>
              <a:outerShdw blurRad="292100" dist="139700" dir="2700000" algn="tl" rotWithShape="0">
                <a:srgbClr val="333333">
                  <a:alpha val="65000"/>
                </a:srgbClr>
              </a:outerShdw>
            </a:effectLst>
          </p:spPr>
        </p:pic>
      </p:grpSp>
    </p:spTree>
    <p:extLst>
      <p:ext uri="{BB962C8B-B14F-4D97-AF65-F5344CB8AC3E}">
        <p14:creationId xmlns:p14="http://schemas.microsoft.com/office/powerpoint/2010/main" val="2873601849"/>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bjectives">
    <p:spTree>
      <p:nvGrpSpPr>
        <p:cNvPr id="1" name=""/>
        <p:cNvGrpSpPr/>
        <p:nvPr/>
      </p:nvGrpSpPr>
      <p:grpSpPr>
        <a:xfrm>
          <a:off x="0" y="0"/>
          <a:ext cx="0" cy="0"/>
          <a:chOff x="0" y="0"/>
          <a:chExt cx="0" cy="0"/>
        </a:xfrm>
      </p:grpSpPr>
      <p:sp>
        <p:nvSpPr>
          <p:cNvPr id="2" name="Title 1" title="Objectives"/>
          <p:cNvSpPr>
            <a:spLocks noGrp="1"/>
          </p:cNvSpPr>
          <p:nvPr>
            <p:ph type="title" hasCustomPrompt="1"/>
          </p:nvPr>
        </p:nvSpPr>
        <p:spPr>
          <a:xfrm>
            <a:off x="914400" y="388730"/>
            <a:ext cx="10769600" cy="812800"/>
          </a:xfrm>
          <a:prstGeom prst="rect">
            <a:avLst/>
          </a:prstGeom>
        </p:spPr>
        <p:txBody>
          <a:bodyPr/>
          <a:lstStyle>
            <a:lvl1pPr>
              <a:defRPr/>
            </a:lvl1pPr>
          </a:lstStyle>
          <a:p>
            <a:r>
              <a:rPr lang="en-US"/>
              <a:t>Objectives</a:t>
            </a:r>
          </a:p>
        </p:txBody>
      </p:sp>
      <p:sp>
        <p:nvSpPr>
          <p:cNvPr id="10" name="Text Placeholder 5">
            <a:extLst>
              <a:ext uri="{FF2B5EF4-FFF2-40B4-BE49-F238E27FC236}">
                <a16:creationId xmlns="" xmlns:a16="http://schemas.microsoft.com/office/drawing/2014/main" id="{3814B304-1E9E-446A-B407-127480A86E98}"/>
              </a:ext>
            </a:extLst>
          </p:cNvPr>
          <p:cNvSpPr>
            <a:spLocks noGrp="1"/>
          </p:cNvSpPr>
          <p:nvPr>
            <p:ph type="body" sz="quarter" idx="10" hasCustomPrompt="1"/>
          </p:nvPr>
        </p:nvSpPr>
        <p:spPr>
          <a:xfrm>
            <a:off x="1879046" y="1411553"/>
            <a:ext cx="9804954" cy="707886"/>
          </a:xfrm>
          <a:prstGeom prst="rect">
            <a:avLst/>
          </a:prstGeom>
          <a:effectLst/>
        </p:spPr>
        <p:txBody>
          <a:bodyPr>
            <a:spAutoFit/>
          </a:bodyPr>
          <a:lstStyle>
            <a:lvl1pPr marL="742950" indent="-742950">
              <a:lnSpc>
                <a:spcPct val="100000"/>
              </a:lnSpc>
              <a:spcBef>
                <a:spcPts val="600"/>
              </a:spcBef>
              <a:spcAft>
                <a:spcPts val="600"/>
              </a:spcAft>
              <a:buFont typeface="+mj-lt"/>
              <a:buAutoNum type="arabicPeriod"/>
              <a:defRPr/>
            </a:lvl1pPr>
            <a:lvl2pPr>
              <a:lnSpc>
                <a:spcPct val="100000"/>
              </a:lnSpc>
              <a:spcBef>
                <a:spcPts val="600"/>
              </a:spcBef>
              <a:spcAft>
                <a:spcPts val="600"/>
              </a:spcAft>
              <a:defRPr/>
            </a:lvl2pPr>
            <a:lvl3pPr>
              <a:lnSpc>
                <a:spcPct val="100000"/>
              </a:lnSpc>
              <a:spcBef>
                <a:spcPts val="600"/>
              </a:spcBef>
              <a:spcAft>
                <a:spcPts val="600"/>
              </a:spcAft>
              <a:buSzPct val="80000"/>
              <a:defRPr/>
            </a:lvl3pPr>
            <a:lvl4pPr>
              <a:lnSpc>
                <a:spcPct val="100000"/>
              </a:lnSpc>
              <a:spcBef>
                <a:spcPts val="600"/>
              </a:spcBef>
              <a:spcAft>
                <a:spcPts val="600"/>
              </a:spcAft>
              <a:buSzPct val="80000"/>
              <a:defRPr/>
            </a:lvl4pPr>
            <a:lvl5pPr>
              <a:lnSpc>
                <a:spcPct val="100000"/>
              </a:lnSpc>
              <a:spcBef>
                <a:spcPts val="600"/>
              </a:spcBef>
              <a:spcAft>
                <a:spcPts val="600"/>
              </a:spcAft>
              <a:buSzPct val="80000"/>
              <a:defRPr/>
            </a:lvl5pPr>
          </a:lstStyle>
          <a:p>
            <a:pPr lvl="0"/>
            <a:r>
              <a:rPr lang="en-US"/>
              <a:t>Click to edit</a:t>
            </a:r>
          </a:p>
        </p:txBody>
      </p:sp>
      <p:grpSp>
        <p:nvGrpSpPr>
          <p:cNvPr id="3" name="Group 2">
            <a:extLst>
              <a:ext uri="{FF2B5EF4-FFF2-40B4-BE49-F238E27FC236}">
                <a16:creationId xmlns="" xmlns:a16="http://schemas.microsoft.com/office/drawing/2014/main" id="{27154A1A-AAC1-437B-91ED-92A6BD4BC269}"/>
              </a:ext>
            </a:extLst>
          </p:cNvPr>
          <p:cNvGrpSpPr>
            <a:grpSpLocks noChangeAspect="1"/>
          </p:cNvGrpSpPr>
          <p:nvPr userDrawn="1"/>
        </p:nvGrpSpPr>
        <p:grpSpPr>
          <a:xfrm>
            <a:off x="121783" y="4918943"/>
            <a:ext cx="2263329" cy="1808768"/>
            <a:chOff x="121783" y="4918943"/>
            <a:chExt cx="2263329" cy="1808768"/>
          </a:xfrm>
        </p:grpSpPr>
        <p:pic>
          <p:nvPicPr>
            <p:cNvPr id="32" name="Picture 31" descr="A close up of a sign&#10;&#10;Description generated with high confidence">
              <a:extLst>
                <a:ext uri="{FF2B5EF4-FFF2-40B4-BE49-F238E27FC236}">
                  <a16:creationId xmlns="" xmlns:a16="http://schemas.microsoft.com/office/drawing/2014/main" id="{9C169E21-43BB-49CB-810F-EA4EB06969C6}"/>
                </a:ext>
              </a:extLst>
            </p:cNvPr>
            <p:cNvPicPr>
              <a:picLocks noChangeAspect="1"/>
            </p:cNvPicPr>
            <p:nvPr userDrawn="1"/>
          </p:nvPicPr>
          <p:blipFill>
            <a:blip r:embed="rId2" cstate="print">
              <a:alphaModFix/>
              <a:extLst>
                <a:ext uri="{28A0092B-C50C-407E-A947-70E740481C1C}">
                  <a14:useLocalDpi xmlns:a14="http://schemas.microsoft.com/office/drawing/2010/main" val="0"/>
                </a:ext>
              </a:extLst>
            </a:blip>
            <a:stretch>
              <a:fillRect/>
            </a:stretch>
          </p:blipFill>
          <p:spPr>
            <a:xfrm>
              <a:off x="273437" y="4918943"/>
              <a:ext cx="1960023" cy="1768539"/>
            </a:xfrm>
            <a:prstGeom prst="rect">
              <a:avLst/>
            </a:prstGeom>
            <a:ln>
              <a:noFill/>
            </a:ln>
            <a:effectLst>
              <a:outerShdw blurRad="292100" dist="139700" dir="2700000" algn="tl" rotWithShape="0">
                <a:srgbClr val="333333">
                  <a:alpha val="65000"/>
                </a:srgbClr>
              </a:outerShdw>
            </a:effectLst>
          </p:spPr>
        </p:pic>
        <p:grpSp>
          <p:nvGrpSpPr>
            <p:cNvPr id="33" name="Group 32">
              <a:extLst>
                <a:ext uri="{FF2B5EF4-FFF2-40B4-BE49-F238E27FC236}">
                  <a16:creationId xmlns="" xmlns:a16="http://schemas.microsoft.com/office/drawing/2014/main" id="{4ECB7CFD-5301-4036-B449-886446CA7E6F}"/>
                </a:ext>
              </a:extLst>
            </p:cNvPr>
            <p:cNvGrpSpPr/>
            <p:nvPr userDrawn="1"/>
          </p:nvGrpSpPr>
          <p:grpSpPr>
            <a:xfrm>
              <a:off x="625657" y="5008148"/>
              <a:ext cx="1261706" cy="1384731"/>
              <a:chOff x="218435" y="2852807"/>
              <a:chExt cx="1408496" cy="1656226"/>
            </a:xfrm>
          </p:grpSpPr>
          <p:sp>
            <p:nvSpPr>
              <p:cNvPr id="36" name="TextBox 35">
                <a:extLst>
                  <a:ext uri="{FF2B5EF4-FFF2-40B4-BE49-F238E27FC236}">
                    <a16:creationId xmlns="" xmlns:a16="http://schemas.microsoft.com/office/drawing/2014/main" id="{1DADE73E-2B36-416D-8E34-4D4A0181446A}"/>
                  </a:ext>
                </a:extLst>
              </p:cNvPr>
              <p:cNvSpPr txBox="1"/>
              <p:nvPr userDrawn="1"/>
            </p:nvSpPr>
            <p:spPr>
              <a:xfrm rot="18264686">
                <a:off x="-277190" y="3494113"/>
                <a:ext cx="1608630" cy="343585"/>
              </a:xfrm>
              <a:prstGeom prst="rect">
                <a:avLst/>
              </a:prstGeom>
              <a:noFill/>
            </p:spPr>
            <p:txBody>
              <a:bodyPr wrap="square" rtlCol="0">
                <a:spAutoFit/>
              </a:bodyPr>
              <a:lstStyle/>
              <a:p>
                <a:pPr algn="ctr"/>
                <a:r>
                  <a:rPr lang="en-US" sz="1400">
                    <a:solidFill>
                      <a:schemeClr val="tx1"/>
                    </a:solidFill>
                    <a:effectLst>
                      <a:outerShdw blurRad="38100" dist="38100" dir="2700000" algn="tl">
                        <a:srgbClr val="000000">
                          <a:alpha val="43137"/>
                        </a:srgbClr>
                      </a:outerShdw>
                    </a:effectLst>
                  </a:rPr>
                  <a:t>Topography</a:t>
                </a:r>
              </a:p>
            </p:txBody>
          </p:sp>
          <p:sp>
            <p:nvSpPr>
              <p:cNvPr id="37" name="TextBox 36">
                <a:extLst>
                  <a:ext uri="{FF2B5EF4-FFF2-40B4-BE49-F238E27FC236}">
                    <a16:creationId xmlns="" xmlns:a16="http://schemas.microsoft.com/office/drawing/2014/main" id="{4CE7D4F6-F7F2-4ADB-92EF-0E4077F6D890}"/>
                  </a:ext>
                </a:extLst>
              </p:cNvPr>
              <p:cNvSpPr txBox="1"/>
              <p:nvPr userDrawn="1"/>
            </p:nvSpPr>
            <p:spPr>
              <a:xfrm rot="3350953">
                <a:off x="509937" y="3488637"/>
                <a:ext cx="1616374" cy="344714"/>
              </a:xfrm>
              <a:prstGeom prst="rect">
                <a:avLst/>
              </a:prstGeom>
              <a:noFill/>
            </p:spPr>
            <p:txBody>
              <a:bodyPr wrap="square" rtlCol="0">
                <a:spAutoFit/>
              </a:bodyPr>
              <a:lstStyle/>
              <a:p>
                <a:pPr algn="ctr"/>
                <a:r>
                  <a:rPr lang="en-US" sz="1400">
                    <a:solidFill>
                      <a:schemeClr val="tx1"/>
                    </a:solidFill>
                    <a:effectLst>
                      <a:outerShdw blurRad="38100" dist="38100" dir="2700000" algn="tl">
                        <a:srgbClr val="000000">
                          <a:alpha val="43137"/>
                        </a:srgbClr>
                      </a:outerShdw>
                    </a:effectLst>
                  </a:rPr>
                  <a:t>Vegetation</a:t>
                </a:r>
              </a:p>
            </p:txBody>
          </p:sp>
          <p:sp>
            <p:nvSpPr>
              <p:cNvPr id="38" name="TextBox 37">
                <a:extLst>
                  <a:ext uri="{FF2B5EF4-FFF2-40B4-BE49-F238E27FC236}">
                    <a16:creationId xmlns="" xmlns:a16="http://schemas.microsoft.com/office/drawing/2014/main" id="{4BBAF1CE-F197-496F-82AF-06EA17DF4D72}"/>
                  </a:ext>
                </a:extLst>
              </p:cNvPr>
              <p:cNvSpPr txBox="1"/>
              <p:nvPr userDrawn="1"/>
            </p:nvSpPr>
            <p:spPr>
              <a:xfrm>
                <a:off x="218435" y="4140912"/>
                <a:ext cx="1408496" cy="368121"/>
              </a:xfrm>
              <a:prstGeom prst="rect">
                <a:avLst/>
              </a:prstGeom>
              <a:noFill/>
            </p:spPr>
            <p:txBody>
              <a:bodyPr wrap="square" rtlCol="0">
                <a:spAutoFit/>
              </a:bodyPr>
              <a:lstStyle/>
              <a:p>
                <a:pPr algn="ctr"/>
                <a:r>
                  <a:rPr lang="en-US" sz="1400">
                    <a:solidFill>
                      <a:schemeClr val="tx1"/>
                    </a:solidFill>
                    <a:effectLst>
                      <a:outerShdw blurRad="38100" dist="38100" dir="2700000" algn="tl">
                        <a:srgbClr val="000000">
                          <a:alpha val="43137"/>
                        </a:srgbClr>
                      </a:outerShdw>
                    </a:effectLst>
                  </a:rPr>
                  <a:t>Climate</a:t>
                </a:r>
              </a:p>
            </p:txBody>
          </p:sp>
        </p:grpSp>
        <p:pic>
          <p:nvPicPr>
            <p:cNvPr id="34" name="Picture 33">
              <a:extLst>
                <a:ext uri="{FF2B5EF4-FFF2-40B4-BE49-F238E27FC236}">
                  <a16:creationId xmlns="" xmlns:a16="http://schemas.microsoft.com/office/drawing/2014/main" id="{86BD05CA-0755-4E9C-8F40-C24F083CA46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0568" y="5132489"/>
              <a:ext cx="990821" cy="1316275"/>
            </a:xfrm>
            <a:prstGeom prst="rect">
              <a:avLst/>
            </a:prstGeom>
            <a:ln>
              <a:noFill/>
            </a:ln>
            <a:effectLst>
              <a:outerShdw blurRad="292100" dist="139700" dir="2700000" algn="tl" rotWithShape="0">
                <a:srgbClr val="333333">
                  <a:alpha val="65000"/>
                </a:srgbClr>
              </a:outerShdw>
            </a:effectLst>
          </p:spPr>
        </p:pic>
        <p:pic>
          <p:nvPicPr>
            <p:cNvPr id="35" name="Picture 34">
              <a:extLst>
                <a:ext uri="{FF2B5EF4-FFF2-40B4-BE49-F238E27FC236}">
                  <a16:creationId xmlns="" xmlns:a16="http://schemas.microsoft.com/office/drawing/2014/main" id="{FEFA3E3F-9909-482C-B142-EB2531D53AEB}"/>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95035" y="5357166"/>
              <a:ext cx="847209" cy="892091"/>
            </a:xfrm>
            <a:prstGeom prst="rect">
              <a:avLst/>
            </a:prstGeom>
            <a:ln>
              <a:noFill/>
            </a:ln>
            <a:effectLst>
              <a:outerShdw blurRad="292100" dist="139700" dir="2700000" algn="tl" rotWithShape="0">
                <a:srgbClr val="333333">
                  <a:alpha val="65000"/>
                </a:srgbClr>
              </a:outerShdw>
            </a:effectLst>
          </p:spPr>
        </p:pic>
        <p:pic>
          <p:nvPicPr>
            <p:cNvPr id="31" name="Picture 30">
              <a:extLst>
                <a:ext uri="{FF2B5EF4-FFF2-40B4-BE49-F238E27FC236}">
                  <a16:creationId xmlns="" xmlns:a16="http://schemas.microsoft.com/office/drawing/2014/main" id="{1A56EA75-C5CD-4A4B-8D33-EE49ACC5BA99}"/>
                </a:ext>
              </a:extLst>
            </p:cNvPr>
            <p:cNvPicPr>
              <a:picLocks noChangeAspect="1"/>
            </p:cNvPicPr>
            <p:nvPr userDrawn="1"/>
          </p:nvPicPr>
          <p:blipFill>
            <a:blip r:embed="rId5" cstate="print">
              <a:alphaModFix/>
              <a:extLst>
                <a:ext uri="{28A0092B-C50C-407E-A947-70E740481C1C}">
                  <a14:useLocalDpi xmlns:a14="http://schemas.microsoft.com/office/drawing/2010/main" val="0"/>
                </a:ext>
              </a:extLst>
            </a:blip>
            <a:stretch>
              <a:fillRect/>
            </a:stretch>
          </p:blipFill>
          <p:spPr>
            <a:xfrm>
              <a:off x="121783" y="5843902"/>
              <a:ext cx="2263329" cy="883809"/>
            </a:xfrm>
            <a:prstGeom prst="rect">
              <a:avLst/>
            </a:prstGeom>
            <a:ln>
              <a:noFill/>
            </a:ln>
            <a:effectLst>
              <a:outerShdw blurRad="292100" dist="139700" dir="2700000" algn="tl" rotWithShape="0">
                <a:srgbClr val="333333">
                  <a:alpha val="65000"/>
                </a:srgbClr>
              </a:outerShdw>
            </a:effectLst>
          </p:spPr>
        </p:pic>
      </p:grpSp>
    </p:spTree>
    <p:extLst>
      <p:ext uri="{BB962C8B-B14F-4D97-AF65-F5344CB8AC3E}">
        <p14:creationId xmlns:p14="http://schemas.microsoft.com/office/powerpoint/2010/main" val="2476812425"/>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Review Objectives">
    <p:spTree>
      <p:nvGrpSpPr>
        <p:cNvPr id="1" name=""/>
        <p:cNvGrpSpPr/>
        <p:nvPr/>
      </p:nvGrpSpPr>
      <p:grpSpPr>
        <a:xfrm>
          <a:off x="0" y="0"/>
          <a:ext cx="0" cy="0"/>
          <a:chOff x="0" y="0"/>
          <a:chExt cx="0" cy="0"/>
        </a:xfrm>
      </p:grpSpPr>
      <p:sp>
        <p:nvSpPr>
          <p:cNvPr id="2" name="Title 1" title="Objectives"/>
          <p:cNvSpPr>
            <a:spLocks noGrp="1"/>
          </p:cNvSpPr>
          <p:nvPr>
            <p:ph type="title" hasCustomPrompt="1"/>
          </p:nvPr>
        </p:nvSpPr>
        <p:spPr>
          <a:xfrm>
            <a:off x="914400" y="388730"/>
            <a:ext cx="10769600" cy="664797"/>
          </a:xfrm>
          <a:prstGeom prst="rect">
            <a:avLst/>
          </a:prstGeom>
        </p:spPr>
        <p:txBody>
          <a:bodyPr/>
          <a:lstStyle>
            <a:lvl1pPr>
              <a:defRPr/>
            </a:lvl1pPr>
          </a:lstStyle>
          <a:p>
            <a:r>
              <a:rPr lang="en-US"/>
              <a:t>Review Objectives</a:t>
            </a:r>
          </a:p>
        </p:txBody>
      </p:sp>
      <p:sp>
        <p:nvSpPr>
          <p:cNvPr id="9" name="Text Placeholder 5">
            <a:extLst>
              <a:ext uri="{FF2B5EF4-FFF2-40B4-BE49-F238E27FC236}">
                <a16:creationId xmlns="" xmlns:a16="http://schemas.microsoft.com/office/drawing/2014/main" id="{8742711D-0A43-4334-8B69-9117C21B95B0}"/>
              </a:ext>
            </a:extLst>
          </p:cNvPr>
          <p:cNvSpPr>
            <a:spLocks noGrp="1"/>
          </p:cNvSpPr>
          <p:nvPr>
            <p:ph type="body" sz="quarter" idx="10" hasCustomPrompt="1"/>
          </p:nvPr>
        </p:nvSpPr>
        <p:spPr>
          <a:xfrm>
            <a:off x="1879046" y="1411553"/>
            <a:ext cx="9804954" cy="707886"/>
          </a:xfrm>
          <a:prstGeom prst="rect">
            <a:avLst/>
          </a:prstGeom>
          <a:effectLst/>
        </p:spPr>
        <p:txBody>
          <a:bodyPr>
            <a:spAutoFit/>
          </a:bodyPr>
          <a:lstStyle>
            <a:lvl1pPr marL="742950" indent="-742950">
              <a:lnSpc>
                <a:spcPct val="100000"/>
              </a:lnSpc>
              <a:spcBef>
                <a:spcPts val="600"/>
              </a:spcBef>
              <a:spcAft>
                <a:spcPts val="600"/>
              </a:spcAft>
              <a:buFont typeface="+mj-lt"/>
              <a:buAutoNum type="arabicPeriod"/>
              <a:defRPr/>
            </a:lvl1pPr>
            <a:lvl2pPr>
              <a:lnSpc>
                <a:spcPct val="100000"/>
              </a:lnSpc>
              <a:spcBef>
                <a:spcPts val="600"/>
              </a:spcBef>
              <a:spcAft>
                <a:spcPts val="600"/>
              </a:spcAft>
              <a:defRPr/>
            </a:lvl2pPr>
            <a:lvl3pPr>
              <a:lnSpc>
                <a:spcPct val="100000"/>
              </a:lnSpc>
              <a:spcBef>
                <a:spcPts val="600"/>
              </a:spcBef>
              <a:spcAft>
                <a:spcPts val="600"/>
              </a:spcAft>
              <a:buSzPct val="80000"/>
              <a:defRPr/>
            </a:lvl3pPr>
            <a:lvl4pPr>
              <a:lnSpc>
                <a:spcPct val="100000"/>
              </a:lnSpc>
              <a:spcBef>
                <a:spcPts val="600"/>
              </a:spcBef>
              <a:spcAft>
                <a:spcPts val="600"/>
              </a:spcAft>
              <a:buSzPct val="80000"/>
              <a:defRPr/>
            </a:lvl4pPr>
            <a:lvl5pPr>
              <a:lnSpc>
                <a:spcPct val="100000"/>
              </a:lnSpc>
              <a:spcBef>
                <a:spcPts val="600"/>
              </a:spcBef>
              <a:spcAft>
                <a:spcPts val="600"/>
              </a:spcAft>
              <a:buSzPct val="80000"/>
              <a:defRPr/>
            </a:lvl5pPr>
          </a:lstStyle>
          <a:p>
            <a:pPr lvl="0"/>
            <a:r>
              <a:rPr lang="en-US"/>
              <a:t>Click to edit</a:t>
            </a:r>
          </a:p>
        </p:txBody>
      </p:sp>
      <p:grpSp>
        <p:nvGrpSpPr>
          <p:cNvPr id="22" name="Group 21">
            <a:extLst>
              <a:ext uri="{FF2B5EF4-FFF2-40B4-BE49-F238E27FC236}">
                <a16:creationId xmlns="" xmlns:a16="http://schemas.microsoft.com/office/drawing/2014/main" id="{E8BBDB62-AF09-4F78-BB7B-FE055179146C}"/>
              </a:ext>
            </a:extLst>
          </p:cNvPr>
          <p:cNvGrpSpPr>
            <a:grpSpLocks noChangeAspect="1"/>
          </p:cNvGrpSpPr>
          <p:nvPr userDrawn="1"/>
        </p:nvGrpSpPr>
        <p:grpSpPr>
          <a:xfrm>
            <a:off x="121783" y="4918943"/>
            <a:ext cx="2263329" cy="1808768"/>
            <a:chOff x="121783" y="4918943"/>
            <a:chExt cx="2263329" cy="1808768"/>
          </a:xfrm>
        </p:grpSpPr>
        <p:pic>
          <p:nvPicPr>
            <p:cNvPr id="23" name="Picture 22" descr="A close up of a sign&#10;&#10;Description generated with high confidence">
              <a:extLst>
                <a:ext uri="{FF2B5EF4-FFF2-40B4-BE49-F238E27FC236}">
                  <a16:creationId xmlns="" xmlns:a16="http://schemas.microsoft.com/office/drawing/2014/main" id="{DF19782D-7B9C-4249-A16C-E38C3439DF36}"/>
                </a:ext>
              </a:extLst>
            </p:cNvPr>
            <p:cNvPicPr>
              <a:picLocks noChangeAspect="1"/>
            </p:cNvPicPr>
            <p:nvPr userDrawn="1"/>
          </p:nvPicPr>
          <p:blipFill>
            <a:blip r:embed="rId2" cstate="print">
              <a:alphaModFix/>
              <a:extLst>
                <a:ext uri="{28A0092B-C50C-407E-A947-70E740481C1C}">
                  <a14:useLocalDpi xmlns:a14="http://schemas.microsoft.com/office/drawing/2010/main" val="0"/>
                </a:ext>
              </a:extLst>
            </a:blip>
            <a:stretch>
              <a:fillRect/>
            </a:stretch>
          </p:blipFill>
          <p:spPr>
            <a:xfrm>
              <a:off x="273437" y="4918943"/>
              <a:ext cx="1960023" cy="1768539"/>
            </a:xfrm>
            <a:prstGeom prst="rect">
              <a:avLst/>
            </a:prstGeom>
            <a:ln>
              <a:noFill/>
            </a:ln>
            <a:effectLst>
              <a:outerShdw blurRad="292100" dist="139700" dir="2700000" algn="tl" rotWithShape="0">
                <a:srgbClr val="333333">
                  <a:alpha val="65000"/>
                </a:srgbClr>
              </a:outerShdw>
            </a:effectLst>
          </p:spPr>
        </p:pic>
        <p:grpSp>
          <p:nvGrpSpPr>
            <p:cNvPr id="24" name="Group 23">
              <a:extLst>
                <a:ext uri="{FF2B5EF4-FFF2-40B4-BE49-F238E27FC236}">
                  <a16:creationId xmlns="" xmlns:a16="http://schemas.microsoft.com/office/drawing/2014/main" id="{FAB9E3B8-B1E6-4BDE-BBF1-8AA34F6E2C04}"/>
                </a:ext>
              </a:extLst>
            </p:cNvPr>
            <p:cNvGrpSpPr/>
            <p:nvPr userDrawn="1"/>
          </p:nvGrpSpPr>
          <p:grpSpPr>
            <a:xfrm>
              <a:off x="625657" y="5008148"/>
              <a:ext cx="1261706" cy="1384731"/>
              <a:chOff x="218435" y="2852807"/>
              <a:chExt cx="1408496" cy="1656226"/>
            </a:xfrm>
          </p:grpSpPr>
          <p:sp>
            <p:nvSpPr>
              <p:cNvPr id="28" name="TextBox 27">
                <a:extLst>
                  <a:ext uri="{FF2B5EF4-FFF2-40B4-BE49-F238E27FC236}">
                    <a16:creationId xmlns="" xmlns:a16="http://schemas.microsoft.com/office/drawing/2014/main" id="{3F966C69-E57B-4D34-864F-301162A29834}"/>
                  </a:ext>
                </a:extLst>
              </p:cNvPr>
              <p:cNvSpPr txBox="1"/>
              <p:nvPr userDrawn="1"/>
            </p:nvSpPr>
            <p:spPr>
              <a:xfrm rot="18264686">
                <a:off x="-277190" y="3494113"/>
                <a:ext cx="1608630" cy="343585"/>
              </a:xfrm>
              <a:prstGeom prst="rect">
                <a:avLst/>
              </a:prstGeom>
              <a:noFill/>
            </p:spPr>
            <p:txBody>
              <a:bodyPr wrap="square" rtlCol="0">
                <a:spAutoFit/>
              </a:bodyPr>
              <a:lstStyle/>
              <a:p>
                <a:pPr algn="ctr"/>
                <a:r>
                  <a:rPr lang="en-US" sz="1400">
                    <a:solidFill>
                      <a:schemeClr val="tx1"/>
                    </a:solidFill>
                    <a:effectLst>
                      <a:outerShdw blurRad="38100" dist="38100" dir="2700000" algn="tl">
                        <a:srgbClr val="000000">
                          <a:alpha val="43137"/>
                        </a:srgbClr>
                      </a:outerShdw>
                    </a:effectLst>
                  </a:rPr>
                  <a:t>Topography</a:t>
                </a:r>
              </a:p>
            </p:txBody>
          </p:sp>
          <p:sp>
            <p:nvSpPr>
              <p:cNvPr id="29" name="TextBox 28">
                <a:extLst>
                  <a:ext uri="{FF2B5EF4-FFF2-40B4-BE49-F238E27FC236}">
                    <a16:creationId xmlns="" xmlns:a16="http://schemas.microsoft.com/office/drawing/2014/main" id="{B3ACE391-3714-4C15-8A6A-428169964A31}"/>
                  </a:ext>
                </a:extLst>
              </p:cNvPr>
              <p:cNvSpPr txBox="1"/>
              <p:nvPr userDrawn="1"/>
            </p:nvSpPr>
            <p:spPr>
              <a:xfrm rot="3350953">
                <a:off x="509937" y="3488637"/>
                <a:ext cx="1616374" cy="344714"/>
              </a:xfrm>
              <a:prstGeom prst="rect">
                <a:avLst/>
              </a:prstGeom>
              <a:noFill/>
            </p:spPr>
            <p:txBody>
              <a:bodyPr wrap="square" rtlCol="0">
                <a:spAutoFit/>
              </a:bodyPr>
              <a:lstStyle/>
              <a:p>
                <a:pPr algn="ctr"/>
                <a:r>
                  <a:rPr lang="en-US" sz="1400">
                    <a:solidFill>
                      <a:schemeClr val="tx1"/>
                    </a:solidFill>
                    <a:effectLst>
                      <a:outerShdw blurRad="38100" dist="38100" dir="2700000" algn="tl">
                        <a:srgbClr val="000000">
                          <a:alpha val="43137"/>
                        </a:srgbClr>
                      </a:outerShdw>
                    </a:effectLst>
                  </a:rPr>
                  <a:t>Vegetation</a:t>
                </a:r>
              </a:p>
            </p:txBody>
          </p:sp>
          <p:sp>
            <p:nvSpPr>
              <p:cNvPr id="39" name="TextBox 38">
                <a:extLst>
                  <a:ext uri="{FF2B5EF4-FFF2-40B4-BE49-F238E27FC236}">
                    <a16:creationId xmlns="" xmlns:a16="http://schemas.microsoft.com/office/drawing/2014/main" id="{93153BB8-6CF4-4C0D-BBCA-EBFAD551FD3B}"/>
                  </a:ext>
                </a:extLst>
              </p:cNvPr>
              <p:cNvSpPr txBox="1"/>
              <p:nvPr userDrawn="1"/>
            </p:nvSpPr>
            <p:spPr>
              <a:xfrm>
                <a:off x="218435" y="4140912"/>
                <a:ext cx="1408496" cy="368121"/>
              </a:xfrm>
              <a:prstGeom prst="rect">
                <a:avLst/>
              </a:prstGeom>
              <a:noFill/>
            </p:spPr>
            <p:txBody>
              <a:bodyPr wrap="square" rtlCol="0">
                <a:spAutoFit/>
              </a:bodyPr>
              <a:lstStyle/>
              <a:p>
                <a:pPr algn="ctr"/>
                <a:r>
                  <a:rPr lang="en-US" sz="1400">
                    <a:solidFill>
                      <a:schemeClr val="tx1"/>
                    </a:solidFill>
                    <a:effectLst>
                      <a:outerShdw blurRad="38100" dist="38100" dir="2700000" algn="tl">
                        <a:srgbClr val="000000">
                          <a:alpha val="43137"/>
                        </a:srgbClr>
                      </a:outerShdw>
                    </a:effectLst>
                  </a:rPr>
                  <a:t>Climate</a:t>
                </a:r>
              </a:p>
            </p:txBody>
          </p:sp>
        </p:grpSp>
        <p:pic>
          <p:nvPicPr>
            <p:cNvPr id="25" name="Picture 24">
              <a:extLst>
                <a:ext uri="{FF2B5EF4-FFF2-40B4-BE49-F238E27FC236}">
                  <a16:creationId xmlns="" xmlns:a16="http://schemas.microsoft.com/office/drawing/2014/main" id="{C50D255F-A046-458A-AD6F-01F90C61600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0568" y="5132489"/>
              <a:ext cx="990821" cy="1316275"/>
            </a:xfrm>
            <a:prstGeom prst="rect">
              <a:avLst/>
            </a:prstGeom>
            <a:ln>
              <a:noFill/>
            </a:ln>
            <a:effectLst>
              <a:outerShdw blurRad="292100" dist="139700" dir="2700000" algn="tl" rotWithShape="0">
                <a:srgbClr val="333333">
                  <a:alpha val="65000"/>
                </a:srgbClr>
              </a:outerShdw>
            </a:effectLst>
          </p:spPr>
        </p:pic>
        <p:pic>
          <p:nvPicPr>
            <p:cNvPr id="26" name="Picture 25">
              <a:extLst>
                <a:ext uri="{FF2B5EF4-FFF2-40B4-BE49-F238E27FC236}">
                  <a16:creationId xmlns="" xmlns:a16="http://schemas.microsoft.com/office/drawing/2014/main" id="{4839E126-2961-49B5-A709-88B51105E7A4}"/>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95035" y="5357166"/>
              <a:ext cx="847209" cy="892091"/>
            </a:xfrm>
            <a:prstGeom prst="rect">
              <a:avLst/>
            </a:prstGeom>
            <a:ln>
              <a:noFill/>
            </a:ln>
            <a:effectLst>
              <a:outerShdw blurRad="292100" dist="139700" dir="2700000" algn="tl" rotWithShape="0">
                <a:srgbClr val="333333">
                  <a:alpha val="65000"/>
                </a:srgbClr>
              </a:outerShdw>
            </a:effectLst>
          </p:spPr>
        </p:pic>
        <p:pic>
          <p:nvPicPr>
            <p:cNvPr id="27" name="Picture 26">
              <a:extLst>
                <a:ext uri="{FF2B5EF4-FFF2-40B4-BE49-F238E27FC236}">
                  <a16:creationId xmlns="" xmlns:a16="http://schemas.microsoft.com/office/drawing/2014/main" id="{7488A74B-1C73-416A-84C1-13E5FECEF33E}"/>
                </a:ext>
              </a:extLst>
            </p:cNvPr>
            <p:cNvPicPr>
              <a:picLocks noChangeAspect="1"/>
            </p:cNvPicPr>
            <p:nvPr userDrawn="1"/>
          </p:nvPicPr>
          <p:blipFill>
            <a:blip r:embed="rId5" cstate="print">
              <a:alphaModFix/>
              <a:extLst>
                <a:ext uri="{28A0092B-C50C-407E-A947-70E740481C1C}">
                  <a14:useLocalDpi xmlns:a14="http://schemas.microsoft.com/office/drawing/2010/main" val="0"/>
                </a:ext>
              </a:extLst>
            </a:blip>
            <a:stretch>
              <a:fillRect/>
            </a:stretch>
          </p:blipFill>
          <p:spPr>
            <a:xfrm>
              <a:off x="121783" y="5843902"/>
              <a:ext cx="2263329" cy="883809"/>
            </a:xfrm>
            <a:prstGeom prst="rect">
              <a:avLst/>
            </a:prstGeom>
            <a:ln>
              <a:noFill/>
            </a:ln>
            <a:effectLst>
              <a:outerShdw blurRad="292100" dist="139700" dir="2700000" algn="tl" rotWithShape="0">
                <a:srgbClr val="333333">
                  <a:alpha val="65000"/>
                </a:srgbClr>
              </a:outerShdw>
            </a:effectLst>
          </p:spPr>
        </p:pic>
      </p:grpSp>
    </p:spTree>
    <p:extLst>
      <p:ext uri="{BB962C8B-B14F-4D97-AF65-F5344CB8AC3E}">
        <p14:creationId xmlns:p14="http://schemas.microsoft.com/office/powerpoint/2010/main" val="3525083857"/>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 and Layered Content">
    <p:spTree>
      <p:nvGrpSpPr>
        <p:cNvPr id="1" name=""/>
        <p:cNvGrpSpPr/>
        <p:nvPr/>
      </p:nvGrpSpPr>
      <p:grpSpPr>
        <a:xfrm>
          <a:off x="0" y="0"/>
          <a:ext cx="0" cy="0"/>
          <a:chOff x="0" y="0"/>
          <a:chExt cx="0" cy="0"/>
        </a:xfrm>
      </p:grpSpPr>
      <p:sp>
        <p:nvSpPr>
          <p:cNvPr id="2" name="Title 1"/>
          <p:cNvSpPr>
            <a:spLocks noGrp="1"/>
          </p:cNvSpPr>
          <p:nvPr>
            <p:ph type="title"/>
          </p:nvPr>
        </p:nvSpPr>
        <p:spPr>
          <a:xfrm>
            <a:off x="507999" y="451253"/>
            <a:ext cx="11176000" cy="664797"/>
          </a:xfrm>
          <a:prstGeom prst="rect">
            <a:avLst/>
          </a:prstGeom>
        </p:spPr>
        <p:txBody>
          <a:bodyPr/>
          <a:lstStyle/>
          <a:p>
            <a:r>
              <a:rPr lang="en-US"/>
              <a:t>Click to edit</a:t>
            </a:r>
          </a:p>
        </p:txBody>
      </p:sp>
      <p:sp>
        <p:nvSpPr>
          <p:cNvPr id="6" name="Text Placeholder 5"/>
          <p:cNvSpPr>
            <a:spLocks noGrp="1"/>
          </p:cNvSpPr>
          <p:nvPr>
            <p:ph type="body" sz="quarter" idx="10" hasCustomPrompt="1"/>
          </p:nvPr>
        </p:nvSpPr>
        <p:spPr>
          <a:xfrm>
            <a:off x="1125415" y="1411553"/>
            <a:ext cx="10558585" cy="3354765"/>
          </a:xfrm>
          <a:prstGeom prst="rect">
            <a:avLst/>
          </a:prstGeom>
          <a:effectLst/>
        </p:spPr>
        <p:txBody>
          <a:bodyPr wrap="square">
            <a:spAutoFit/>
          </a:bodyPr>
          <a:lstStyle>
            <a:lvl1pPr>
              <a:lnSpc>
                <a:spcPct val="100000"/>
              </a:lnSpc>
              <a:spcBef>
                <a:spcPts val="600"/>
              </a:spcBef>
              <a:spcAft>
                <a:spcPts val="600"/>
              </a:spcAft>
              <a:defRPr/>
            </a:lvl1pPr>
            <a:lvl2pPr>
              <a:lnSpc>
                <a:spcPct val="100000"/>
              </a:lnSpc>
              <a:spcBef>
                <a:spcPts val="600"/>
              </a:spcBef>
              <a:spcAft>
                <a:spcPts val="600"/>
              </a:spcAft>
              <a:defRPr/>
            </a:lvl2pPr>
            <a:lvl3pPr>
              <a:lnSpc>
                <a:spcPct val="100000"/>
              </a:lnSpc>
              <a:spcBef>
                <a:spcPts val="600"/>
              </a:spcBef>
              <a:spcAft>
                <a:spcPts val="600"/>
              </a:spcAft>
              <a:buSzPct val="80000"/>
              <a:defRPr/>
            </a:lvl3pPr>
            <a:lvl4pPr>
              <a:lnSpc>
                <a:spcPct val="100000"/>
              </a:lnSpc>
              <a:spcBef>
                <a:spcPts val="600"/>
              </a:spcBef>
              <a:spcAft>
                <a:spcPts val="600"/>
              </a:spcAft>
              <a:buSzPct val="80000"/>
              <a:defRPr/>
            </a:lvl4pPr>
            <a:lvl5pPr>
              <a:lnSpc>
                <a:spcPct val="100000"/>
              </a:lnSpc>
              <a:spcBef>
                <a:spcPts val="600"/>
              </a:spcBef>
              <a:spcAft>
                <a:spcPts val="600"/>
              </a:spcAft>
              <a:buSzPct val="80000"/>
              <a:defRPr/>
            </a:lvl5pPr>
          </a:lstStyle>
          <a:p>
            <a:pPr lvl="0"/>
            <a:r>
              <a:rPr lang="en-US"/>
              <a:t>Click to edit</a:t>
            </a:r>
          </a:p>
          <a:p>
            <a:pPr lvl="1"/>
            <a:r>
              <a:rPr lang="en-US"/>
              <a:t>Second level</a:t>
            </a:r>
          </a:p>
          <a:p>
            <a:pPr lvl="2"/>
            <a:r>
              <a:rPr lang="en-US"/>
              <a:t>Third level</a:t>
            </a:r>
          </a:p>
          <a:p>
            <a:pPr lvl="3"/>
            <a:r>
              <a:rPr lang="en-US"/>
              <a:t>Fourth level</a:t>
            </a:r>
          </a:p>
          <a:p>
            <a:pPr lvl="4"/>
            <a:r>
              <a:rPr lang="en-US"/>
              <a:t>Fifth level</a:t>
            </a:r>
          </a:p>
        </p:txBody>
      </p:sp>
      <p:grpSp>
        <p:nvGrpSpPr>
          <p:cNvPr id="31" name="Group 30">
            <a:extLst>
              <a:ext uri="{FF2B5EF4-FFF2-40B4-BE49-F238E27FC236}">
                <a16:creationId xmlns="" xmlns:a16="http://schemas.microsoft.com/office/drawing/2014/main" id="{77285671-4945-4A4A-AC94-8C7FC9788B62}"/>
              </a:ext>
            </a:extLst>
          </p:cNvPr>
          <p:cNvGrpSpPr>
            <a:grpSpLocks noChangeAspect="1"/>
          </p:cNvGrpSpPr>
          <p:nvPr userDrawn="1"/>
        </p:nvGrpSpPr>
        <p:grpSpPr>
          <a:xfrm>
            <a:off x="121783" y="4918943"/>
            <a:ext cx="2263329" cy="1808768"/>
            <a:chOff x="121783" y="4918943"/>
            <a:chExt cx="2263329" cy="1808768"/>
          </a:xfrm>
        </p:grpSpPr>
        <p:pic>
          <p:nvPicPr>
            <p:cNvPr id="32" name="Picture 31" descr="A close up of a sign&#10;&#10;Description generated with high confidence">
              <a:extLst>
                <a:ext uri="{FF2B5EF4-FFF2-40B4-BE49-F238E27FC236}">
                  <a16:creationId xmlns="" xmlns:a16="http://schemas.microsoft.com/office/drawing/2014/main" id="{0ECE74E0-3633-45FE-8284-F2134D732C24}"/>
                </a:ext>
              </a:extLst>
            </p:cNvPr>
            <p:cNvPicPr>
              <a:picLocks noChangeAspect="1"/>
            </p:cNvPicPr>
            <p:nvPr userDrawn="1"/>
          </p:nvPicPr>
          <p:blipFill>
            <a:blip r:embed="rId2" cstate="print">
              <a:alphaModFix/>
              <a:extLst>
                <a:ext uri="{28A0092B-C50C-407E-A947-70E740481C1C}">
                  <a14:useLocalDpi xmlns:a14="http://schemas.microsoft.com/office/drawing/2010/main" val="0"/>
                </a:ext>
              </a:extLst>
            </a:blip>
            <a:stretch>
              <a:fillRect/>
            </a:stretch>
          </p:blipFill>
          <p:spPr>
            <a:xfrm>
              <a:off x="273437" y="4918943"/>
              <a:ext cx="1960023" cy="1768539"/>
            </a:xfrm>
            <a:prstGeom prst="rect">
              <a:avLst/>
            </a:prstGeom>
            <a:ln>
              <a:noFill/>
            </a:ln>
            <a:effectLst>
              <a:outerShdw blurRad="292100" dist="139700" dir="2700000" algn="tl" rotWithShape="0">
                <a:srgbClr val="333333">
                  <a:alpha val="65000"/>
                </a:srgbClr>
              </a:outerShdw>
            </a:effectLst>
          </p:spPr>
        </p:pic>
        <p:grpSp>
          <p:nvGrpSpPr>
            <p:cNvPr id="33" name="Group 32">
              <a:extLst>
                <a:ext uri="{FF2B5EF4-FFF2-40B4-BE49-F238E27FC236}">
                  <a16:creationId xmlns="" xmlns:a16="http://schemas.microsoft.com/office/drawing/2014/main" id="{B5E63A6E-0ADC-4613-9554-44899AB8A7CB}"/>
                </a:ext>
              </a:extLst>
            </p:cNvPr>
            <p:cNvGrpSpPr/>
            <p:nvPr userDrawn="1"/>
          </p:nvGrpSpPr>
          <p:grpSpPr>
            <a:xfrm>
              <a:off x="625657" y="5008148"/>
              <a:ext cx="1261706" cy="1384731"/>
              <a:chOff x="218435" y="2852807"/>
              <a:chExt cx="1408496" cy="1656226"/>
            </a:xfrm>
          </p:grpSpPr>
          <p:sp>
            <p:nvSpPr>
              <p:cNvPr id="37" name="TextBox 36">
                <a:extLst>
                  <a:ext uri="{FF2B5EF4-FFF2-40B4-BE49-F238E27FC236}">
                    <a16:creationId xmlns="" xmlns:a16="http://schemas.microsoft.com/office/drawing/2014/main" id="{E48D16D8-C5F1-48FC-A91A-54E5E1EB51BA}"/>
                  </a:ext>
                </a:extLst>
              </p:cNvPr>
              <p:cNvSpPr txBox="1"/>
              <p:nvPr userDrawn="1"/>
            </p:nvSpPr>
            <p:spPr>
              <a:xfrm rot="18264686">
                <a:off x="-277190" y="3494113"/>
                <a:ext cx="1608630" cy="343585"/>
              </a:xfrm>
              <a:prstGeom prst="rect">
                <a:avLst/>
              </a:prstGeom>
              <a:noFill/>
            </p:spPr>
            <p:txBody>
              <a:bodyPr wrap="square" rtlCol="0">
                <a:spAutoFit/>
              </a:bodyPr>
              <a:lstStyle/>
              <a:p>
                <a:pPr algn="ctr"/>
                <a:r>
                  <a:rPr lang="en-US" sz="1400">
                    <a:solidFill>
                      <a:schemeClr val="tx1"/>
                    </a:solidFill>
                    <a:effectLst>
                      <a:outerShdw blurRad="38100" dist="38100" dir="2700000" algn="tl">
                        <a:srgbClr val="000000">
                          <a:alpha val="43137"/>
                        </a:srgbClr>
                      </a:outerShdw>
                    </a:effectLst>
                  </a:rPr>
                  <a:t>Topography</a:t>
                </a:r>
              </a:p>
            </p:txBody>
          </p:sp>
          <p:sp>
            <p:nvSpPr>
              <p:cNvPr id="38" name="TextBox 37">
                <a:extLst>
                  <a:ext uri="{FF2B5EF4-FFF2-40B4-BE49-F238E27FC236}">
                    <a16:creationId xmlns="" xmlns:a16="http://schemas.microsoft.com/office/drawing/2014/main" id="{FA7D6AB8-D58A-4C8E-A065-A00DFB530E12}"/>
                  </a:ext>
                </a:extLst>
              </p:cNvPr>
              <p:cNvSpPr txBox="1"/>
              <p:nvPr userDrawn="1"/>
            </p:nvSpPr>
            <p:spPr>
              <a:xfrm rot="3350953">
                <a:off x="509937" y="3488637"/>
                <a:ext cx="1616374" cy="344714"/>
              </a:xfrm>
              <a:prstGeom prst="rect">
                <a:avLst/>
              </a:prstGeom>
              <a:noFill/>
            </p:spPr>
            <p:txBody>
              <a:bodyPr wrap="square" rtlCol="0">
                <a:spAutoFit/>
              </a:bodyPr>
              <a:lstStyle/>
              <a:p>
                <a:pPr algn="ctr"/>
                <a:r>
                  <a:rPr lang="en-US" sz="1400">
                    <a:solidFill>
                      <a:schemeClr val="tx1"/>
                    </a:solidFill>
                    <a:effectLst>
                      <a:outerShdw blurRad="38100" dist="38100" dir="2700000" algn="tl">
                        <a:srgbClr val="000000">
                          <a:alpha val="43137"/>
                        </a:srgbClr>
                      </a:outerShdw>
                    </a:effectLst>
                  </a:rPr>
                  <a:t>Vegetation</a:t>
                </a:r>
              </a:p>
            </p:txBody>
          </p:sp>
          <p:sp>
            <p:nvSpPr>
              <p:cNvPr id="39" name="TextBox 38">
                <a:extLst>
                  <a:ext uri="{FF2B5EF4-FFF2-40B4-BE49-F238E27FC236}">
                    <a16:creationId xmlns="" xmlns:a16="http://schemas.microsoft.com/office/drawing/2014/main" id="{08011E03-B986-4631-8BC4-2E67D368A865}"/>
                  </a:ext>
                </a:extLst>
              </p:cNvPr>
              <p:cNvSpPr txBox="1"/>
              <p:nvPr userDrawn="1"/>
            </p:nvSpPr>
            <p:spPr>
              <a:xfrm>
                <a:off x="218435" y="4140912"/>
                <a:ext cx="1408496" cy="368121"/>
              </a:xfrm>
              <a:prstGeom prst="rect">
                <a:avLst/>
              </a:prstGeom>
              <a:noFill/>
            </p:spPr>
            <p:txBody>
              <a:bodyPr wrap="square" rtlCol="0">
                <a:spAutoFit/>
              </a:bodyPr>
              <a:lstStyle/>
              <a:p>
                <a:pPr algn="ctr"/>
                <a:r>
                  <a:rPr lang="en-US" sz="1400">
                    <a:solidFill>
                      <a:schemeClr val="tx1"/>
                    </a:solidFill>
                    <a:effectLst>
                      <a:outerShdw blurRad="38100" dist="38100" dir="2700000" algn="tl">
                        <a:srgbClr val="000000">
                          <a:alpha val="43137"/>
                        </a:srgbClr>
                      </a:outerShdw>
                    </a:effectLst>
                  </a:rPr>
                  <a:t>Climate</a:t>
                </a:r>
              </a:p>
            </p:txBody>
          </p:sp>
        </p:grpSp>
        <p:pic>
          <p:nvPicPr>
            <p:cNvPr id="34" name="Picture 33">
              <a:extLst>
                <a:ext uri="{FF2B5EF4-FFF2-40B4-BE49-F238E27FC236}">
                  <a16:creationId xmlns="" xmlns:a16="http://schemas.microsoft.com/office/drawing/2014/main" id="{AB805983-AA08-46D5-B4D9-DC4CCCE89A3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0568" y="5132489"/>
              <a:ext cx="990821" cy="1316275"/>
            </a:xfrm>
            <a:prstGeom prst="rect">
              <a:avLst/>
            </a:prstGeom>
            <a:ln>
              <a:noFill/>
            </a:ln>
            <a:effectLst>
              <a:outerShdw blurRad="292100" dist="139700" dir="2700000" algn="tl" rotWithShape="0">
                <a:srgbClr val="333333">
                  <a:alpha val="65000"/>
                </a:srgbClr>
              </a:outerShdw>
            </a:effectLst>
          </p:spPr>
        </p:pic>
        <p:pic>
          <p:nvPicPr>
            <p:cNvPr id="35" name="Picture 34">
              <a:extLst>
                <a:ext uri="{FF2B5EF4-FFF2-40B4-BE49-F238E27FC236}">
                  <a16:creationId xmlns="" xmlns:a16="http://schemas.microsoft.com/office/drawing/2014/main" id="{3767D425-F3BF-4886-B225-F89B325C5E0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95035" y="5357166"/>
              <a:ext cx="847209" cy="892091"/>
            </a:xfrm>
            <a:prstGeom prst="rect">
              <a:avLst/>
            </a:prstGeom>
            <a:ln>
              <a:noFill/>
            </a:ln>
            <a:effectLst>
              <a:outerShdw blurRad="292100" dist="139700" dir="2700000" algn="tl" rotWithShape="0">
                <a:srgbClr val="333333">
                  <a:alpha val="65000"/>
                </a:srgbClr>
              </a:outerShdw>
            </a:effectLst>
          </p:spPr>
        </p:pic>
        <p:pic>
          <p:nvPicPr>
            <p:cNvPr id="36" name="Picture 35">
              <a:extLst>
                <a:ext uri="{FF2B5EF4-FFF2-40B4-BE49-F238E27FC236}">
                  <a16:creationId xmlns="" xmlns:a16="http://schemas.microsoft.com/office/drawing/2014/main" id="{9F41F132-273F-4C34-9E25-A222C143645F}"/>
                </a:ext>
              </a:extLst>
            </p:cNvPr>
            <p:cNvPicPr>
              <a:picLocks noChangeAspect="1"/>
            </p:cNvPicPr>
            <p:nvPr userDrawn="1"/>
          </p:nvPicPr>
          <p:blipFill>
            <a:blip r:embed="rId5" cstate="print">
              <a:alphaModFix/>
              <a:extLst>
                <a:ext uri="{28A0092B-C50C-407E-A947-70E740481C1C}">
                  <a14:useLocalDpi xmlns:a14="http://schemas.microsoft.com/office/drawing/2010/main" val="0"/>
                </a:ext>
              </a:extLst>
            </a:blip>
            <a:stretch>
              <a:fillRect/>
            </a:stretch>
          </p:blipFill>
          <p:spPr>
            <a:xfrm>
              <a:off x="121783" y="5843902"/>
              <a:ext cx="2263329" cy="883809"/>
            </a:xfrm>
            <a:prstGeom prst="rect">
              <a:avLst/>
            </a:prstGeom>
            <a:ln>
              <a:noFill/>
            </a:ln>
            <a:effectLst>
              <a:outerShdw blurRad="292100" dist="139700" dir="2700000" algn="tl" rotWithShape="0">
                <a:srgbClr val="333333">
                  <a:alpha val="65000"/>
                </a:srgbClr>
              </a:outerShdw>
            </a:effectLst>
          </p:spPr>
        </p:pic>
      </p:grpSp>
    </p:spTree>
    <p:extLst>
      <p:ext uri="{BB962C8B-B14F-4D97-AF65-F5344CB8AC3E}">
        <p14:creationId xmlns:p14="http://schemas.microsoft.com/office/powerpoint/2010/main" val="3747853221"/>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7999" y="451253"/>
            <a:ext cx="11176000" cy="664797"/>
          </a:xfrm>
          <a:prstGeom prst="rect">
            <a:avLst/>
          </a:prstGeom>
        </p:spPr>
        <p:txBody>
          <a:bodyPr/>
          <a:lstStyle>
            <a:lvl1pPr>
              <a:defRPr/>
            </a:lvl1pPr>
          </a:lstStyle>
          <a:p>
            <a:r>
              <a:rPr lang="en-US"/>
              <a:t>Click to edit title</a:t>
            </a:r>
          </a:p>
        </p:txBody>
      </p:sp>
      <p:sp>
        <p:nvSpPr>
          <p:cNvPr id="3" name="Content Placeholder 2"/>
          <p:cNvSpPr>
            <a:spLocks noGrp="1"/>
          </p:cNvSpPr>
          <p:nvPr>
            <p:ph idx="1" hasCustomPrompt="1"/>
          </p:nvPr>
        </p:nvSpPr>
        <p:spPr>
          <a:xfrm>
            <a:off x="1336431" y="1660805"/>
            <a:ext cx="10347569" cy="3795450"/>
          </a:xfrm>
          <a:prstGeom prst="rect">
            <a:avLst/>
          </a:prstGeom>
          <a:effectLst/>
        </p:spPr>
        <p:txBody>
          <a:bodyPr>
            <a:noAutofit/>
          </a:bodyPr>
          <a:lstStyle>
            <a:lvl1pPr>
              <a:lnSpc>
                <a:spcPct val="90000"/>
              </a:lnSpc>
              <a:defRPr/>
            </a:lvl1pPr>
            <a:lvl2pPr>
              <a:lnSpc>
                <a:spcPct val="90000"/>
              </a:lnSpc>
              <a:defRPr/>
            </a:lvl2pPr>
            <a:lvl3pPr>
              <a:lnSpc>
                <a:spcPct val="90000"/>
              </a:lnSpc>
              <a:buSzPct val="80000"/>
              <a:defRPr/>
            </a:lvl3pPr>
            <a:lvl4pPr>
              <a:lnSpc>
                <a:spcPct val="90000"/>
              </a:lnSpc>
              <a:buSzPct val="80000"/>
              <a:defRPr/>
            </a:lvl4pPr>
            <a:lvl5pPr>
              <a:lnSpc>
                <a:spcPct val="90000"/>
              </a:lnSpc>
              <a:buSzPct val="80000"/>
              <a:defRPr/>
            </a:lvl5pPr>
          </a:lstStyle>
          <a:p>
            <a:pPr lvl="0"/>
            <a:r>
              <a:rPr lang="en-US"/>
              <a:t>Click to select object</a:t>
            </a:r>
          </a:p>
        </p:txBody>
      </p:sp>
      <p:grpSp>
        <p:nvGrpSpPr>
          <p:cNvPr id="13" name="Group 12">
            <a:extLst>
              <a:ext uri="{FF2B5EF4-FFF2-40B4-BE49-F238E27FC236}">
                <a16:creationId xmlns="" xmlns:a16="http://schemas.microsoft.com/office/drawing/2014/main" id="{5226238C-115F-4A62-BC57-4537125D6452}"/>
              </a:ext>
            </a:extLst>
          </p:cNvPr>
          <p:cNvGrpSpPr>
            <a:grpSpLocks noChangeAspect="1"/>
          </p:cNvGrpSpPr>
          <p:nvPr userDrawn="1"/>
        </p:nvGrpSpPr>
        <p:grpSpPr>
          <a:xfrm>
            <a:off x="121783" y="4918943"/>
            <a:ext cx="2263329" cy="1808768"/>
            <a:chOff x="121783" y="4918943"/>
            <a:chExt cx="2263329" cy="1808768"/>
          </a:xfrm>
        </p:grpSpPr>
        <p:pic>
          <p:nvPicPr>
            <p:cNvPr id="14" name="Picture 13" descr="A close up of a sign&#10;&#10;Description generated with high confidence">
              <a:extLst>
                <a:ext uri="{FF2B5EF4-FFF2-40B4-BE49-F238E27FC236}">
                  <a16:creationId xmlns="" xmlns:a16="http://schemas.microsoft.com/office/drawing/2014/main" id="{79A33663-E9CF-40AA-8671-58A6C0983B90}"/>
                </a:ext>
              </a:extLst>
            </p:cNvPr>
            <p:cNvPicPr>
              <a:picLocks noChangeAspect="1"/>
            </p:cNvPicPr>
            <p:nvPr userDrawn="1"/>
          </p:nvPicPr>
          <p:blipFill>
            <a:blip r:embed="rId2" cstate="print">
              <a:alphaModFix/>
              <a:extLst>
                <a:ext uri="{28A0092B-C50C-407E-A947-70E740481C1C}">
                  <a14:useLocalDpi xmlns:a14="http://schemas.microsoft.com/office/drawing/2010/main" val="0"/>
                </a:ext>
              </a:extLst>
            </a:blip>
            <a:stretch>
              <a:fillRect/>
            </a:stretch>
          </p:blipFill>
          <p:spPr>
            <a:xfrm>
              <a:off x="273437" y="4918943"/>
              <a:ext cx="1960023" cy="1768539"/>
            </a:xfrm>
            <a:prstGeom prst="rect">
              <a:avLst/>
            </a:prstGeom>
            <a:ln>
              <a:noFill/>
            </a:ln>
            <a:effectLst>
              <a:outerShdw blurRad="292100" dist="139700" dir="2700000" algn="tl" rotWithShape="0">
                <a:srgbClr val="333333">
                  <a:alpha val="65000"/>
                </a:srgbClr>
              </a:outerShdw>
            </a:effectLst>
          </p:spPr>
        </p:pic>
        <p:grpSp>
          <p:nvGrpSpPr>
            <p:cNvPr id="15" name="Group 14">
              <a:extLst>
                <a:ext uri="{FF2B5EF4-FFF2-40B4-BE49-F238E27FC236}">
                  <a16:creationId xmlns="" xmlns:a16="http://schemas.microsoft.com/office/drawing/2014/main" id="{2F955497-B96F-4F06-9679-02259F815E34}"/>
                </a:ext>
              </a:extLst>
            </p:cNvPr>
            <p:cNvGrpSpPr/>
            <p:nvPr userDrawn="1"/>
          </p:nvGrpSpPr>
          <p:grpSpPr>
            <a:xfrm>
              <a:off x="625657" y="5008148"/>
              <a:ext cx="1261706" cy="1384731"/>
              <a:chOff x="218435" y="2852807"/>
              <a:chExt cx="1408496" cy="1656226"/>
            </a:xfrm>
          </p:grpSpPr>
          <p:sp>
            <p:nvSpPr>
              <p:cNvPr id="28" name="TextBox 27">
                <a:extLst>
                  <a:ext uri="{FF2B5EF4-FFF2-40B4-BE49-F238E27FC236}">
                    <a16:creationId xmlns="" xmlns:a16="http://schemas.microsoft.com/office/drawing/2014/main" id="{93EAE4A6-729D-47D6-915B-C9BD17013F97}"/>
                  </a:ext>
                </a:extLst>
              </p:cNvPr>
              <p:cNvSpPr txBox="1"/>
              <p:nvPr userDrawn="1"/>
            </p:nvSpPr>
            <p:spPr>
              <a:xfrm rot="18264686">
                <a:off x="-277190" y="3494113"/>
                <a:ext cx="1608630" cy="343585"/>
              </a:xfrm>
              <a:prstGeom prst="rect">
                <a:avLst/>
              </a:prstGeom>
              <a:noFill/>
            </p:spPr>
            <p:txBody>
              <a:bodyPr wrap="square" rtlCol="0">
                <a:spAutoFit/>
              </a:bodyPr>
              <a:lstStyle/>
              <a:p>
                <a:pPr algn="ctr"/>
                <a:r>
                  <a:rPr lang="en-US" sz="1400">
                    <a:solidFill>
                      <a:schemeClr val="tx1"/>
                    </a:solidFill>
                    <a:effectLst>
                      <a:outerShdw blurRad="38100" dist="38100" dir="2700000" algn="tl">
                        <a:srgbClr val="000000">
                          <a:alpha val="43137"/>
                        </a:srgbClr>
                      </a:outerShdw>
                    </a:effectLst>
                  </a:rPr>
                  <a:t>Topography</a:t>
                </a:r>
              </a:p>
            </p:txBody>
          </p:sp>
          <p:sp>
            <p:nvSpPr>
              <p:cNvPr id="29" name="TextBox 28">
                <a:extLst>
                  <a:ext uri="{FF2B5EF4-FFF2-40B4-BE49-F238E27FC236}">
                    <a16:creationId xmlns="" xmlns:a16="http://schemas.microsoft.com/office/drawing/2014/main" id="{29458D22-ADB9-41A6-8DF1-49FB321A6A58}"/>
                  </a:ext>
                </a:extLst>
              </p:cNvPr>
              <p:cNvSpPr txBox="1"/>
              <p:nvPr userDrawn="1"/>
            </p:nvSpPr>
            <p:spPr>
              <a:xfrm rot="3350953">
                <a:off x="509937" y="3488637"/>
                <a:ext cx="1616374" cy="344714"/>
              </a:xfrm>
              <a:prstGeom prst="rect">
                <a:avLst/>
              </a:prstGeom>
              <a:noFill/>
            </p:spPr>
            <p:txBody>
              <a:bodyPr wrap="square" rtlCol="0">
                <a:spAutoFit/>
              </a:bodyPr>
              <a:lstStyle/>
              <a:p>
                <a:pPr algn="ctr"/>
                <a:r>
                  <a:rPr lang="en-US" sz="1400">
                    <a:solidFill>
                      <a:schemeClr val="tx1"/>
                    </a:solidFill>
                    <a:effectLst>
                      <a:outerShdw blurRad="38100" dist="38100" dir="2700000" algn="tl">
                        <a:srgbClr val="000000">
                          <a:alpha val="43137"/>
                        </a:srgbClr>
                      </a:outerShdw>
                    </a:effectLst>
                  </a:rPr>
                  <a:t>Vegetation</a:t>
                </a:r>
              </a:p>
            </p:txBody>
          </p:sp>
          <p:sp>
            <p:nvSpPr>
              <p:cNvPr id="30" name="TextBox 29">
                <a:extLst>
                  <a:ext uri="{FF2B5EF4-FFF2-40B4-BE49-F238E27FC236}">
                    <a16:creationId xmlns="" xmlns:a16="http://schemas.microsoft.com/office/drawing/2014/main" id="{6D6059B3-4928-433C-BD21-7197C34277EE}"/>
                  </a:ext>
                </a:extLst>
              </p:cNvPr>
              <p:cNvSpPr txBox="1"/>
              <p:nvPr userDrawn="1"/>
            </p:nvSpPr>
            <p:spPr>
              <a:xfrm>
                <a:off x="218435" y="4140912"/>
                <a:ext cx="1408496" cy="368121"/>
              </a:xfrm>
              <a:prstGeom prst="rect">
                <a:avLst/>
              </a:prstGeom>
              <a:noFill/>
            </p:spPr>
            <p:txBody>
              <a:bodyPr wrap="square" rtlCol="0">
                <a:spAutoFit/>
              </a:bodyPr>
              <a:lstStyle/>
              <a:p>
                <a:pPr algn="ctr"/>
                <a:r>
                  <a:rPr lang="en-US" sz="1400">
                    <a:solidFill>
                      <a:schemeClr val="tx1"/>
                    </a:solidFill>
                    <a:effectLst>
                      <a:outerShdw blurRad="38100" dist="38100" dir="2700000" algn="tl">
                        <a:srgbClr val="000000">
                          <a:alpha val="43137"/>
                        </a:srgbClr>
                      </a:outerShdw>
                    </a:effectLst>
                  </a:rPr>
                  <a:t>Climate</a:t>
                </a:r>
              </a:p>
            </p:txBody>
          </p:sp>
        </p:grpSp>
        <p:pic>
          <p:nvPicPr>
            <p:cNvPr id="16" name="Picture 15">
              <a:extLst>
                <a:ext uri="{FF2B5EF4-FFF2-40B4-BE49-F238E27FC236}">
                  <a16:creationId xmlns="" xmlns:a16="http://schemas.microsoft.com/office/drawing/2014/main" id="{E63F855F-3FFD-4568-B717-DFDF117D50F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0568" y="5132489"/>
              <a:ext cx="990821" cy="1316275"/>
            </a:xfrm>
            <a:prstGeom prst="rect">
              <a:avLst/>
            </a:prstGeom>
            <a:ln>
              <a:noFill/>
            </a:ln>
            <a:effectLst>
              <a:outerShdw blurRad="292100" dist="139700" dir="2700000" algn="tl" rotWithShape="0">
                <a:srgbClr val="333333">
                  <a:alpha val="65000"/>
                </a:srgbClr>
              </a:outerShdw>
            </a:effectLst>
          </p:spPr>
        </p:pic>
        <p:pic>
          <p:nvPicPr>
            <p:cNvPr id="17" name="Picture 16">
              <a:extLst>
                <a:ext uri="{FF2B5EF4-FFF2-40B4-BE49-F238E27FC236}">
                  <a16:creationId xmlns="" xmlns:a16="http://schemas.microsoft.com/office/drawing/2014/main" id="{1C9B79E4-9475-4A8C-8C20-C9894135F590}"/>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95035" y="5357166"/>
              <a:ext cx="847209" cy="892091"/>
            </a:xfrm>
            <a:prstGeom prst="rect">
              <a:avLst/>
            </a:prstGeom>
            <a:ln>
              <a:noFill/>
            </a:ln>
            <a:effectLst>
              <a:outerShdw blurRad="292100" dist="139700" dir="2700000" algn="tl" rotWithShape="0">
                <a:srgbClr val="333333">
                  <a:alpha val="65000"/>
                </a:srgbClr>
              </a:outerShdw>
            </a:effectLst>
          </p:spPr>
        </p:pic>
        <p:pic>
          <p:nvPicPr>
            <p:cNvPr id="18" name="Picture 17">
              <a:extLst>
                <a:ext uri="{FF2B5EF4-FFF2-40B4-BE49-F238E27FC236}">
                  <a16:creationId xmlns="" xmlns:a16="http://schemas.microsoft.com/office/drawing/2014/main" id="{7F08746E-1E12-4E1C-9373-7BBA088E0AA1}"/>
                </a:ext>
              </a:extLst>
            </p:cNvPr>
            <p:cNvPicPr>
              <a:picLocks noChangeAspect="1"/>
            </p:cNvPicPr>
            <p:nvPr userDrawn="1"/>
          </p:nvPicPr>
          <p:blipFill>
            <a:blip r:embed="rId5" cstate="print">
              <a:alphaModFix/>
              <a:extLst>
                <a:ext uri="{28A0092B-C50C-407E-A947-70E740481C1C}">
                  <a14:useLocalDpi xmlns:a14="http://schemas.microsoft.com/office/drawing/2010/main" val="0"/>
                </a:ext>
              </a:extLst>
            </a:blip>
            <a:stretch>
              <a:fillRect/>
            </a:stretch>
          </p:blipFill>
          <p:spPr>
            <a:xfrm>
              <a:off x="121783" y="5843902"/>
              <a:ext cx="2263329" cy="883809"/>
            </a:xfrm>
            <a:prstGeom prst="rect">
              <a:avLst/>
            </a:prstGeom>
            <a:ln>
              <a:noFill/>
            </a:ln>
            <a:effectLst>
              <a:outerShdw blurRad="292100" dist="139700" dir="2700000" algn="tl" rotWithShape="0">
                <a:srgbClr val="333333">
                  <a:alpha val="65000"/>
                </a:srgbClr>
              </a:outerShdw>
            </a:effectLst>
          </p:spPr>
        </p:pic>
      </p:grpSp>
    </p:spTree>
    <p:extLst>
      <p:ext uri="{BB962C8B-B14F-4D97-AF65-F5344CB8AC3E}">
        <p14:creationId xmlns:p14="http://schemas.microsoft.com/office/powerpoint/2010/main" val="2573646228"/>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2.xml"/><Relationship Id="rId3" Type="http://schemas.openxmlformats.org/officeDocument/2006/relationships/slideLayout" Target="../slideLayouts/slideLayout7.xml"/><Relationship Id="rId7" Type="http://schemas.openxmlformats.org/officeDocument/2006/relationships/slideLayout" Target="../slideLayouts/slideLayout11.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5" Type="http://schemas.openxmlformats.org/officeDocument/2006/relationships/slideLayout" Target="../slideLayouts/slideLayout9.xml"/><Relationship Id="rId10" Type="http://schemas.openxmlformats.org/officeDocument/2006/relationships/image" Target="../media/image1.jpeg"/><Relationship Id="rId4" Type="http://schemas.openxmlformats.org/officeDocument/2006/relationships/slideLayout" Target="../slideLayouts/slideLayout8.xml"/><Relationship Id="rId9"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l="-1000" r="-1000"/>
          </a:stretch>
        </a:blipFill>
        <a:effectLst/>
      </p:bgPr>
    </p:bg>
    <p:spTree>
      <p:nvGrpSpPr>
        <p:cNvPr id="1" name=""/>
        <p:cNvGrpSpPr/>
        <p:nvPr/>
      </p:nvGrpSpPr>
      <p:grpSpPr>
        <a:xfrm>
          <a:off x="0" y="0"/>
          <a:ext cx="0" cy="0"/>
          <a:chOff x="0" y="0"/>
          <a:chExt cx="0" cy="0"/>
        </a:xfrm>
      </p:grpSpPr>
      <p:sp>
        <p:nvSpPr>
          <p:cNvPr id="4" name="TextBox 3"/>
          <p:cNvSpPr txBox="1"/>
          <p:nvPr/>
        </p:nvSpPr>
        <p:spPr>
          <a:xfrm>
            <a:off x="10657420" y="6507483"/>
            <a:ext cx="1487488" cy="307777"/>
          </a:xfrm>
          <a:prstGeom prst="rect">
            <a:avLst/>
          </a:prstGeom>
          <a:noFill/>
        </p:spPr>
        <p:txBody>
          <a:bodyPr wrap="square" rtlCol="0">
            <a:spAutoFit/>
          </a:bodyPr>
          <a:lstStyle/>
          <a:p>
            <a:r>
              <a:rPr lang="en-US" sz="1400">
                <a:effectLst>
                  <a:outerShdw blurRad="38100" dist="38100" dir="2700000" algn="tl">
                    <a:srgbClr val="000000">
                      <a:alpha val="43137"/>
                    </a:srgbClr>
                  </a:outerShdw>
                </a:effectLst>
              </a:rPr>
              <a:t>Slide # </a:t>
            </a:r>
            <a:fld id="{209B3D60-080B-4D34-9398-1DC43AD41F33}" type="slidenum">
              <a:rPr lang="en-US" sz="1400" smtClean="0">
                <a:effectLst>
                  <a:outerShdw blurRad="38100" dist="38100" dir="2700000" algn="tl">
                    <a:srgbClr val="000000">
                      <a:alpha val="43137"/>
                    </a:srgbClr>
                  </a:outerShdw>
                </a:effectLst>
              </a:rPr>
              <a:t>‹#›</a:t>
            </a:fld>
            <a:endParaRPr lang="en-US" sz="140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198309894"/>
      </p:ext>
    </p:extLst>
  </p:cSld>
  <p:clrMap bg1="dk1" tx1="lt1" bg2="dk2" tx2="lt2" accent1="accent1" accent2="accent2" accent3="accent3" accent4="accent4" accent5="accent5" accent6="accent6" hlink="hlink" folHlink="folHlink"/>
  <p:sldLayoutIdLst>
    <p:sldLayoutId id="2147483676" r:id="rId1"/>
    <p:sldLayoutId id="2147483730" r:id="rId2"/>
    <p:sldLayoutId id="2147483680" r:id="rId3"/>
  </p:sldLayoutIdLst>
  <p:transition>
    <p:fade/>
  </p:transition>
  <p:txStyles>
    <p:titleStyle>
      <a:lvl1pPr algn="l" defTabSz="914340" rtl="0" eaLnBrk="1" latinLnBrk="0" hangingPunct="1">
        <a:lnSpc>
          <a:spcPct val="90000"/>
        </a:lnSpc>
        <a:spcBef>
          <a:spcPct val="0"/>
        </a:spcBef>
        <a:buNone/>
        <a:defRPr lang="en-US" sz="4800" b="0" kern="1200" cap="none" spc="-151"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0" indent="0" algn="l" defTabSz="914340" rtl="0" eaLnBrk="1" latinLnBrk="0" hangingPunct="1">
        <a:lnSpc>
          <a:spcPct val="100000"/>
        </a:lnSpc>
        <a:spcBef>
          <a:spcPts val="600"/>
        </a:spcBef>
        <a:spcAft>
          <a:spcPts val="600"/>
        </a:spcAft>
        <a:buFont typeface="Arial" panose="020B0604020202020204" pitchFamily="34" charset="0"/>
        <a:buNone/>
        <a:defRPr sz="4000" kern="1200">
          <a:solidFill>
            <a:schemeClr val="tx1"/>
          </a:solidFill>
          <a:effectLst>
            <a:outerShdw blurRad="38100" dist="38100" dir="2700000" algn="tl">
              <a:srgbClr val="000000">
                <a:alpha val="43137"/>
              </a:srgbClr>
            </a:outerShdw>
          </a:effectLst>
          <a:latin typeface="+mn-lt"/>
          <a:ea typeface="+mn-ea"/>
          <a:cs typeface="+mn-cs"/>
        </a:defRPr>
      </a:lvl1pPr>
      <a:lvl2pPr marL="517512" indent="0" algn="l" defTabSz="914340" rtl="0" eaLnBrk="1" latinLnBrk="0" hangingPunct="1">
        <a:lnSpc>
          <a:spcPct val="100000"/>
        </a:lnSpc>
        <a:spcBef>
          <a:spcPts val="600"/>
        </a:spcBef>
        <a:spcAft>
          <a:spcPts val="600"/>
        </a:spcAft>
        <a:buFont typeface="Arial" panose="020B0604020202020204" pitchFamily="34" charset="0"/>
        <a:buNone/>
        <a:defRPr sz="3600" kern="1200">
          <a:solidFill>
            <a:schemeClr val="tx1"/>
          </a:solidFill>
          <a:effectLst>
            <a:outerShdw blurRad="38100" dist="38100" dir="2700000" algn="tl">
              <a:srgbClr val="000000">
                <a:alpha val="43137"/>
              </a:srgbClr>
            </a:outerShdw>
          </a:effectLst>
          <a:latin typeface="+mn-lt"/>
          <a:ea typeface="+mn-ea"/>
          <a:cs typeface="+mn-cs"/>
        </a:defRPr>
      </a:lvl2pPr>
      <a:lvl3pPr marL="914377" indent="0" algn="l" defTabSz="914340" rtl="0" eaLnBrk="1" latinLnBrk="0" hangingPunct="1">
        <a:lnSpc>
          <a:spcPct val="100000"/>
        </a:lnSpc>
        <a:spcBef>
          <a:spcPts val="600"/>
        </a:spcBef>
        <a:spcAft>
          <a:spcPts val="600"/>
        </a:spcAft>
        <a:buSzPct val="80000"/>
        <a:buFont typeface="Arial" panose="020B0604020202020204" pitchFamily="34" charset="0"/>
        <a:buNone/>
        <a:defRPr sz="3200" kern="1200">
          <a:solidFill>
            <a:schemeClr val="tx1"/>
          </a:solidFill>
          <a:effectLst>
            <a:outerShdw blurRad="38100" dist="38100" dir="2700000" algn="tl">
              <a:srgbClr val="000000">
                <a:alpha val="43137"/>
              </a:srgbClr>
            </a:outerShdw>
          </a:effectLst>
          <a:latin typeface="+mn-lt"/>
          <a:ea typeface="+mn-ea"/>
          <a:cs typeface="+mn-cs"/>
        </a:defRPr>
      </a:lvl3pPr>
      <a:lvl4pPr marL="1258857" indent="0" algn="l" defTabSz="914340" rtl="0" eaLnBrk="1" latinLnBrk="0" hangingPunct="1">
        <a:lnSpc>
          <a:spcPct val="100000"/>
        </a:lnSpc>
        <a:spcBef>
          <a:spcPts val="600"/>
        </a:spcBef>
        <a:spcAft>
          <a:spcPts val="600"/>
        </a:spcAft>
        <a:buSzPct val="70000"/>
        <a:buFont typeface="Arial" panose="020B0604020202020204" pitchFamily="34" charset="0"/>
        <a:buNone/>
        <a:defRPr sz="3200" kern="1200">
          <a:solidFill>
            <a:schemeClr val="tx1"/>
          </a:solidFill>
          <a:effectLst>
            <a:outerShdw blurRad="38100" dist="38100" dir="2700000" algn="tl">
              <a:srgbClr val="000000">
                <a:alpha val="43137"/>
              </a:srgbClr>
            </a:outerShdw>
          </a:effectLst>
          <a:latin typeface="+mn-lt"/>
          <a:ea typeface="+mn-ea"/>
          <a:cs typeface="+mn-cs"/>
        </a:defRPr>
      </a:lvl4pPr>
      <a:lvl5pPr marL="1604923" indent="0" algn="l" defTabSz="914340" rtl="0" eaLnBrk="1" latinLnBrk="0" hangingPunct="1">
        <a:lnSpc>
          <a:spcPct val="100000"/>
        </a:lnSpc>
        <a:spcBef>
          <a:spcPts val="600"/>
        </a:spcBef>
        <a:spcAft>
          <a:spcPts val="600"/>
        </a:spcAft>
        <a:buSzPct val="70000"/>
        <a:buFont typeface="Arial" panose="020B0604020202020204" pitchFamily="34" charset="0"/>
        <a:buNone/>
        <a:defRPr sz="3200" kern="1200">
          <a:solidFill>
            <a:schemeClr val="tx1"/>
          </a:solidFill>
          <a:effectLst>
            <a:outerShdw blurRad="38100" dist="38100" dir="2700000" algn="tl">
              <a:srgbClr val="000000">
                <a:alpha val="43137"/>
              </a:srgbClr>
            </a:outerShdw>
          </a:effectLst>
          <a:latin typeface="+mn-lt"/>
          <a:ea typeface="+mn-ea"/>
          <a:cs typeface="+mn-cs"/>
        </a:defRPr>
      </a:lvl5pPr>
      <a:lvl6pPr marL="2514436" indent="-228585" algn="l" defTabSz="91434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07" indent="-228585" algn="l" defTabSz="91434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777" indent="-228585" algn="l" defTabSz="91434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948" indent="-228585" algn="l" defTabSz="91434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40" rtl="0" eaLnBrk="1" latinLnBrk="0" hangingPunct="1">
        <a:defRPr sz="1800" kern="1200">
          <a:solidFill>
            <a:schemeClr val="tx1"/>
          </a:solidFill>
          <a:latin typeface="+mn-lt"/>
          <a:ea typeface="+mn-ea"/>
          <a:cs typeface="+mn-cs"/>
        </a:defRPr>
      </a:lvl1pPr>
      <a:lvl2pPr marL="457171" algn="l" defTabSz="914340" rtl="0" eaLnBrk="1" latinLnBrk="0" hangingPunct="1">
        <a:defRPr sz="1800" kern="1200">
          <a:solidFill>
            <a:schemeClr val="tx1"/>
          </a:solidFill>
          <a:latin typeface="+mn-lt"/>
          <a:ea typeface="+mn-ea"/>
          <a:cs typeface="+mn-cs"/>
        </a:defRPr>
      </a:lvl2pPr>
      <a:lvl3pPr marL="914340" algn="l" defTabSz="914340" rtl="0" eaLnBrk="1" latinLnBrk="0" hangingPunct="1">
        <a:defRPr sz="1800" kern="1200">
          <a:solidFill>
            <a:schemeClr val="tx1"/>
          </a:solidFill>
          <a:latin typeface="+mn-lt"/>
          <a:ea typeface="+mn-ea"/>
          <a:cs typeface="+mn-cs"/>
        </a:defRPr>
      </a:lvl3pPr>
      <a:lvl4pPr marL="1371511" algn="l" defTabSz="914340" rtl="0" eaLnBrk="1" latinLnBrk="0" hangingPunct="1">
        <a:defRPr sz="1800" kern="1200">
          <a:solidFill>
            <a:schemeClr val="tx1"/>
          </a:solidFill>
          <a:latin typeface="+mn-lt"/>
          <a:ea typeface="+mn-ea"/>
          <a:cs typeface="+mn-cs"/>
        </a:defRPr>
      </a:lvl4pPr>
      <a:lvl5pPr marL="1828681" algn="l" defTabSz="914340" rtl="0" eaLnBrk="1" latinLnBrk="0" hangingPunct="1">
        <a:defRPr sz="1800" kern="1200">
          <a:solidFill>
            <a:schemeClr val="tx1"/>
          </a:solidFill>
          <a:latin typeface="+mn-lt"/>
          <a:ea typeface="+mn-ea"/>
          <a:cs typeface="+mn-cs"/>
        </a:defRPr>
      </a:lvl5pPr>
      <a:lvl6pPr marL="2285852" algn="l" defTabSz="914340" rtl="0" eaLnBrk="1" latinLnBrk="0" hangingPunct="1">
        <a:defRPr sz="1800" kern="1200">
          <a:solidFill>
            <a:schemeClr val="tx1"/>
          </a:solidFill>
          <a:latin typeface="+mn-lt"/>
          <a:ea typeface="+mn-ea"/>
          <a:cs typeface="+mn-cs"/>
        </a:defRPr>
      </a:lvl6pPr>
      <a:lvl7pPr marL="2743022" algn="l" defTabSz="914340" rtl="0" eaLnBrk="1" latinLnBrk="0" hangingPunct="1">
        <a:defRPr sz="1800" kern="1200">
          <a:solidFill>
            <a:schemeClr val="tx1"/>
          </a:solidFill>
          <a:latin typeface="+mn-lt"/>
          <a:ea typeface="+mn-ea"/>
          <a:cs typeface="+mn-cs"/>
        </a:defRPr>
      </a:lvl7pPr>
      <a:lvl8pPr marL="3200192" algn="l" defTabSz="914340" rtl="0" eaLnBrk="1" latinLnBrk="0" hangingPunct="1">
        <a:defRPr sz="1800" kern="1200">
          <a:solidFill>
            <a:schemeClr val="tx1"/>
          </a:solidFill>
          <a:latin typeface="+mn-lt"/>
          <a:ea typeface="+mn-ea"/>
          <a:cs typeface="+mn-cs"/>
        </a:defRPr>
      </a:lvl8pPr>
      <a:lvl9pPr marL="3657363" algn="l" defTabSz="91434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5"/>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369BE005-C64D-4CAF-B906-EF572A200BA3}"/>
              </a:ext>
            </a:extLst>
          </p:cNvPr>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B83273B4-951E-489C-9DB9-6251A83CED9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CA5EFA79-9173-4288-9018-90CDED0E1C7A}"/>
              </a:ext>
            </a:extLst>
          </p:cNvPr>
          <p:cNvSpPr>
            <a:spLocks noGrp="1"/>
          </p:cNvSpPr>
          <p:nvPr>
            <p:ph type="dt" sz="half" idx="2"/>
          </p:nvPr>
        </p:nvSpPr>
        <p:spPr>
          <a:xfrm>
            <a:off x="838200" y="6356354"/>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72D579-680B-4C5C-B357-2E0F08617743}" type="datetimeFigureOut">
              <a:rPr lang="en-US" smtClean="0"/>
              <a:t>6/26/2019</a:t>
            </a:fld>
            <a:endParaRPr lang="en-US"/>
          </a:p>
        </p:txBody>
      </p:sp>
      <p:sp>
        <p:nvSpPr>
          <p:cNvPr id="5" name="Footer Placeholder 4">
            <a:extLst>
              <a:ext uri="{FF2B5EF4-FFF2-40B4-BE49-F238E27FC236}">
                <a16:creationId xmlns="" xmlns:a16="http://schemas.microsoft.com/office/drawing/2014/main" id="{C30F6851-2A1F-46A1-8921-C564140577ED}"/>
              </a:ext>
            </a:extLst>
          </p:cNvPr>
          <p:cNvSpPr>
            <a:spLocks noGrp="1"/>
          </p:cNvSpPr>
          <p:nvPr>
            <p:ph type="ftr" sz="quarter" idx="3"/>
          </p:nvPr>
        </p:nvSpPr>
        <p:spPr>
          <a:xfrm>
            <a:off x="4038600" y="6356354"/>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 xmlns:a16="http://schemas.microsoft.com/office/drawing/2014/main" id="{A9B69840-E138-4A11-9AFA-D6C81316B09F}"/>
              </a:ext>
            </a:extLst>
          </p:cNvPr>
          <p:cNvSpPr>
            <a:spLocks noGrp="1"/>
          </p:cNvSpPr>
          <p:nvPr>
            <p:ph type="sldNum" sz="quarter" idx="4"/>
          </p:nvPr>
        </p:nvSpPr>
        <p:spPr>
          <a:xfrm>
            <a:off x="8610600" y="635635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3EEA1D-F294-4872-A789-B0B343E9D0B7}" type="slidenum">
              <a:rPr lang="en-US" smtClean="0"/>
              <a:t>‹#›</a:t>
            </a:fld>
            <a:endParaRPr lang="en-US"/>
          </a:p>
        </p:txBody>
      </p:sp>
    </p:spTree>
    <p:extLst>
      <p:ext uri="{BB962C8B-B14F-4D97-AF65-F5344CB8AC3E}">
        <p14:creationId xmlns:p14="http://schemas.microsoft.com/office/powerpoint/2010/main" val="3314644516"/>
      </p:ext>
    </p:extLst>
  </p:cSld>
  <p:clrMap bg1="lt1" tx1="dk1" bg2="lt2" tx2="dk2" accent1="accent1" accent2="accent2" accent3="accent3" accent4="accent4" accent5="accent5" accent6="accent6" hlink="hlink" folHlink="folHlink"/>
  <p:sldLayoutIdLst>
    <p:sldLayoutId id="2147483750" r:id="rId1"/>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0">
            <a:lum/>
          </a:blip>
          <a:srcRect/>
          <a:stretch>
            <a:fillRect l="-1000" r="-1000"/>
          </a:stretch>
        </a:blipFill>
        <a:effectLst/>
      </p:bgPr>
    </p:bg>
    <p:spTree>
      <p:nvGrpSpPr>
        <p:cNvPr id="1" name=""/>
        <p:cNvGrpSpPr/>
        <p:nvPr/>
      </p:nvGrpSpPr>
      <p:grpSpPr>
        <a:xfrm>
          <a:off x="0" y="0"/>
          <a:ext cx="0" cy="0"/>
          <a:chOff x="0" y="0"/>
          <a:chExt cx="0" cy="0"/>
        </a:xfrm>
      </p:grpSpPr>
      <p:sp>
        <p:nvSpPr>
          <p:cNvPr id="4" name="TextBox 3"/>
          <p:cNvSpPr txBox="1"/>
          <p:nvPr/>
        </p:nvSpPr>
        <p:spPr>
          <a:xfrm>
            <a:off x="10704513" y="6499633"/>
            <a:ext cx="1487488" cy="307777"/>
          </a:xfrm>
          <a:prstGeom prst="rect">
            <a:avLst/>
          </a:prstGeom>
          <a:noFill/>
        </p:spPr>
        <p:txBody>
          <a:bodyPr wrap="square" rtlCol="0">
            <a:spAutoFit/>
          </a:bodyPr>
          <a:lstStyle/>
          <a:p>
            <a:r>
              <a:rPr lang="en-US" sz="1400"/>
              <a:t>Slide # </a:t>
            </a:r>
            <a:fld id="{209B3D60-080B-4D34-9398-1DC43AD41F33}" type="slidenum">
              <a:rPr lang="en-US" sz="1400" smtClean="0"/>
              <a:t>‹#›</a:t>
            </a:fld>
            <a:endParaRPr lang="en-US" sz="1400"/>
          </a:p>
        </p:txBody>
      </p:sp>
    </p:spTree>
    <p:extLst>
      <p:ext uri="{BB962C8B-B14F-4D97-AF65-F5344CB8AC3E}">
        <p14:creationId xmlns:p14="http://schemas.microsoft.com/office/powerpoint/2010/main" val="4150889230"/>
      </p:ext>
    </p:extLst>
  </p:cSld>
  <p:clrMap bg1="dk1" tx1="lt1" bg2="dk2" tx2="lt2" accent1="accent1" accent2="accent2" accent3="accent3" accent4="accent4" accent5="accent5" accent6="accent6" hlink="hlink" folHlink="folHlink"/>
  <p:sldLayoutIdLst>
    <p:sldLayoutId id="2147483774" r:id="rId1"/>
    <p:sldLayoutId id="2147483775" r:id="rId2"/>
    <p:sldLayoutId id="2147483776" r:id="rId3"/>
    <p:sldLayoutId id="2147483777" r:id="rId4"/>
    <p:sldLayoutId id="2147483782" r:id="rId5"/>
    <p:sldLayoutId id="2147483785" r:id="rId6"/>
    <p:sldLayoutId id="2147483786" r:id="rId7"/>
    <p:sldLayoutId id="2147483787" r:id="rId8"/>
  </p:sldLayoutIdLst>
  <p:transition>
    <p:fade/>
  </p:transition>
  <p:txStyles>
    <p:title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0" indent="0" algn="l" defTabSz="914363" rtl="0" eaLnBrk="1" latinLnBrk="0" hangingPunct="1">
        <a:lnSpc>
          <a:spcPct val="100000"/>
        </a:lnSpc>
        <a:spcBef>
          <a:spcPts val="600"/>
        </a:spcBef>
        <a:spcAft>
          <a:spcPts val="600"/>
        </a:spcAft>
        <a:buFont typeface="Arial" panose="020B0604020202020204" pitchFamily="34" charset="0"/>
        <a:buNone/>
        <a:defRPr sz="4000" kern="1200">
          <a:solidFill>
            <a:schemeClr val="tx1"/>
          </a:solidFill>
          <a:effectLst>
            <a:outerShdw blurRad="38100" dist="38100" dir="2700000" algn="tl">
              <a:srgbClr val="000000">
                <a:alpha val="43137"/>
              </a:srgbClr>
            </a:outerShdw>
          </a:effectLst>
          <a:latin typeface="+mn-lt"/>
          <a:ea typeface="+mn-ea"/>
          <a:cs typeface="+mn-cs"/>
        </a:defRPr>
      </a:lvl1pPr>
      <a:lvl2pPr marL="517525" indent="0" algn="l" defTabSz="914363" rtl="0" eaLnBrk="1" latinLnBrk="0" hangingPunct="1">
        <a:lnSpc>
          <a:spcPct val="100000"/>
        </a:lnSpc>
        <a:spcBef>
          <a:spcPts val="600"/>
        </a:spcBef>
        <a:spcAft>
          <a:spcPts val="600"/>
        </a:spcAft>
        <a:buFont typeface="Arial" panose="020B0604020202020204" pitchFamily="34" charset="0"/>
        <a:buNone/>
        <a:defRPr sz="3600" kern="1200">
          <a:solidFill>
            <a:schemeClr val="tx1"/>
          </a:solidFill>
          <a:effectLst>
            <a:outerShdw blurRad="38100" dist="38100" dir="2700000" algn="tl">
              <a:srgbClr val="000000">
                <a:alpha val="43137"/>
              </a:srgbClr>
            </a:outerShdw>
          </a:effectLst>
          <a:latin typeface="+mn-lt"/>
          <a:ea typeface="+mn-ea"/>
          <a:cs typeface="+mn-cs"/>
        </a:defRPr>
      </a:lvl2pPr>
      <a:lvl3pPr marL="914400" indent="0" algn="l" defTabSz="914363" rtl="0" eaLnBrk="1" latinLnBrk="0" hangingPunct="1">
        <a:lnSpc>
          <a:spcPct val="100000"/>
        </a:lnSpc>
        <a:spcBef>
          <a:spcPts val="600"/>
        </a:spcBef>
        <a:spcAft>
          <a:spcPts val="600"/>
        </a:spcAft>
        <a:buSzPct val="80000"/>
        <a:buFont typeface="Arial" panose="020B0604020202020204" pitchFamily="34" charset="0"/>
        <a:buNone/>
        <a:defRPr sz="3200" kern="1200">
          <a:solidFill>
            <a:schemeClr val="tx1"/>
          </a:solidFill>
          <a:effectLst>
            <a:outerShdw blurRad="38100" dist="38100" dir="2700000" algn="tl">
              <a:srgbClr val="000000">
                <a:alpha val="43137"/>
              </a:srgbClr>
            </a:outerShdw>
          </a:effectLst>
          <a:latin typeface="+mn-lt"/>
          <a:ea typeface="+mn-ea"/>
          <a:cs typeface="+mn-cs"/>
        </a:defRPr>
      </a:lvl3pPr>
      <a:lvl4pPr marL="1258888" indent="0" algn="l" defTabSz="914363" rtl="0" eaLnBrk="1" latinLnBrk="0" hangingPunct="1">
        <a:lnSpc>
          <a:spcPct val="100000"/>
        </a:lnSpc>
        <a:spcBef>
          <a:spcPts val="600"/>
        </a:spcBef>
        <a:spcAft>
          <a:spcPts val="600"/>
        </a:spcAft>
        <a:buSzPct val="70000"/>
        <a:buFont typeface="Arial" panose="020B0604020202020204" pitchFamily="34" charset="0"/>
        <a:buNone/>
        <a:defRPr sz="3200" kern="1200">
          <a:solidFill>
            <a:schemeClr val="tx1"/>
          </a:solidFill>
          <a:effectLst>
            <a:outerShdw blurRad="38100" dist="38100" dir="2700000" algn="tl">
              <a:srgbClr val="000000">
                <a:alpha val="43137"/>
              </a:srgbClr>
            </a:outerShdw>
          </a:effectLst>
          <a:latin typeface="+mn-lt"/>
          <a:ea typeface="+mn-ea"/>
          <a:cs typeface="+mn-cs"/>
        </a:defRPr>
      </a:lvl4pPr>
      <a:lvl5pPr marL="1604963" indent="0" algn="l" defTabSz="914363" rtl="0" eaLnBrk="1" latinLnBrk="0" hangingPunct="1">
        <a:lnSpc>
          <a:spcPct val="100000"/>
        </a:lnSpc>
        <a:spcBef>
          <a:spcPts val="600"/>
        </a:spcBef>
        <a:spcAft>
          <a:spcPts val="600"/>
        </a:spcAft>
        <a:buSzPct val="70000"/>
        <a:buFont typeface="Arial" panose="020B0604020202020204" pitchFamily="34" charset="0"/>
        <a:buNone/>
        <a:defRPr sz="3200" kern="1200">
          <a:solidFill>
            <a:schemeClr val="tx1"/>
          </a:solidFill>
          <a:effectLst>
            <a:outerShdw blurRad="38100" dist="38100" dir="2700000" algn="tl">
              <a:srgbClr val="000000">
                <a:alpha val="43137"/>
              </a:srgbClr>
            </a:outerShdw>
          </a:effectLst>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11.xml"/><Relationship Id="rId5" Type="http://schemas.openxmlformats.org/officeDocument/2006/relationships/image" Target="../media/image14.png"/><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25.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 xmlns:a16="http://schemas.microsoft.com/office/drawing/2014/main" id="{FC07E86E-D9C5-4237-AB49-C6E4FBF14305}"/>
              </a:ext>
            </a:extLst>
          </p:cNvPr>
          <p:cNvSpPr>
            <a:spLocks noGrp="1"/>
          </p:cNvSpPr>
          <p:nvPr>
            <p:ph type="body" sz="quarter" idx="10"/>
          </p:nvPr>
        </p:nvSpPr>
        <p:spPr/>
        <p:txBody>
          <a:bodyPr/>
          <a:lstStyle/>
          <a:p>
            <a:r>
              <a:rPr lang="en-US" dirty="0"/>
              <a:t>https://sites.google.com/firenet.gov/nfdrs</a:t>
            </a:r>
          </a:p>
        </p:txBody>
      </p:sp>
      <p:sp>
        <p:nvSpPr>
          <p:cNvPr id="3" name="Text Placeholder 2">
            <a:extLst>
              <a:ext uri="{FF2B5EF4-FFF2-40B4-BE49-F238E27FC236}">
                <a16:creationId xmlns="" xmlns:a16="http://schemas.microsoft.com/office/drawing/2014/main" id="{7CE4B45E-FA8B-4E5C-B007-A6EF9FB6BFAF}"/>
              </a:ext>
            </a:extLst>
          </p:cNvPr>
          <p:cNvSpPr>
            <a:spLocks noGrp="1"/>
          </p:cNvSpPr>
          <p:nvPr>
            <p:ph type="body" sz="quarter" idx="11"/>
          </p:nvPr>
        </p:nvSpPr>
        <p:spPr/>
        <p:txBody>
          <a:bodyPr/>
          <a:lstStyle/>
          <a:p>
            <a:endParaRPr lang="en-US" dirty="0"/>
          </a:p>
        </p:txBody>
      </p:sp>
      <p:sp>
        <p:nvSpPr>
          <p:cNvPr id="5" name="Title 4">
            <a:extLst>
              <a:ext uri="{FF2B5EF4-FFF2-40B4-BE49-F238E27FC236}">
                <a16:creationId xmlns="" xmlns:a16="http://schemas.microsoft.com/office/drawing/2014/main" id="{98C3D02E-2DB4-4A18-8AB7-A42CFFD50E00}"/>
              </a:ext>
            </a:extLst>
          </p:cNvPr>
          <p:cNvSpPr>
            <a:spLocks noGrp="1"/>
          </p:cNvSpPr>
          <p:nvPr>
            <p:ph type="title"/>
          </p:nvPr>
        </p:nvSpPr>
        <p:spPr/>
        <p:txBody>
          <a:bodyPr/>
          <a:lstStyle/>
          <a:p>
            <a:pPr algn="ctr"/>
            <a:r>
              <a:rPr lang="en-US"/>
              <a:t>Intent, Policy, and Guidance for Fire Danger Rating and Implementing NFDRS2016</a:t>
            </a:r>
          </a:p>
        </p:txBody>
      </p:sp>
      <p:sp>
        <p:nvSpPr>
          <p:cNvPr id="4" name="Text Placeholder 3">
            <a:extLst>
              <a:ext uri="{FF2B5EF4-FFF2-40B4-BE49-F238E27FC236}">
                <a16:creationId xmlns="" xmlns:a16="http://schemas.microsoft.com/office/drawing/2014/main" id="{F975315F-5A9F-4E84-80DB-01B77AFCE8B0}"/>
              </a:ext>
            </a:extLst>
          </p:cNvPr>
          <p:cNvSpPr>
            <a:spLocks noGrp="1"/>
          </p:cNvSpPr>
          <p:nvPr>
            <p:ph type="body" sz="quarter" idx="12"/>
          </p:nvPr>
        </p:nvSpPr>
        <p:spPr>
          <a:xfrm>
            <a:off x="1993662" y="2229850"/>
            <a:ext cx="8204675" cy="1354217"/>
          </a:xfrm>
        </p:spPr>
        <p:txBody>
          <a:bodyPr wrap="square" anchor="t">
            <a:spAutoFit/>
          </a:bodyPr>
          <a:lstStyle/>
          <a:p>
            <a:r>
              <a:rPr lang="en-US" dirty="0" smtClean="0"/>
              <a:t>Northern Rockies Dispatch Workshop </a:t>
            </a:r>
          </a:p>
          <a:p>
            <a:r>
              <a:rPr lang="en-US" dirty="0" smtClean="0"/>
              <a:t>April 15-18, 2019</a:t>
            </a:r>
            <a:endParaRPr lang="en-US" dirty="0"/>
          </a:p>
        </p:txBody>
      </p:sp>
    </p:spTree>
    <p:extLst>
      <p:ext uri="{BB962C8B-B14F-4D97-AF65-F5344CB8AC3E}">
        <p14:creationId xmlns:p14="http://schemas.microsoft.com/office/powerpoint/2010/main" val="2836437761"/>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stretch>
            <a:fillRect/>
          </a:stretch>
        </p:blipFill>
        <p:spPr>
          <a:xfrm>
            <a:off x="1675237" y="1270032"/>
            <a:ext cx="3692809" cy="4925285"/>
          </a:xfrm>
          <a:prstGeom prst="rect">
            <a:avLst/>
          </a:prstGeom>
          <a:ln>
            <a:noFill/>
          </a:ln>
          <a:effectLst>
            <a:outerShdw blurRad="292100" dist="139700" dir="2700000" algn="tl" rotWithShape="0">
              <a:srgbClr val="333333">
                <a:alpha val="65000"/>
              </a:srgbClr>
            </a:outerShdw>
          </a:effectLst>
        </p:spPr>
      </p:pic>
      <p:sp>
        <p:nvSpPr>
          <p:cNvPr id="10" name="Title 9"/>
          <p:cNvSpPr>
            <a:spLocks noGrp="1"/>
          </p:cNvSpPr>
          <p:nvPr>
            <p:ph type="title"/>
          </p:nvPr>
        </p:nvSpPr>
        <p:spPr>
          <a:xfrm>
            <a:off x="1745167" y="392181"/>
            <a:ext cx="9810102" cy="757130"/>
          </a:xfrm>
          <a:effectLst>
            <a:outerShdw blurRad="38100" dist="25400" dir="2700000" algn="tl" rotWithShape="0">
              <a:prstClr val="black">
                <a:alpha val="40000"/>
              </a:prstClr>
            </a:outerShdw>
          </a:effectLst>
        </p:spPr>
        <p:txBody>
          <a:bodyPr anchor="t" anchorCtr="0">
            <a:normAutofit/>
          </a:bodyPr>
          <a:lstStyle/>
          <a:p>
            <a:pPr algn="ctr"/>
            <a:r>
              <a:rPr lang="en-US"/>
              <a:t>Fire Management Planning Guide</a:t>
            </a:r>
          </a:p>
        </p:txBody>
      </p:sp>
      <p:sp>
        <p:nvSpPr>
          <p:cNvPr id="12" name="Text Placeholder 11"/>
          <p:cNvSpPr>
            <a:spLocks noGrp="1"/>
          </p:cNvSpPr>
          <p:nvPr>
            <p:ph idx="4294967295"/>
          </p:nvPr>
        </p:nvSpPr>
        <p:spPr>
          <a:xfrm>
            <a:off x="5994400" y="1143000"/>
            <a:ext cx="6197600" cy="5202238"/>
          </a:xfrm>
          <a:prstGeom prst="rect">
            <a:avLst/>
          </a:prstGeom>
        </p:spPr>
        <p:txBody>
          <a:bodyPr>
            <a:normAutofit fontScale="92500" lnSpcReduction="20000"/>
          </a:bodyPr>
          <a:lstStyle/>
          <a:p>
            <a:pPr marL="0" lvl="1">
              <a:tabLst>
                <a:tab pos="801668" algn="l"/>
              </a:tabLst>
            </a:pPr>
            <a:r>
              <a:rPr lang="en-US" sz="3200" b="1"/>
              <a:t>Fire Danger Operating Plan</a:t>
            </a:r>
          </a:p>
          <a:p>
            <a:pPr marL="0" lvl="1">
              <a:tabLst>
                <a:tab pos="801668" algn="l"/>
              </a:tabLst>
            </a:pPr>
            <a:r>
              <a:rPr lang="en-US" sz="1700" b="1" i="1"/>
              <a:t>	FSM 5124.1, 1, &amp; Red Book, </a:t>
            </a:r>
            <a:r>
              <a:rPr lang="en-US" sz="1700" b="1" i="1" err="1"/>
              <a:t>Chp</a:t>
            </a:r>
            <a:r>
              <a:rPr lang="en-US" sz="1700" b="1" i="1"/>
              <a:t>. 10</a:t>
            </a:r>
            <a:endParaRPr lang="en-US" sz="1700" i="1"/>
          </a:p>
          <a:p>
            <a:pPr marL="457189" lvl="3" indent="-112711">
              <a:buFont typeface="Arial" panose="020B0604020202020204" pitchFamily="34" charset="0"/>
              <a:buChar char="•"/>
              <a:tabLst>
                <a:tab pos="801668" algn="l"/>
              </a:tabLst>
            </a:pPr>
            <a:r>
              <a:rPr lang="en-US" sz="2200" b="1"/>
              <a:t>Pocket cards</a:t>
            </a:r>
          </a:p>
          <a:p>
            <a:pPr marL="457189" lvl="3" indent="-112711">
              <a:tabLst>
                <a:tab pos="801668" algn="l"/>
              </a:tabLst>
            </a:pPr>
            <a:r>
              <a:rPr lang="en-US" sz="1700" b="1" i="1"/>
              <a:t>		FSM 5124.2 &amp; Red Book, </a:t>
            </a:r>
            <a:r>
              <a:rPr lang="en-US" sz="1700" b="1" i="1" err="1"/>
              <a:t>Chp</a:t>
            </a:r>
            <a:r>
              <a:rPr lang="en-US" sz="1700" b="1" i="1"/>
              <a:t>. 10 </a:t>
            </a:r>
            <a:endParaRPr lang="en-US" sz="1700" i="1"/>
          </a:p>
          <a:p>
            <a:pPr marL="457189" lvl="3" indent="-112711">
              <a:buFont typeface="Arial" panose="020B0604020202020204" pitchFamily="34" charset="0"/>
              <a:buChar char="•"/>
              <a:tabLst>
                <a:tab pos="801668" algn="l"/>
              </a:tabLst>
            </a:pPr>
            <a:r>
              <a:rPr lang="en-US" sz="2200" b="1"/>
              <a:t>Remote Automated Weather Station (RAWS) Maintenance </a:t>
            </a:r>
          </a:p>
          <a:p>
            <a:pPr marL="112711" lvl="1" indent="-112711">
              <a:buFont typeface="Arial" panose="020B0604020202020204" pitchFamily="34" charset="0"/>
              <a:buChar char="•"/>
              <a:tabLst>
                <a:tab pos="801668" algn="l"/>
              </a:tabLst>
            </a:pPr>
            <a:r>
              <a:rPr lang="en-US" sz="2900" b="1"/>
              <a:t>Fire Prevention Plan</a:t>
            </a:r>
          </a:p>
          <a:p>
            <a:pPr marL="0" lvl="1">
              <a:tabLst>
                <a:tab pos="801668" algn="l"/>
              </a:tabLst>
            </a:pPr>
            <a:r>
              <a:rPr lang="en-US" sz="1700" b="1" i="1"/>
              <a:t>	FSM 5110.4, 2a.</a:t>
            </a:r>
            <a:endParaRPr lang="en-US" sz="1700" i="1"/>
          </a:p>
          <a:p>
            <a:pPr marL="112711" lvl="1" indent="-112711">
              <a:buFont typeface="Arial" panose="020B0604020202020204" pitchFamily="34" charset="0"/>
              <a:buChar char="•"/>
              <a:tabLst>
                <a:tab pos="801668" algn="l"/>
              </a:tabLst>
            </a:pPr>
            <a:r>
              <a:rPr lang="en-US" sz="2900" b="1"/>
              <a:t>Preparedness Plan</a:t>
            </a:r>
          </a:p>
          <a:p>
            <a:pPr marL="0" lvl="1">
              <a:tabLst>
                <a:tab pos="801668" algn="l"/>
              </a:tabLst>
            </a:pPr>
            <a:r>
              <a:rPr lang="en-US" sz="1700" b="1" i="1"/>
              <a:t>	FSM 5121.11, 1 &amp; Red Book, </a:t>
            </a:r>
            <a:r>
              <a:rPr lang="en-US" sz="1700" b="1" i="1" err="1"/>
              <a:t>Chp</a:t>
            </a:r>
            <a:r>
              <a:rPr lang="en-US" sz="1700" b="1" i="1"/>
              <a:t>. 10</a:t>
            </a:r>
            <a:endParaRPr lang="en-US" sz="1700" i="1"/>
          </a:p>
          <a:p>
            <a:pPr marL="112711" lvl="1" indent="-112711">
              <a:buFont typeface="Arial" panose="020B0604020202020204" pitchFamily="34" charset="0"/>
              <a:buChar char="•"/>
              <a:tabLst>
                <a:tab pos="801668" algn="l"/>
              </a:tabLst>
            </a:pPr>
            <a:r>
              <a:rPr lang="en-US" sz="2900" b="1"/>
              <a:t>Daily Staffing Plan</a:t>
            </a:r>
          </a:p>
          <a:p>
            <a:pPr marL="0" lvl="1">
              <a:tabLst>
                <a:tab pos="801668" algn="l"/>
              </a:tabLst>
            </a:pPr>
            <a:r>
              <a:rPr lang="en-US" sz="1700" b="1" i="1"/>
              <a:t>	FSM 5121.11, 1 &amp; Red Book, </a:t>
            </a:r>
            <a:r>
              <a:rPr lang="en-US" sz="1700" b="1" i="1" err="1"/>
              <a:t>Chp</a:t>
            </a:r>
            <a:r>
              <a:rPr lang="en-US" sz="1700" b="1" i="1"/>
              <a:t>. 10</a:t>
            </a:r>
            <a:endParaRPr lang="en-US" sz="1700" i="1"/>
          </a:p>
          <a:p>
            <a:pPr marL="112711" lvl="1" indent="-112711">
              <a:buFont typeface="Arial" panose="020B0604020202020204" pitchFamily="34" charset="0"/>
              <a:buChar char="•"/>
              <a:tabLst>
                <a:tab pos="801668" algn="l"/>
              </a:tabLst>
            </a:pPr>
            <a:r>
              <a:rPr lang="en-US" sz="2900" b="1"/>
              <a:t>Fire Restriction/Closure Plan</a:t>
            </a:r>
          </a:p>
        </p:txBody>
      </p:sp>
      <p:pic>
        <p:nvPicPr>
          <p:cNvPr id="3" name="Picture 2">
            <a:extLst>
              <a:ext uri="{FF2B5EF4-FFF2-40B4-BE49-F238E27FC236}">
                <a16:creationId xmlns="" xmlns:a16="http://schemas.microsoft.com/office/drawing/2014/main" id="{F586F0E2-AA2B-449E-BC3B-95AB144FB55C}"/>
              </a:ext>
            </a:extLst>
          </p:cNvPr>
          <p:cNvPicPr>
            <a:picLocks noChangeAspect="1"/>
          </p:cNvPicPr>
          <p:nvPr/>
        </p:nvPicPr>
        <p:blipFill>
          <a:blip r:embed="rId4"/>
          <a:stretch>
            <a:fillRect/>
          </a:stretch>
        </p:blipFill>
        <p:spPr>
          <a:xfrm>
            <a:off x="300993" y="178280"/>
            <a:ext cx="1572904" cy="1658256"/>
          </a:xfrm>
          <a:prstGeom prst="rect">
            <a:avLst/>
          </a:prstGeom>
        </p:spPr>
      </p:pic>
    </p:spTree>
    <p:extLst>
      <p:ext uri="{BB962C8B-B14F-4D97-AF65-F5344CB8AC3E}">
        <p14:creationId xmlns:p14="http://schemas.microsoft.com/office/powerpoint/2010/main" val="40545178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dissolve">
                                      <p:cBhvr>
                                        <p:cTn id="7" dur="500"/>
                                        <p:tgtEl>
                                          <p:spTgt spid="12">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12">
                                            <p:txEl>
                                              <p:pRg st="1" end="1"/>
                                            </p:txEl>
                                          </p:spTgt>
                                        </p:tgtEl>
                                        <p:attrNameLst>
                                          <p:attrName>style.visibility</p:attrName>
                                        </p:attrNameLst>
                                      </p:cBhvr>
                                      <p:to>
                                        <p:strVal val="visible"/>
                                      </p:to>
                                    </p:set>
                                    <p:animEffect transition="in" filter="dissolve">
                                      <p:cBhvr>
                                        <p:cTn id="10" dur="500"/>
                                        <p:tgtEl>
                                          <p:spTgt spid="12">
                                            <p:txEl>
                                              <p:pRg st="1" end="1"/>
                                            </p:txEl>
                                          </p:spTgt>
                                        </p:tgtEl>
                                      </p:cBhvr>
                                    </p:animEffect>
                                  </p:childTnLst>
                                </p:cTn>
                              </p:par>
                            </p:childTnLst>
                          </p:cTn>
                        </p:par>
                        <p:par>
                          <p:cTn id="11" fill="hold">
                            <p:stCondLst>
                              <p:cond delay="500"/>
                            </p:stCondLst>
                            <p:childTnLst>
                              <p:par>
                                <p:cTn id="12" presetID="22" presetClass="entr" presetSubtype="8" fill="hold" nodeType="afterEffect">
                                  <p:stCondLst>
                                    <p:cond delay="0"/>
                                  </p:stCondLst>
                                  <p:childTnLst>
                                    <p:set>
                                      <p:cBhvr>
                                        <p:cTn id="13" dur="1" fill="hold">
                                          <p:stCondLst>
                                            <p:cond delay="0"/>
                                          </p:stCondLst>
                                        </p:cTn>
                                        <p:tgtEl>
                                          <p:spTgt spid="12">
                                            <p:txEl>
                                              <p:pRg st="2" end="2"/>
                                            </p:txEl>
                                          </p:spTgt>
                                        </p:tgtEl>
                                        <p:attrNameLst>
                                          <p:attrName>style.visibility</p:attrName>
                                        </p:attrNameLst>
                                      </p:cBhvr>
                                      <p:to>
                                        <p:strVal val="visible"/>
                                      </p:to>
                                    </p:set>
                                    <p:animEffect transition="in" filter="wipe(left)">
                                      <p:cBhvr>
                                        <p:cTn id="14" dur="500"/>
                                        <p:tgtEl>
                                          <p:spTgt spid="12">
                                            <p:txEl>
                                              <p:pRg st="2" end="2"/>
                                            </p:txEl>
                                          </p:spTgt>
                                        </p:tgtEl>
                                      </p:cBhvr>
                                    </p:animEffect>
                                  </p:childTnLst>
                                </p:cTn>
                              </p:par>
                              <p:par>
                                <p:cTn id="15" presetID="22" presetClass="entr" presetSubtype="8" fill="hold" nodeType="withEffect">
                                  <p:stCondLst>
                                    <p:cond delay="0"/>
                                  </p:stCondLst>
                                  <p:childTnLst>
                                    <p:set>
                                      <p:cBhvr>
                                        <p:cTn id="16" dur="1" fill="hold">
                                          <p:stCondLst>
                                            <p:cond delay="0"/>
                                          </p:stCondLst>
                                        </p:cTn>
                                        <p:tgtEl>
                                          <p:spTgt spid="12">
                                            <p:txEl>
                                              <p:pRg st="3" end="3"/>
                                            </p:txEl>
                                          </p:spTgt>
                                        </p:tgtEl>
                                        <p:attrNameLst>
                                          <p:attrName>style.visibility</p:attrName>
                                        </p:attrNameLst>
                                      </p:cBhvr>
                                      <p:to>
                                        <p:strVal val="visible"/>
                                      </p:to>
                                    </p:set>
                                    <p:animEffect transition="in" filter="wipe(left)">
                                      <p:cBhvr>
                                        <p:cTn id="17" dur="500"/>
                                        <p:tgtEl>
                                          <p:spTgt spid="12">
                                            <p:txEl>
                                              <p:pRg st="3" end="3"/>
                                            </p:txEl>
                                          </p:spTgt>
                                        </p:tgtEl>
                                      </p:cBhvr>
                                    </p:animEffect>
                                  </p:childTnLst>
                                </p:cTn>
                              </p:par>
                            </p:childTnLst>
                          </p:cTn>
                        </p:par>
                        <p:par>
                          <p:cTn id="18" fill="hold">
                            <p:stCondLst>
                              <p:cond delay="1000"/>
                            </p:stCondLst>
                            <p:childTnLst>
                              <p:par>
                                <p:cTn id="19" presetID="22" presetClass="entr" presetSubtype="8" fill="hold" nodeType="afterEffect">
                                  <p:stCondLst>
                                    <p:cond delay="0"/>
                                  </p:stCondLst>
                                  <p:childTnLst>
                                    <p:set>
                                      <p:cBhvr>
                                        <p:cTn id="20" dur="1" fill="hold">
                                          <p:stCondLst>
                                            <p:cond delay="0"/>
                                          </p:stCondLst>
                                        </p:cTn>
                                        <p:tgtEl>
                                          <p:spTgt spid="12">
                                            <p:txEl>
                                              <p:pRg st="4" end="4"/>
                                            </p:txEl>
                                          </p:spTgt>
                                        </p:tgtEl>
                                        <p:attrNameLst>
                                          <p:attrName>style.visibility</p:attrName>
                                        </p:attrNameLst>
                                      </p:cBhvr>
                                      <p:to>
                                        <p:strVal val="visible"/>
                                      </p:to>
                                    </p:set>
                                    <p:animEffect transition="in" filter="wipe(left)">
                                      <p:cBhvr>
                                        <p:cTn id="21" dur="500"/>
                                        <p:tgtEl>
                                          <p:spTgt spid="12">
                                            <p:txEl>
                                              <p:pRg st="4" end="4"/>
                                            </p:txEl>
                                          </p:spTgt>
                                        </p:tgtEl>
                                      </p:cBhvr>
                                    </p:animEffect>
                                  </p:childTnLst>
                                </p:cTn>
                              </p:par>
                            </p:childTnLst>
                          </p:cTn>
                        </p:par>
                        <p:par>
                          <p:cTn id="22" fill="hold">
                            <p:stCondLst>
                              <p:cond delay="1500"/>
                            </p:stCondLst>
                            <p:childTnLst>
                              <p:par>
                                <p:cTn id="23" presetID="22" presetClass="entr" presetSubtype="8" fill="hold" nodeType="afterEffect">
                                  <p:stCondLst>
                                    <p:cond delay="0"/>
                                  </p:stCondLst>
                                  <p:childTnLst>
                                    <p:set>
                                      <p:cBhvr>
                                        <p:cTn id="24" dur="1" fill="hold">
                                          <p:stCondLst>
                                            <p:cond delay="0"/>
                                          </p:stCondLst>
                                        </p:cTn>
                                        <p:tgtEl>
                                          <p:spTgt spid="12">
                                            <p:txEl>
                                              <p:pRg st="5" end="5"/>
                                            </p:txEl>
                                          </p:spTgt>
                                        </p:tgtEl>
                                        <p:attrNameLst>
                                          <p:attrName>style.visibility</p:attrName>
                                        </p:attrNameLst>
                                      </p:cBhvr>
                                      <p:to>
                                        <p:strVal val="visible"/>
                                      </p:to>
                                    </p:set>
                                    <p:animEffect transition="in" filter="wipe(left)">
                                      <p:cBhvr>
                                        <p:cTn id="25" dur="500"/>
                                        <p:tgtEl>
                                          <p:spTgt spid="12">
                                            <p:txEl>
                                              <p:pRg st="5" end="5"/>
                                            </p:txEl>
                                          </p:spTgt>
                                        </p:tgtEl>
                                      </p:cBhvr>
                                    </p:animEffect>
                                  </p:childTnLst>
                                </p:cTn>
                              </p:par>
                              <p:par>
                                <p:cTn id="26" presetID="22" presetClass="entr" presetSubtype="8" fill="hold" nodeType="withEffect">
                                  <p:stCondLst>
                                    <p:cond delay="0"/>
                                  </p:stCondLst>
                                  <p:childTnLst>
                                    <p:set>
                                      <p:cBhvr>
                                        <p:cTn id="27" dur="1" fill="hold">
                                          <p:stCondLst>
                                            <p:cond delay="0"/>
                                          </p:stCondLst>
                                        </p:cTn>
                                        <p:tgtEl>
                                          <p:spTgt spid="12">
                                            <p:txEl>
                                              <p:pRg st="6" end="6"/>
                                            </p:txEl>
                                          </p:spTgt>
                                        </p:tgtEl>
                                        <p:attrNameLst>
                                          <p:attrName>style.visibility</p:attrName>
                                        </p:attrNameLst>
                                      </p:cBhvr>
                                      <p:to>
                                        <p:strVal val="visible"/>
                                      </p:to>
                                    </p:set>
                                    <p:animEffect transition="in" filter="wipe(left)">
                                      <p:cBhvr>
                                        <p:cTn id="28" dur="500"/>
                                        <p:tgtEl>
                                          <p:spTgt spid="12">
                                            <p:txEl>
                                              <p:pRg st="6" end="6"/>
                                            </p:txEl>
                                          </p:spTgt>
                                        </p:tgtEl>
                                      </p:cBhvr>
                                    </p:animEffect>
                                  </p:childTnLst>
                                </p:cTn>
                              </p:par>
                            </p:childTnLst>
                          </p:cTn>
                        </p:par>
                        <p:par>
                          <p:cTn id="29" fill="hold">
                            <p:stCondLst>
                              <p:cond delay="2000"/>
                            </p:stCondLst>
                            <p:childTnLst>
                              <p:par>
                                <p:cTn id="30" presetID="22" presetClass="entr" presetSubtype="8" fill="hold" nodeType="afterEffect">
                                  <p:stCondLst>
                                    <p:cond delay="0"/>
                                  </p:stCondLst>
                                  <p:childTnLst>
                                    <p:set>
                                      <p:cBhvr>
                                        <p:cTn id="31" dur="1" fill="hold">
                                          <p:stCondLst>
                                            <p:cond delay="0"/>
                                          </p:stCondLst>
                                        </p:cTn>
                                        <p:tgtEl>
                                          <p:spTgt spid="12">
                                            <p:txEl>
                                              <p:pRg st="7" end="7"/>
                                            </p:txEl>
                                          </p:spTgt>
                                        </p:tgtEl>
                                        <p:attrNameLst>
                                          <p:attrName>style.visibility</p:attrName>
                                        </p:attrNameLst>
                                      </p:cBhvr>
                                      <p:to>
                                        <p:strVal val="visible"/>
                                      </p:to>
                                    </p:set>
                                    <p:animEffect transition="in" filter="wipe(left)">
                                      <p:cBhvr>
                                        <p:cTn id="32" dur="500"/>
                                        <p:tgtEl>
                                          <p:spTgt spid="12">
                                            <p:txEl>
                                              <p:pRg st="7" end="7"/>
                                            </p:txEl>
                                          </p:spTgt>
                                        </p:tgtEl>
                                      </p:cBhvr>
                                    </p:animEffect>
                                  </p:childTnLst>
                                </p:cTn>
                              </p:par>
                              <p:par>
                                <p:cTn id="33" presetID="22" presetClass="entr" presetSubtype="8" fill="hold" nodeType="withEffect">
                                  <p:stCondLst>
                                    <p:cond delay="0"/>
                                  </p:stCondLst>
                                  <p:childTnLst>
                                    <p:set>
                                      <p:cBhvr>
                                        <p:cTn id="34" dur="1" fill="hold">
                                          <p:stCondLst>
                                            <p:cond delay="0"/>
                                          </p:stCondLst>
                                        </p:cTn>
                                        <p:tgtEl>
                                          <p:spTgt spid="12">
                                            <p:txEl>
                                              <p:pRg st="8" end="8"/>
                                            </p:txEl>
                                          </p:spTgt>
                                        </p:tgtEl>
                                        <p:attrNameLst>
                                          <p:attrName>style.visibility</p:attrName>
                                        </p:attrNameLst>
                                      </p:cBhvr>
                                      <p:to>
                                        <p:strVal val="visible"/>
                                      </p:to>
                                    </p:set>
                                    <p:animEffect transition="in" filter="wipe(left)">
                                      <p:cBhvr>
                                        <p:cTn id="35" dur="500"/>
                                        <p:tgtEl>
                                          <p:spTgt spid="12">
                                            <p:txEl>
                                              <p:pRg st="8" end="8"/>
                                            </p:txEl>
                                          </p:spTgt>
                                        </p:tgtEl>
                                      </p:cBhvr>
                                    </p:animEffect>
                                  </p:childTnLst>
                                </p:cTn>
                              </p:par>
                            </p:childTnLst>
                          </p:cTn>
                        </p:par>
                        <p:par>
                          <p:cTn id="36" fill="hold">
                            <p:stCondLst>
                              <p:cond delay="2500"/>
                            </p:stCondLst>
                            <p:childTnLst>
                              <p:par>
                                <p:cTn id="37" presetID="22" presetClass="entr" presetSubtype="8" fill="hold" nodeType="afterEffect">
                                  <p:stCondLst>
                                    <p:cond delay="0"/>
                                  </p:stCondLst>
                                  <p:childTnLst>
                                    <p:set>
                                      <p:cBhvr>
                                        <p:cTn id="38" dur="1" fill="hold">
                                          <p:stCondLst>
                                            <p:cond delay="0"/>
                                          </p:stCondLst>
                                        </p:cTn>
                                        <p:tgtEl>
                                          <p:spTgt spid="12">
                                            <p:txEl>
                                              <p:pRg st="9" end="9"/>
                                            </p:txEl>
                                          </p:spTgt>
                                        </p:tgtEl>
                                        <p:attrNameLst>
                                          <p:attrName>style.visibility</p:attrName>
                                        </p:attrNameLst>
                                      </p:cBhvr>
                                      <p:to>
                                        <p:strVal val="visible"/>
                                      </p:to>
                                    </p:set>
                                    <p:animEffect transition="in" filter="wipe(left)">
                                      <p:cBhvr>
                                        <p:cTn id="39" dur="500"/>
                                        <p:tgtEl>
                                          <p:spTgt spid="12">
                                            <p:txEl>
                                              <p:pRg st="9" end="9"/>
                                            </p:txEl>
                                          </p:spTgt>
                                        </p:tgtEl>
                                      </p:cBhvr>
                                    </p:animEffect>
                                  </p:childTnLst>
                                </p:cTn>
                              </p:par>
                              <p:par>
                                <p:cTn id="40" presetID="22" presetClass="entr" presetSubtype="8" fill="hold" nodeType="withEffect">
                                  <p:stCondLst>
                                    <p:cond delay="0"/>
                                  </p:stCondLst>
                                  <p:childTnLst>
                                    <p:set>
                                      <p:cBhvr>
                                        <p:cTn id="41" dur="1" fill="hold">
                                          <p:stCondLst>
                                            <p:cond delay="0"/>
                                          </p:stCondLst>
                                        </p:cTn>
                                        <p:tgtEl>
                                          <p:spTgt spid="12">
                                            <p:txEl>
                                              <p:pRg st="10" end="10"/>
                                            </p:txEl>
                                          </p:spTgt>
                                        </p:tgtEl>
                                        <p:attrNameLst>
                                          <p:attrName>style.visibility</p:attrName>
                                        </p:attrNameLst>
                                      </p:cBhvr>
                                      <p:to>
                                        <p:strVal val="visible"/>
                                      </p:to>
                                    </p:set>
                                    <p:animEffect transition="in" filter="wipe(left)">
                                      <p:cBhvr>
                                        <p:cTn id="42" dur="500"/>
                                        <p:tgtEl>
                                          <p:spTgt spid="12">
                                            <p:txEl>
                                              <p:pRg st="10" end="10"/>
                                            </p:txEl>
                                          </p:spTgt>
                                        </p:tgtEl>
                                      </p:cBhvr>
                                    </p:animEffect>
                                  </p:childTnLst>
                                </p:cTn>
                              </p:par>
                            </p:childTnLst>
                          </p:cTn>
                        </p:par>
                        <p:par>
                          <p:cTn id="43" fill="hold">
                            <p:stCondLst>
                              <p:cond delay="3000"/>
                            </p:stCondLst>
                            <p:childTnLst>
                              <p:par>
                                <p:cTn id="44" presetID="22" presetClass="entr" presetSubtype="8" fill="hold" nodeType="afterEffect">
                                  <p:stCondLst>
                                    <p:cond delay="0"/>
                                  </p:stCondLst>
                                  <p:childTnLst>
                                    <p:set>
                                      <p:cBhvr>
                                        <p:cTn id="45" dur="1" fill="hold">
                                          <p:stCondLst>
                                            <p:cond delay="0"/>
                                          </p:stCondLst>
                                        </p:cTn>
                                        <p:tgtEl>
                                          <p:spTgt spid="12">
                                            <p:txEl>
                                              <p:pRg st="11" end="11"/>
                                            </p:txEl>
                                          </p:spTgt>
                                        </p:tgtEl>
                                        <p:attrNameLst>
                                          <p:attrName>style.visibility</p:attrName>
                                        </p:attrNameLst>
                                      </p:cBhvr>
                                      <p:to>
                                        <p:strVal val="visible"/>
                                      </p:to>
                                    </p:set>
                                    <p:animEffect transition="in" filter="wipe(left)">
                                      <p:cBhvr>
                                        <p:cTn id="46" dur="500"/>
                                        <p:tgtEl>
                                          <p:spTgt spid="12">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The “Desired End-State”</a:t>
            </a:r>
          </a:p>
        </p:txBody>
      </p:sp>
      <p:sp>
        <p:nvSpPr>
          <p:cNvPr id="5" name="Text Placeholder 4">
            <a:extLst>
              <a:ext uri="{FF2B5EF4-FFF2-40B4-BE49-F238E27FC236}">
                <a16:creationId xmlns="" xmlns:a16="http://schemas.microsoft.com/office/drawing/2014/main" id="{9B10ADAD-EA07-41BD-80C7-B814C2DA1B04}"/>
              </a:ext>
            </a:extLst>
          </p:cNvPr>
          <p:cNvSpPr>
            <a:spLocks noGrp="1"/>
          </p:cNvSpPr>
          <p:nvPr>
            <p:ph type="body" idx="1"/>
          </p:nvPr>
        </p:nvSpPr>
        <p:spPr/>
        <p:txBody>
          <a:bodyPr>
            <a:noAutofit/>
          </a:bodyPr>
          <a:lstStyle/>
          <a:p>
            <a:r>
              <a:rPr lang="en-US" sz="3600">
                <a:solidFill>
                  <a:schemeClr val="tx2">
                    <a:lumMod val="75000"/>
                  </a:schemeClr>
                </a:solidFill>
              </a:rPr>
              <a:t>Fire Danger Operating Plan</a:t>
            </a:r>
          </a:p>
        </p:txBody>
      </p:sp>
      <p:sp>
        <p:nvSpPr>
          <p:cNvPr id="16" name="Content Placeholder 15">
            <a:extLst>
              <a:ext uri="{FF2B5EF4-FFF2-40B4-BE49-F238E27FC236}">
                <a16:creationId xmlns="" xmlns:a16="http://schemas.microsoft.com/office/drawing/2014/main" id="{5D55D628-BC18-4687-8D8E-BE24D8C36B8B}"/>
              </a:ext>
            </a:extLst>
          </p:cNvPr>
          <p:cNvSpPr>
            <a:spLocks noGrp="1"/>
          </p:cNvSpPr>
          <p:nvPr>
            <p:ph sz="half" idx="2"/>
          </p:nvPr>
        </p:nvSpPr>
        <p:spPr/>
        <p:txBody>
          <a:bodyPr/>
          <a:lstStyle/>
          <a:p>
            <a:pPr marL="988978" lvl="2" indent="-457200">
              <a:buFont typeface="Arial" panose="020B0604020202020204" pitchFamily="34" charset="0"/>
              <a:buChar char="•"/>
            </a:pPr>
            <a:r>
              <a:rPr lang="en-US" sz="3200"/>
              <a:t>Preparedness Levels (5)</a:t>
            </a:r>
          </a:p>
          <a:p>
            <a:pPr marL="988978" lvl="2" indent="-457200">
              <a:buFont typeface="Arial" panose="020B0604020202020204" pitchFamily="34" charset="0"/>
              <a:buChar char="•"/>
            </a:pPr>
            <a:r>
              <a:rPr lang="en-US" sz="3200"/>
              <a:t>Staffing Levels (5)</a:t>
            </a:r>
          </a:p>
          <a:p>
            <a:pPr marL="988978" lvl="2" indent="-457200">
              <a:buFont typeface="Arial" panose="020B0604020202020204" pitchFamily="34" charset="0"/>
              <a:buChar char="•"/>
            </a:pPr>
            <a:r>
              <a:rPr lang="en-US" sz="3200"/>
              <a:t>Response Levels (3-5)</a:t>
            </a:r>
          </a:p>
          <a:p>
            <a:pPr marL="988978" lvl="2" indent="-457200">
              <a:buFont typeface="Arial" panose="020B0604020202020204" pitchFamily="34" charset="0"/>
              <a:buChar char="•"/>
            </a:pPr>
            <a:r>
              <a:rPr lang="en-US" sz="3200"/>
              <a:t>Adjective Fire Danger Rating Levels (5)</a:t>
            </a:r>
          </a:p>
          <a:p>
            <a:pPr marL="457200" indent="-457200">
              <a:buFont typeface="Arial" panose="020B0604020202020204" pitchFamily="34" charset="0"/>
              <a:buChar char="•"/>
            </a:pPr>
            <a:endParaRPr lang="en-US" sz="3200"/>
          </a:p>
          <a:p>
            <a:pPr marL="342900" indent="-342900">
              <a:buFont typeface="Arial" panose="020B0604020202020204" pitchFamily="34" charset="0"/>
              <a:buChar char="•"/>
            </a:pPr>
            <a:endParaRPr lang="en-US" sz="3200"/>
          </a:p>
        </p:txBody>
      </p:sp>
      <p:sp>
        <p:nvSpPr>
          <p:cNvPr id="7" name="Text Placeholder 6">
            <a:extLst>
              <a:ext uri="{FF2B5EF4-FFF2-40B4-BE49-F238E27FC236}">
                <a16:creationId xmlns="" xmlns:a16="http://schemas.microsoft.com/office/drawing/2014/main" id="{A5C667B2-5186-4656-A809-7E370B381A88}"/>
              </a:ext>
            </a:extLst>
          </p:cNvPr>
          <p:cNvSpPr>
            <a:spLocks noGrp="1"/>
          </p:cNvSpPr>
          <p:nvPr>
            <p:ph type="body" sz="quarter" idx="3"/>
          </p:nvPr>
        </p:nvSpPr>
        <p:spPr/>
        <p:txBody>
          <a:bodyPr>
            <a:noAutofit/>
          </a:bodyPr>
          <a:lstStyle/>
          <a:p>
            <a:r>
              <a:rPr lang="en-US" sz="3600">
                <a:solidFill>
                  <a:schemeClr val="tx2">
                    <a:lumMod val="75000"/>
                  </a:schemeClr>
                </a:solidFill>
              </a:rPr>
              <a:t>Appendices:</a:t>
            </a:r>
          </a:p>
        </p:txBody>
      </p:sp>
      <p:sp>
        <p:nvSpPr>
          <p:cNvPr id="9" name="Content Placeholder 8">
            <a:extLst>
              <a:ext uri="{FF2B5EF4-FFF2-40B4-BE49-F238E27FC236}">
                <a16:creationId xmlns="" xmlns:a16="http://schemas.microsoft.com/office/drawing/2014/main" id="{E96C172A-2628-41E5-A243-C234E71CCD2F}"/>
              </a:ext>
            </a:extLst>
          </p:cNvPr>
          <p:cNvSpPr>
            <a:spLocks noGrp="1"/>
          </p:cNvSpPr>
          <p:nvPr>
            <p:ph sz="quarter" idx="4"/>
          </p:nvPr>
        </p:nvSpPr>
        <p:spPr/>
        <p:txBody>
          <a:bodyPr/>
          <a:lstStyle/>
          <a:p>
            <a:pPr marL="342900" indent="-342900">
              <a:buFont typeface="Arial" panose="020B0604020202020204" pitchFamily="34" charset="0"/>
              <a:buChar char="•"/>
            </a:pPr>
            <a:r>
              <a:rPr lang="en-US" sz="3200"/>
              <a:t>Preparedness Plan</a:t>
            </a:r>
          </a:p>
          <a:p>
            <a:pPr marL="342900" indent="-342900">
              <a:buFont typeface="Arial" panose="020B0604020202020204" pitchFamily="34" charset="0"/>
              <a:buChar char="•"/>
            </a:pPr>
            <a:r>
              <a:rPr lang="en-US" sz="3200"/>
              <a:t>Staffing Plan</a:t>
            </a:r>
          </a:p>
          <a:p>
            <a:pPr marL="342900" indent="-342900">
              <a:buFont typeface="Arial" panose="020B0604020202020204" pitchFamily="34" charset="0"/>
              <a:buChar char="•"/>
            </a:pPr>
            <a:r>
              <a:rPr lang="en-US" sz="3200"/>
              <a:t>Response Plan</a:t>
            </a:r>
          </a:p>
        </p:txBody>
      </p:sp>
    </p:spTree>
    <p:extLst>
      <p:ext uri="{BB962C8B-B14F-4D97-AF65-F5344CB8AC3E}">
        <p14:creationId xmlns:p14="http://schemas.microsoft.com/office/powerpoint/2010/main" val="274209309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6">
                                            <p:txEl>
                                              <p:pRg st="0" end="0"/>
                                            </p:txEl>
                                          </p:spTgt>
                                        </p:tgtEl>
                                        <p:attrNameLst>
                                          <p:attrName>style.visibility</p:attrName>
                                        </p:attrNameLst>
                                      </p:cBhvr>
                                      <p:to>
                                        <p:strVal val="visible"/>
                                      </p:to>
                                    </p:set>
                                    <p:animEffect transition="in" filter="wipe(left)">
                                      <p:cBhvr>
                                        <p:cTn id="12" dur="500"/>
                                        <p:tgtEl>
                                          <p:spTgt spid="16">
                                            <p:txEl>
                                              <p:pRg st="0" end="0"/>
                                            </p:txEl>
                                          </p:spTgt>
                                        </p:tgtEl>
                                      </p:cBhvr>
                                    </p:animEffect>
                                  </p:childTnLst>
                                </p:cTn>
                              </p:par>
                            </p:childTnLst>
                          </p:cTn>
                        </p:par>
                        <p:par>
                          <p:cTn id="13" fill="hold">
                            <p:stCondLst>
                              <p:cond delay="500"/>
                            </p:stCondLst>
                            <p:childTnLst>
                              <p:par>
                                <p:cTn id="14" presetID="22" presetClass="entr" presetSubtype="8" fill="hold" grpId="0" nodeType="afterEffect">
                                  <p:stCondLst>
                                    <p:cond delay="500"/>
                                  </p:stCondLst>
                                  <p:childTnLst>
                                    <p:set>
                                      <p:cBhvr>
                                        <p:cTn id="15" dur="1" fill="hold">
                                          <p:stCondLst>
                                            <p:cond delay="0"/>
                                          </p:stCondLst>
                                        </p:cTn>
                                        <p:tgtEl>
                                          <p:spTgt spid="16">
                                            <p:txEl>
                                              <p:pRg st="1" end="1"/>
                                            </p:txEl>
                                          </p:spTgt>
                                        </p:tgtEl>
                                        <p:attrNameLst>
                                          <p:attrName>style.visibility</p:attrName>
                                        </p:attrNameLst>
                                      </p:cBhvr>
                                      <p:to>
                                        <p:strVal val="visible"/>
                                      </p:to>
                                    </p:set>
                                    <p:animEffect transition="in" filter="wipe(left)">
                                      <p:cBhvr>
                                        <p:cTn id="16" dur="500"/>
                                        <p:tgtEl>
                                          <p:spTgt spid="16">
                                            <p:txEl>
                                              <p:pRg st="1" end="1"/>
                                            </p:txEl>
                                          </p:spTgt>
                                        </p:tgtEl>
                                      </p:cBhvr>
                                    </p:animEffect>
                                  </p:childTnLst>
                                </p:cTn>
                              </p:par>
                            </p:childTnLst>
                          </p:cTn>
                        </p:par>
                        <p:par>
                          <p:cTn id="17" fill="hold">
                            <p:stCondLst>
                              <p:cond delay="1500"/>
                            </p:stCondLst>
                            <p:childTnLst>
                              <p:par>
                                <p:cTn id="18" presetID="22" presetClass="entr" presetSubtype="8" fill="hold" grpId="0" nodeType="afterEffect">
                                  <p:stCondLst>
                                    <p:cond delay="500"/>
                                  </p:stCondLst>
                                  <p:childTnLst>
                                    <p:set>
                                      <p:cBhvr>
                                        <p:cTn id="19" dur="1" fill="hold">
                                          <p:stCondLst>
                                            <p:cond delay="0"/>
                                          </p:stCondLst>
                                        </p:cTn>
                                        <p:tgtEl>
                                          <p:spTgt spid="16">
                                            <p:txEl>
                                              <p:pRg st="2" end="2"/>
                                            </p:txEl>
                                          </p:spTgt>
                                        </p:tgtEl>
                                        <p:attrNameLst>
                                          <p:attrName>style.visibility</p:attrName>
                                        </p:attrNameLst>
                                      </p:cBhvr>
                                      <p:to>
                                        <p:strVal val="visible"/>
                                      </p:to>
                                    </p:set>
                                    <p:animEffect transition="in" filter="wipe(left)">
                                      <p:cBhvr>
                                        <p:cTn id="20" dur="500"/>
                                        <p:tgtEl>
                                          <p:spTgt spid="16">
                                            <p:txEl>
                                              <p:pRg st="2" end="2"/>
                                            </p:txEl>
                                          </p:spTgt>
                                        </p:tgtEl>
                                      </p:cBhvr>
                                    </p:animEffect>
                                  </p:childTnLst>
                                </p:cTn>
                              </p:par>
                            </p:childTnLst>
                          </p:cTn>
                        </p:par>
                        <p:par>
                          <p:cTn id="21" fill="hold">
                            <p:stCondLst>
                              <p:cond delay="2500"/>
                            </p:stCondLst>
                            <p:childTnLst>
                              <p:par>
                                <p:cTn id="22" presetID="22" presetClass="entr" presetSubtype="8" fill="hold" grpId="0" nodeType="afterEffect">
                                  <p:stCondLst>
                                    <p:cond delay="500"/>
                                  </p:stCondLst>
                                  <p:childTnLst>
                                    <p:set>
                                      <p:cBhvr>
                                        <p:cTn id="23" dur="1" fill="hold">
                                          <p:stCondLst>
                                            <p:cond delay="0"/>
                                          </p:stCondLst>
                                        </p:cTn>
                                        <p:tgtEl>
                                          <p:spTgt spid="16">
                                            <p:txEl>
                                              <p:pRg st="3" end="3"/>
                                            </p:txEl>
                                          </p:spTgt>
                                        </p:tgtEl>
                                        <p:attrNameLst>
                                          <p:attrName>style.visibility</p:attrName>
                                        </p:attrNameLst>
                                      </p:cBhvr>
                                      <p:to>
                                        <p:strVal val="visible"/>
                                      </p:to>
                                    </p:set>
                                    <p:animEffect transition="in" filter="wipe(left)">
                                      <p:cBhvr>
                                        <p:cTn id="24" dur="500"/>
                                        <p:tgtEl>
                                          <p:spTgt spid="16">
                                            <p:txEl>
                                              <p:pRg st="3" end="3"/>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7">
                                            <p:txEl>
                                              <p:pRg st="0" end="0"/>
                                            </p:txEl>
                                          </p:spTgt>
                                        </p:tgtEl>
                                        <p:attrNameLst>
                                          <p:attrName>style.visibility</p:attrName>
                                        </p:attrNameLst>
                                      </p:cBhvr>
                                      <p:to>
                                        <p:strVal val="visible"/>
                                      </p:to>
                                    </p:set>
                                    <p:animEffect transition="in" filter="fade">
                                      <p:cBhvr>
                                        <p:cTn id="29" dur="1000"/>
                                        <p:tgtEl>
                                          <p:spTgt spid="7">
                                            <p:txEl>
                                              <p:pRg st="0" end="0"/>
                                            </p:txEl>
                                          </p:spTgt>
                                        </p:tgtEl>
                                      </p:cBhvr>
                                    </p:animEffect>
                                  </p:childTnLst>
                                </p:cTn>
                              </p:par>
                            </p:childTnLst>
                          </p:cTn>
                        </p:par>
                        <p:par>
                          <p:cTn id="30" fill="hold">
                            <p:stCondLst>
                              <p:cond delay="1000"/>
                            </p:stCondLst>
                            <p:childTnLst>
                              <p:par>
                                <p:cTn id="31" presetID="22" presetClass="entr" presetSubtype="8" fill="hold" grpId="0" nodeType="afterEffect">
                                  <p:stCondLst>
                                    <p:cond delay="500"/>
                                  </p:stCondLst>
                                  <p:childTnLst>
                                    <p:set>
                                      <p:cBhvr>
                                        <p:cTn id="32" dur="1" fill="hold">
                                          <p:stCondLst>
                                            <p:cond delay="0"/>
                                          </p:stCondLst>
                                        </p:cTn>
                                        <p:tgtEl>
                                          <p:spTgt spid="9">
                                            <p:txEl>
                                              <p:pRg st="0" end="0"/>
                                            </p:txEl>
                                          </p:spTgt>
                                        </p:tgtEl>
                                        <p:attrNameLst>
                                          <p:attrName>style.visibility</p:attrName>
                                        </p:attrNameLst>
                                      </p:cBhvr>
                                      <p:to>
                                        <p:strVal val="visible"/>
                                      </p:to>
                                    </p:set>
                                    <p:animEffect transition="in" filter="wipe(left)">
                                      <p:cBhvr>
                                        <p:cTn id="33" dur="500"/>
                                        <p:tgtEl>
                                          <p:spTgt spid="9">
                                            <p:txEl>
                                              <p:pRg st="0" end="0"/>
                                            </p:txEl>
                                          </p:spTgt>
                                        </p:tgtEl>
                                      </p:cBhvr>
                                    </p:animEffect>
                                  </p:childTnLst>
                                </p:cTn>
                              </p:par>
                            </p:childTnLst>
                          </p:cTn>
                        </p:par>
                        <p:par>
                          <p:cTn id="34" fill="hold">
                            <p:stCondLst>
                              <p:cond delay="2000"/>
                            </p:stCondLst>
                            <p:childTnLst>
                              <p:par>
                                <p:cTn id="35" presetID="22" presetClass="entr" presetSubtype="8" fill="hold" grpId="0" nodeType="afterEffect">
                                  <p:stCondLst>
                                    <p:cond delay="500"/>
                                  </p:stCondLst>
                                  <p:childTnLst>
                                    <p:set>
                                      <p:cBhvr>
                                        <p:cTn id="36" dur="1" fill="hold">
                                          <p:stCondLst>
                                            <p:cond delay="0"/>
                                          </p:stCondLst>
                                        </p:cTn>
                                        <p:tgtEl>
                                          <p:spTgt spid="9">
                                            <p:txEl>
                                              <p:pRg st="1" end="1"/>
                                            </p:txEl>
                                          </p:spTgt>
                                        </p:tgtEl>
                                        <p:attrNameLst>
                                          <p:attrName>style.visibility</p:attrName>
                                        </p:attrNameLst>
                                      </p:cBhvr>
                                      <p:to>
                                        <p:strVal val="visible"/>
                                      </p:to>
                                    </p:set>
                                    <p:animEffect transition="in" filter="wipe(left)">
                                      <p:cBhvr>
                                        <p:cTn id="37" dur="500"/>
                                        <p:tgtEl>
                                          <p:spTgt spid="9">
                                            <p:txEl>
                                              <p:pRg st="1" end="1"/>
                                            </p:txEl>
                                          </p:spTgt>
                                        </p:tgtEl>
                                      </p:cBhvr>
                                    </p:animEffect>
                                  </p:childTnLst>
                                </p:cTn>
                              </p:par>
                            </p:childTnLst>
                          </p:cTn>
                        </p:par>
                        <p:par>
                          <p:cTn id="38" fill="hold">
                            <p:stCondLst>
                              <p:cond delay="3000"/>
                            </p:stCondLst>
                            <p:childTnLst>
                              <p:par>
                                <p:cTn id="39" presetID="22" presetClass="entr" presetSubtype="8" fill="hold" grpId="0" nodeType="afterEffect">
                                  <p:stCondLst>
                                    <p:cond delay="500"/>
                                  </p:stCondLst>
                                  <p:childTnLst>
                                    <p:set>
                                      <p:cBhvr>
                                        <p:cTn id="40" dur="1" fill="hold">
                                          <p:stCondLst>
                                            <p:cond delay="0"/>
                                          </p:stCondLst>
                                        </p:cTn>
                                        <p:tgtEl>
                                          <p:spTgt spid="9">
                                            <p:txEl>
                                              <p:pRg st="2" end="2"/>
                                            </p:txEl>
                                          </p:spTgt>
                                        </p:tgtEl>
                                        <p:attrNameLst>
                                          <p:attrName>style.visibility</p:attrName>
                                        </p:attrNameLst>
                                      </p:cBhvr>
                                      <p:to>
                                        <p:strVal val="visible"/>
                                      </p:to>
                                    </p:set>
                                    <p:animEffect transition="in" filter="wipe(left)">
                                      <p:cBhvr>
                                        <p:cTn id="41" dur="5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16" grpId="0" uiExpand="1" build="p" bldLvl="3"/>
      <p:bldP spid="7" grpId="0" build="p"/>
      <p:bldP spid="9"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133547" y="1483856"/>
            <a:ext cx="11176000" cy="664797"/>
          </a:xfrm>
        </p:spPr>
        <p:txBody>
          <a:bodyPr/>
          <a:lstStyle/>
          <a:p>
            <a:r>
              <a:rPr lang="en-US" dirty="0"/>
              <a:t>The “Desired End-State”</a:t>
            </a:r>
          </a:p>
        </p:txBody>
      </p:sp>
      <p:sp>
        <p:nvSpPr>
          <p:cNvPr id="5" name="Text Placeholder 4">
            <a:extLst>
              <a:ext uri="{FF2B5EF4-FFF2-40B4-BE49-F238E27FC236}">
                <a16:creationId xmlns="" xmlns:a16="http://schemas.microsoft.com/office/drawing/2014/main" id="{9B10ADAD-EA07-41BD-80C7-B814C2DA1B04}"/>
              </a:ext>
            </a:extLst>
          </p:cNvPr>
          <p:cNvSpPr>
            <a:spLocks noGrp="1"/>
          </p:cNvSpPr>
          <p:nvPr>
            <p:ph type="body" idx="1"/>
          </p:nvPr>
        </p:nvSpPr>
        <p:spPr>
          <a:xfrm>
            <a:off x="1094445" y="2434232"/>
            <a:ext cx="10000561" cy="1805259"/>
          </a:xfrm>
        </p:spPr>
        <p:txBody>
          <a:bodyPr>
            <a:noAutofit/>
          </a:bodyPr>
          <a:lstStyle/>
          <a:p>
            <a:pPr algn="ctr"/>
            <a:r>
              <a:rPr lang="en-US" sz="4400" dirty="0" smtClean="0">
                <a:solidFill>
                  <a:srgbClr val="002060"/>
                </a:solidFill>
              </a:rPr>
              <a:t>Ideally, Interagency / Partnership Approach and Collaboration Effort</a:t>
            </a:r>
            <a:endParaRPr lang="en-US" sz="4400" dirty="0">
              <a:solidFill>
                <a:srgbClr val="002060"/>
              </a:solidFill>
            </a:endParaRPr>
          </a:p>
        </p:txBody>
      </p:sp>
    </p:spTree>
    <p:extLst>
      <p:ext uri="{BB962C8B-B14F-4D97-AF65-F5344CB8AC3E}">
        <p14:creationId xmlns:p14="http://schemas.microsoft.com/office/powerpoint/2010/main" val="139001450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 xmlns:a16="http://schemas.microsoft.com/office/drawing/2014/main" id="{C469C76D-56AE-434E-8916-018026A74212}"/>
              </a:ext>
            </a:extLst>
          </p:cNvPr>
          <p:cNvSpPr>
            <a:spLocks noGrp="1"/>
          </p:cNvSpPr>
          <p:nvPr>
            <p:ph type="title"/>
          </p:nvPr>
        </p:nvSpPr>
        <p:spPr/>
        <p:txBody>
          <a:bodyPr/>
          <a:lstStyle/>
          <a:p>
            <a:r>
              <a:rPr lang="en-US"/>
              <a:t>Questions?</a:t>
            </a:r>
          </a:p>
        </p:txBody>
      </p:sp>
      <p:pic>
        <p:nvPicPr>
          <p:cNvPr id="4" name="Picture 3" descr="A close up of a logo&#10;&#10;Description generated with very high confidence">
            <a:extLst>
              <a:ext uri="{FF2B5EF4-FFF2-40B4-BE49-F238E27FC236}">
                <a16:creationId xmlns="" xmlns:a16="http://schemas.microsoft.com/office/drawing/2014/main" id="{7812336B-23E5-47D8-9EC0-F20B2BA5CD4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56367" y="1116050"/>
            <a:ext cx="2593073" cy="2764102"/>
          </a:xfrm>
          <a:prstGeom prst="rect">
            <a:avLst/>
          </a:prstGeom>
        </p:spPr>
      </p:pic>
    </p:spTree>
    <p:extLst>
      <p:ext uri="{BB962C8B-B14F-4D97-AF65-F5344CB8AC3E}">
        <p14:creationId xmlns:p14="http://schemas.microsoft.com/office/powerpoint/2010/main" val="2548436677"/>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49630" y="84166"/>
            <a:ext cx="11554690" cy="6582641"/>
          </a:xfrm>
          <a:prstGeom prst="rect">
            <a:avLst/>
          </a:prstGeom>
        </p:spPr>
      </p:pic>
    </p:spTree>
    <p:extLst>
      <p:ext uri="{BB962C8B-B14F-4D97-AF65-F5344CB8AC3E}">
        <p14:creationId xmlns:p14="http://schemas.microsoft.com/office/powerpoint/2010/main" val="2173415578"/>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16131" y="136119"/>
            <a:ext cx="11571316" cy="6580563"/>
          </a:xfrm>
          <a:prstGeom prst="rect">
            <a:avLst/>
          </a:prstGeom>
        </p:spPr>
      </p:pic>
    </p:spTree>
    <p:extLst>
      <p:ext uri="{BB962C8B-B14F-4D97-AF65-F5344CB8AC3E}">
        <p14:creationId xmlns:p14="http://schemas.microsoft.com/office/powerpoint/2010/main" val="2542943314"/>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82880" y="102870"/>
            <a:ext cx="11887200" cy="6716396"/>
          </a:xfrm>
          <a:prstGeom prst="rect">
            <a:avLst/>
          </a:prstGeom>
        </p:spPr>
      </p:pic>
    </p:spTree>
    <p:extLst>
      <p:ext uri="{BB962C8B-B14F-4D97-AF65-F5344CB8AC3E}">
        <p14:creationId xmlns:p14="http://schemas.microsoft.com/office/powerpoint/2010/main" val="4271925798"/>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p:cNvPicPr>
            <a:picLocks noChangeAspect="1"/>
          </p:cNvPicPr>
          <p:nvPr/>
        </p:nvPicPr>
        <p:blipFill>
          <a:blip r:embed="rId3"/>
          <a:stretch>
            <a:fillRect/>
          </a:stretch>
        </p:blipFill>
        <p:spPr>
          <a:xfrm>
            <a:off x="308565" y="232756"/>
            <a:ext cx="11883435" cy="6508453"/>
          </a:xfrm>
          <a:prstGeom prst="rect">
            <a:avLst/>
          </a:prstGeom>
        </p:spPr>
      </p:pic>
    </p:spTree>
    <p:extLst>
      <p:ext uri="{BB962C8B-B14F-4D97-AF65-F5344CB8AC3E}">
        <p14:creationId xmlns:p14="http://schemas.microsoft.com/office/powerpoint/2010/main" val="26538890"/>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90167" y="285749"/>
            <a:ext cx="11796786" cy="6264679"/>
          </a:xfrm>
          <a:prstGeom prst="rect">
            <a:avLst/>
          </a:prstGeom>
        </p:spPr>
      </p:pic>
    </p:spTree>
    <p:extLst>
      <p:ext uri="{BB962C8B-B14F-4D97-AF65-F5344CB8AC3E}">
        <p14:creationId xmlns:p14="http://schemas.microsoft.com/office/powerpoint/2010/main" val="3047838788"/>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282633" y="174692"/>
            <a:ext cx="11690445" cy="6292610"/>
          </a:xfrm>
          <a:prstGeom prst="rect">
            <a:avLst/>
          </a:prstGeom>
        </p:spPr>
      </p:pic>
    </p:spTree>
    <p:extLst>
      <p:ext uri="{BB962C8B-B14F-4D97-AF65-F5344CB8AC3E}">
        <p14:creationId xmlns:p14="http://schemas.microsoft.com/office/powerpoint/2010/main" val="1115316269"/>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 xmlns:a16="http://schemas.microsoft.com/office/drawing/2014/main" id="{878255A5-B151-40AD-ACAB-9160973245AD}"/>
              </a:ext>
            </a:extLst>
          </p:cNvPr>
          <p:cNvPicPr>
            <a:picLocks noChangeAspect="1"/>
          </p:cNvPicPr>
          <p:nvPr/>
        </p:nvPicPr>
        <p:blipFill>
          <a:blip r:embed="rId3"/>
          <a:stretch>
            <a:fillRect/>
          </a:stretch>
        </p:blipFill>
        <p:spPr>
          <a:xfrm>
            <a:off x="7567999" y="754378"/>
            <a:ext cx="4455010" cy="5733377"/>
          </a:xfrm>
          <a:prstGeom prst="rect">
            <a:avLst/>
          </a:prstGeom>
          <a:ln>
            <a:noFill/>
          </a:ln>
          <a:effectLst>
            <a:outerShdw blurRad="292100" dist="139700" dir="2700000" algn="tl" rotWithShape="0">
              <a:srgbClr val="333333">
                <a:alpha val="65000"/>
              </a:srgbClr>
            </a:outerShdw>
          </a:effectLst>
        </p:spPr>
      </p:pic>
      <p:sp>
        <p:nvSpPr>
          <p:cNvPr id="2" name="Title 1">
            <a:extLst>
              <a:ext uri="{FF2B5EF4-FFF2-40B4-BE49-F238E27FC236}">
                <a16:creationId xmlns="" xmlns:a16="http://schemas.microsoft.com/office/drawing/2014/main" id="{4CE87C91-2913-4640-800B-B356C55EE042}"/>
              </a:ext>
            </a:extLst>
          </p:cNvPr>
          <p:cNvSpPr>
            <a:spLocks noGrp="1"/>
          </p:cNvSpPr>
          <p:nvPr>
            <p:ph type="title"/>
          </p:nvPr>
        </p:nvSpPr>
        <p:spPr>
          <a:xfrm>
            <a:off x="1521619" y="451253"/>
            <a:ext cx="4686300" cy="664797"/>
          </a:xfrm>
        </p:spPr>
        <p:txBody>
          <a:bodyPr>
            <a:normAutofit fontScale="90000"/>
          </a:bodyPr>
          <a:lstStyle/>
          <a:p>
            <a:pPr algn="ctr"/>
            <a:r>
              <a:rPr lang="en-US" dirty="0"/>
              <a:t>U.S. Forest </a:t>
            </a:r>
            <a:r>
              <a:rPr lang="en-US" dirty="0" smtClean="0"/>
              <a:t>Service</a:t>
            </a:r>
            <a:br>
              <a:rPr lang="en-US" dirty="0" smtClean="0"/>
            </a:br>
            <a:r>
              <a:rPr lang="en-US" sz="2700" dirty="0" smtClean="0"/>
              <a:t>December 2017</a:t>
            </a:r>
            <a:endParaRPr lang="en-US" sz="2700" dirty="0"/>
          </a:p>
        </p:txBody>
      </p:sp>
      <p:sp>
        <p:nvSpPr>
          <p:cNvPr id="3" name="Text Placeholder 2">
            <a:extLst>
              <a:ext uri="{FF2B5EF4-FFF2-40B4-BE49-F238E27FC236}">
                <a16:creationId xmlns="" xmlns:a16="http://schemas.microsoft.com/office/drawing/2014/main" id="{2D1AB1DF-C963-DD47-A4CF-50C57D23853E}"/>
              </a:ext>
            </a:extLst>
          </p:cNvPr>
          <p:cNvSpPr>
            <a:spLocks noGrp="1"/>
          </p:cNvSpPr>
          <p:nvPr>
            <p:ph type="body" sz="quarter" idx="4294967295"/>
          </p:nvPr>
        </p:nvSpPr>
        <p:spPr>
          <a:xfrm>
            <a:off x="296226" y="1659731"/>
            <a:ext cx="5776913" cy="3538537"/>
          </a:xfrm>
          <a:prstGeom prst="rect">
            <a:avLst/>
          </a:prstGeom>
          <a:solidFill>
            <a:srgbClr val="0166D8"/>
          </a:solidFill>
          <a:effectLst>
            <a:outerShdw blurRad="152400" dist="152400" dir="2700000" algn="tl" rotWithShape="0">
              <a:prstClr val="black">
                <a:alpha val="50000"/>
              </a:prstClr>
            </a:outerShdw>
          </a:effectLst>
        </p:spPr>
        <p:txBody>
          <a:bodyPr wrap="square">
            <a:spAutoFit/>
          </a:bodyPr>
          <a:lstStyle/>
          <a:p>
            <a:r>
              <a:rPr lang="en-US" sz="3200" i="1" dirty="0"/>
              <a:t>The NFDRS2016 Rollout Plan seeks to accomplish two goals: </a:t>
            </a:r>
          </a:p>
          <a:p>
            <a:pPr marL="514350" indent="-514350">
              <a:buFont typeface="+mj-lt"/>
              <a:buAutoNum type="arabicPeriod"/>
            </a:pPr>
            <a:r>
              <a:rPr lang="en-US" sz="2800" i="1" dirty="0"/>
              <a:t>updating users on the new science</a:t>
            </a:r>
          </a:p>
          <a:p>
            <a:pPr marL="514350" indent="-514350">
              <a:buFont typeface="+mj-lt"/>
              <a:buAutoNum type="arabicPeriod"/>
            </a:pPr>
            <a:r>
              <a:rPr lang="en-US" sz="2800" i="1" dirty="0"/>
              <a:t>improve the use of the National Fire Danger Rating System through standardized interagency applications of the system</a:t>
            </a:r>
          </a:p>
        </p:txBody>
      </p:sp>
      <p:pic>
        <p:nvPicPr>
          <p:cNvPr id="3078" name="Picture 6" descr="Image result for us forest service logo">
            <a:extLst>
              <a:ext uri="{FF2B5EF4-FFF2-40B4-BE49-F238E27FC236}">
                <a16:creationId xmlns="" xmlns:a16="http://schemas.microsoft.com/office/drawing/2014/main" id="{FC9BE64A-A81E-4CEF-9558-935733272DE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1620" y="346180"/>
            <a:ext cx="979563" cy="106565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 xmlns:a16="http://schemas.microsoft.com/office/drawing/2014/main" id="{9288A4E8-8807-4F4F-A5D8-97CE71D136D6}"/>
              </a:ext>
            </a:extLst>
          </p:cNvPr>
          <p:cNvPicPr>
            <a:picLocks noChangeAspect="1"/>
          </p:cNvPicPr>
          <p:nvPr/>
        </p:nvPicPr>
        <p:blipFill>
          <a:blip r:embed="rId5"/>
          <a:stretch>
            <a:fillRect/>
          </a:stretch>
        </p:blipFill>
        <p:spPr>
          <a:xfrm>
            <a:off x="6928786" y="552940"/>
            <a:ext cx="4455010" cy="5752120"/>
          </a:xfrm>
          <a:prstGeom prst="rect">
            <a:avLst/>
          </a:prstGeom>
          <a:ln>
            <a:noFill/>
          </a:ln>
          <a:effectLst>
            <a:outerShdw blurRad="292100" dist="139700" dir="2700000" algn="tl" rotWithShape="0">
              <a:srgbClr val="333333">
                <a:alpha val="65000"/>
              </a:srgbClr>
            </a:outerShdw>
          </a:effectLst>
        </p:spPr>
      </p:pic>
      <p:pic>
        <p:nvPicPr>
          <p:cNvPr id="5" name="Picture 4">
            <a:extLst>
              <a:ext uri="{FF2B5EF4-FFF2-40B4-BE49-F238E27FC236}">
                <a16:creationId xmlns="" xmlns:a16="http://schemas.microsoft.com/office/drawing/2014/main" id="{977116D7-7552-4343-A95E-8FE622DE42F7}"/>
              </a:ext>
            </a:extLst>
          </p:cNvPr>
          <p:cNvPicPr>
            <a:picLocks noChangeAspect="1"/>
          </p:cNvPicPr>
          <p:nvPr/>
        </p:nvPicPr>
        <p:blipFill>
          <a:blip r:embed="rId6"/>
          <a:stretch>
            <a:fillRect/>
          </a:stretch>
        </p:blipFill>
        <p:spPr>
          <a:xfrm>
            <a:off x="6358355" y="311667"/>
            <a:ext cx="4415504" cy="573887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83175377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Effect transition="in" filter="fade">
                                      <p:cBhvr>
                                        <p:cTn id="9" dur="1000"/>
                                        <p:tgtEl>
                                          <p:spTgt spid="8"/>
                                        </p:tgtEl>
                                      </p:cBhvr>
                                    </p:animEffect>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1000" fill="hold"/>
                                        <p:tgtEl>
                                          <p:spTgt spid="6"/>
                                        </p:tgtEl>
                                        <p:attrNameLst>
                                          <p:attrName>ppt_w</p:attrName>
                                        </p:attrNameLst>
                                      </p:cBhvr>
                                      <p:tavLst>
                                        <p:tav tm="0">
                                          <p:val>
                                            <p:fltVal val="0"/>
                                          </p:val>
                                        </p:tav>
                                        <p:tav tm="100000">
                                          <p:val>
                                            <p:strVal val="#ppt_w"/>
                                          </p:val>
                                        </p:tav>
                                      </p:tavLst>
                                    </p:anim>
                                    <p:anim calcmode="lin" valueType="num">
                                      <p:cBhvr>
                                        <p:cTn id="14" dur="1000" fill="hold"/>
                                        <p:tgtEl>
                                          <p:spTgt spid="6"/>
                                        </p:tgtEl>
                                        <p:attrNameLst>
                                          <p:attrName>ppt_h</p:attrName>
                                        </p:attrNameLst>
                                      </p:cBhvr>
                                      <p:tavLst>
                                        <p:tav tm="0">
                                          <p:val>
                                            <p:fltVal val="0"/>
                                          </p:val>
                                        </p:tav>
                                        <p:tav tm="100000">
                                          <p:val>
                                            <p:strVal val="#ppt_h"/>
                                          </p:val>
                                        </p:tav>
                                      </p:tavLst>
                                    </p:anim>
                                    <p:animEffect transition="in" filter="fade">
                                      <p:cBhvr>
                                        <p:cTn id="15" dur="1000"/>
                                        <p:tgtEl>
                                          <p:spTgt spid="6"/>
                                        </p:tgtEl>
                                      </p:cBhvr>
                                    </p:animEffect>
                                  </p:childTnLst>
                                </p:cTn>
                              </p:par>
                            </p:childTnLst>
                          </p:cTn>
                        </p:par>
                        <p:par>
                          <p:cTn id="16" fill="hold">
                            <p:stCondLst>
                              <p:cond delay="2000"/>
                            </p:stCondLst>
                            <p:childTnLst>
                              <p:par>
                                <p:cTn id="17" presetID="53" presetClass="entr" presetSubtype="16"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1000" fill="hold"/>
                                        <p:tgtEl>
                                          <p:spTgt spid="5"/>
                                        </p:tgtEl>
                                        <p:attrNameLst>
                                          <p:attrName>ppt_w</p:attrName>
                                        </p:attrNameLst>
                                      </p:cBhvr>
                                      <p:tavLst>
                                        <p:tav tm="0">
                                          <p:val>
                                            <p:fltVal val="0"/>
                                          </p:val>
                                        </p:tav>
                                        <p:tav tm="100000">
                                          <p:val>
                                            <p:strVal val="#ppt_w"/>
                                          </p:val>
                                        </p:tav>
                                      </p:tavLst>
                                    </p:anim>
                                    <p:anim calcmode="lin" valueType="num">
                                      <p:cBhvr>
                                        <p:cTn id="20" dur="1000" fill="hold"/>
                                        <p:tgtEl>
                                          <p:spTgt spid="5"/>
                                        </p:tgtEl>
                                        <p:attrNameLst>
                                          <p:attrName>ppt_h</p:attrName>
                                        </p:attrNameLst>
                                      </p:cBhvr>
                                      <p:tavLst>
                                        <p:tav tm="0">
                                          <p:val>
                                            <p:fltVal val="0"/>
                                          </p:val>
                                        </p:tav>
                                        <p:tav tm="100000">
                                          <p:val>
                                            <p:strVal val="#ppt_h"/>
                                          </p:val>
                                        </p:tav>
                                      </p:tavLst>
                                    </p:anim>
                                    <p:animEffect transition="in" filter="fade">
                                      <p:cBhvr>
                                        <p:cTn id="21" dur="1000"/>
                                        <p:tgtEl>
                                          <p:spTgt spid="5"/>
                                        </p:tgtEl>
                                      </p:cBhvr>
                                    </p:animEffect>
                                  </p:childTnLst>
                                </p:cTn>
                              </p:par>
                            </p:childTnLst>
                          </p:cTn>
                        </p:par>
                        <p:par>
                          <p:cTn id="22" fill="hold">
                            <p:stCondLst>
                              <p:cond delay="3000"/>
                            </p:stCondLst>
                            <p:childTnLst>
                              <p:par>
                                <p:cTn id="23" presetID="9" presetClass="entr" presetSubtype="0" fill="hold" grpId="0" nodeType="afterEffect">
                                  <p:stCondLst>
                                    <p:cond delay="1000"/>
                                  </p:stCondLst>
                                  <p:childTnLst>
                                    <p:set>
                                      <p:cBhvr>
                                        <p:cTn id="24" dur="1" fill="hold">
                                          <p:stCondLst>
                                            <p:cond delay="0"/>
                                          </p:stCondLst>
                                        </p:cTn>
                                        <p:tgtEl>
                                          <p:spTgt spid="3">
                                            <p:bg/>
                                          </p:spTgt>
                                        </p:tgtEl>
                                        <p:attrNameLst>
                                          <p:attrName>style.visibility</p:attrName>
                                        </p:attrNameLst>
                                      </p:cBhvr>
                                      <p:to>
                                        <p:strVal val="visible"/>
                                      </p:to>
                                    </p:set>
                                    <p:animEffect transition="in" filter="dissolve">
                                      <p:cBhvr>
                                        <p:cTn id="25" dur="1000"/>
                                        <p:tgtEl>
                                          <p:spTgt spid="3">
                                            <p:bg/>
                                          </p:spTgt>
                                        </p:tgtEl>
                                      </p:cBhvr>
                                    </p:animEffect>
                                  </p:childTnLst>
                                </p:cTn>
                              </p:par>
                            </p:childTnLst>
                          </p:cTn>
                        </p:par>
                        <p:par>
                          <p:cTn id="26" fill="hold">
                            <p:stCondLst>
                              <p:cond delay="5000"/>
                            </p:stCondLst>
                            <p:childTnLst>
                              <p:par>
                                <p:cTn id="27" presetID="9" presetClass="entr" presetSubtype="0" fill="hold" grpId="0" nodeType="afterEffect">
                                  <p:stCondLst>
                                    <p:cond delay="1000"/>
                                  </p:stCondLst>
                                  <p:childTnLst>
                                    <p:set>
                                      <p:cBhvr>
                                        <p:cTn id="28" dur="1" fill="hold">
                                          <p:stCondLst>
                                            <p:cond delay="0"/>
                                          </p:stCondLst>
                                        </p:cTn>
                                        <p:tgtEl>
                                          <p:spTgt spid="3">
                                            <p:txEl>
                                              <p:pRg st="0" end="0"/>
                                            </p:txEl>
                                          </p:spTgt>
                                        </p:tgtEl>
                                        <p:attrNameLst>
                                          <p:attrName>style.visibility</p:attrName>
                                        </p:attrNameLst>
                                      </p:cBhvr>
                                      <p:to>
                                        <p:strVal val="visible"/>
                                      </p:to>
                                    </p:set>
                                    <p:animEffect transition="in" filter="dissolve">
                                      <p:cBhvr>
                                        <p:cTn id="29" dur="1000"/>
                                        <p:tgtEl>
                                          <p:spTgt spid="3">
                                            <p:txEl>
                                              <p:pRg st="0" end="0"/>
                                            </p:txEl>
                                          </p:spTgt>
                                        </p:tgtEl>
                                      </p:cBhvr>
                                    </p:animEffect>
                                  </p:childTnLst>
                                </p:cTn>
                              </p:par>
                            </p:childTnLst>
                          </p:cTn>
                        </p:par>
                        <p:par>
                          <p:cTn id="30" fill="hold">
                            <p:stCondLst>
                              <p:cond delay="7000"/>
                            </p:stCondLst>
                            <p:childTnLst>
                              <p:par>
                                <p:cTn id="31" presetID="9" presetClass="entr" presetSubtype="0" fill="hold" grpId="0" nodeType="afterEffect">
                                  <p:stCondLst>
                                    <p:cond delay="1000"/>
                                  </p:stCondLst>
                                  <p:childTnLst>
                                    <p:set>
                                      <p:cBhvr>
                                        <p:cTn id="32" dur="1" fill="hold">
                                          <p:stCondLst>
                                            <p:cond delay="0"/>
                                          </p:stCondLst>
                                        </p:cTn>
                                        <p:tgtEl>
                                          <p:spTgt spid="3">
                                            <p:txEl>
                                              <p:pRg st="1" end="1"/>
                                            </p:txEl>
                                          </p:spTgt>
                                        </p:tgtEl>
                                        <p:attrNameLst>
                                          <p:attrName>style.visibility</p:attrName>
                                        </p:attrNameLst>
                                      </p:cBhvr>
                                      <p:to>
                                        <p:strVal val="visible"/>
                                      </p:to>
                                    </p:set>
                                    <p:animEffect transition="in" filter="dissolve">
                                      <p:cBhvr>
                                        <p:cTn id="33" dur="1000"/>
                                        <p:tgtEl>
                                          <p:spTgt spid="3">
                                            <p:txEl>
                                              <p:pRg st="1" end="1"/>
                                            </p:txEl>
                                          </p:spTgt>
                                        </p:tgtEl>
                                      </p:cBhvr>
                                    </p:animEffect>
                                  </p:childTnLst>
                                </p:cTn>
                              </p:par>
                            </p:childTnLst>
                          </p:cTn>
                        </p:par>
                        <p:par>
                          <p:cTn id="34" fill="hold">
                            <p:stCondLst>
                              <p:cond delay="9000"/>
                            </p:stCondLst>
                            <p:childTnLst>
                              <p:par>
                                <p:cTn id="35" presetID="9" presetClass="entr" presetSubtype="0" fill="hold" grpId="0" nodeType="afterEffect">
                                  <p:stCondLst>
                                    <p:cond delay="1000"/>
                                  </p:stCondLst>
                                  <p:childTnLst>
                                    <p:set>
                                      <p:cBhvr>
                                        <p:cTn id="36" dur="1" fill="hold">
                                          <p:stCondLst>
                                            <p:cond delay="0"/>
                                          </p:stCondLst>
                                        </p:cTn>
                                        <p:tgtEl>
                                          <p:spTgt spid="3">
                                            <p:txEl>
                                              <p:pRg st="2" end="2"/>
                                            </p:txEl>
                                          </p:spTgt>
                                        </p:tgtEl>
                                        <p:attrNameLst>
                                          <p:attrName>style.visibility</p:attrName>
                                        </p:attrNameLst>
                                      </p:cBhvr>
                                      <p:to>
                                        <p:strVal val="visible"/>
                                      </p:to>
                                    </p:set>
                                    <p:animEffect transition="in" filter="dissolve">
                                      <p:cBhvr>
                                        <p:cTn id="37"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 xmlns:a16="http://schemas.microsoft.com/office/drawing/2014/main" id="{C469C76D-56AE-434E-8916-018026A74212}"/>
              </a:ext>
            </a:extLst>
          </p:cNvPr>
          <p:cNvSpPr>
            <a:spLocks noGrp="1"/>
          </p:cNvSpPr>
          <p:nvPr>
            <p:ph type="title"/>
          </p:nvPr>
        </p:nvSpPr>
        <p:spPr/>
        <p:txBody>
          <a:bodyPr/>
          <a:lstStyle/>
          <a:p>
            <a:r>
              <a:rPr lang="en-US" dirty="0" smtClean="0"/>
              <a:t>Northern Rockies Roll-out Plan</a:t>
            </a:r>
            <a:endParaRPr lang="en-US" dirty="0"/>
          </a:p>
        </p:txBody>
      </p:sp>
      <p:sp>
        <p:nvSpPr>
          <p:cNvPr id="2" name="TextBox 1"/>
          <p:cNvSpPr txBox="1"/>
          <p:nvPr/>
        </p:nvSpPr>
        <p:spPr>
          <a:xfrm>
            <a:off x="698270" y="1116050"/>
            <a:ext cx="11222181" cy="5016758"/>
          </a:xfrm>
          <a:prstGeom prst="rect">
            <a:avLst/>
          </a:prstGeom>
          <a:noFill/>
        </p:spPr>
        <p:txBody>
          <a:bodyPr wrap="square" rtlCol="0">
            <a:spAutoFit/>
          </a:bodyPr>
          <a:lstStyle/>
          <a:p>
            <a:r>
              <a:rPr lang="en-US" sz="3200" i="1" dirty="0" smtClean="0"/>
              <a:t>Target Attendees:  </a:t>
            </a:r>
            <a:r>
              <a:rPr lang="en-US" sz="3200" dirty="0" smtClean="0"/>
              <a:t>FMOs, AFMOs, Dispatch, Prevention; those with prior experience or have gone thru NFDRS or A-NFDRS training.</a:t>
            </a:r>
          </a:p>
          <a:p>
            <a:endParaRPr lang="en-US" sz="3200" dirty="0" smtClean="0"/>
          </a:p>
          <a:p>
            <a:r>
              <a:rPr lang="en-US" sz="3200" b="1" dirty="0" smtClean="0"/>
              <a:t>Plan A:</a:t>
            </a:r>
            <a:r>
              <a:rPr lang="en-US" sz="3200" dirty="0" smtClean="0"/>
              <a:t>  </a:t>
            </a:r>
            <a:r>
              <a:rPr lang="en-US" sz="3200" strike="sngStrike" dirty="0" smtClean="0"/>
              <a:t>NR NFDRS/FDOP Workshop – May 13-17, 2019    </a:t>
            </a:r>
            <a:r>
              <a:rPr lang="en-US" sz="3200" b="1" dirty="0" smtClean="0">
                <a:solidFill>
                  <a:srgbClr val="C00000"/>
                </a:solidFill>
              </a:rPr>
              <a:t>CANCELED!</a:t>
            </a:r>
          </a:p>
          <a:p>
            <a:endParaRPr lang="en-US" sz="3200" b="1" dirty="0" smtClean="0"/>
          </a:p>
          <a:p>
            <a:r>
              <a:rPr lang="en-US" sz="3200" b="1" dirty="0" smtClean="0"/>
              <a:t>Plan B:  Working with Matt Jolly (Mr. FF+),</a:t>
            </a:r>
          </a:p>
          <a:p>
            <a:pPr marL="1371600" lvl="2" indent="-457200">
              <a:buFont typeface="Arial" panose="020B0604020202020204" pitchFamily="34" charset="0"/>
              <a:buChar char="•"/>
            </a:pPr>
            <a:r>
              <a:rPr lang="en-US" sz="3200" b="1" dirty="0" smtClean="0"/>
              <a:t>Setting up series of weekly Webinars starting June 2019.</a:t>
            </a:r>
          </a:p>
          <a:p>
            <a:pPr marL="1371600" lvl="2" indent="-457200">
              <a:buFont typeface="Arial" panose="020B0604020202020204" pitchFamily="34" charset="0"/>
              <a:buChar char="•"/>
            </a:pPr>
            <a:r>
              <a:rPr lang="en-US" sz="3200" b="1" dirty="0" smtClean="0"/>
              <a:t>TBD -- 2.5 day Fall Workshop – Q&amp;A / working session</a:t>
            </a:r>
          </a:p>
          <a:p>
            <a:pPr marL="1371600" lvl="2" indent="-457200">
              <a:buFont typeface="Arial" panose="020B0604020202020204" pitchFamily="34" charset="0"/>
              <a:buChar char="•"/>
            </a:pPr>
            <a:r>
              <a:rPr lang="en-US" sz="3200" b="1" i="1" dirty="0" smtClean="0"/>
              <a:t>Traveling road show </a:t>
            </a:r>
            <a:r>
              <a:rPr lang="en-US" sz="3200" b="1" dirty="0" smtClean="0"/>
              <a:t>slated for 2020.</a:t>
            </a:r>
            <a:endParaRPr lang="en-US" sz="3200" b="1" dirty="0"/>
          </a:p>
        </p:txBody>
      </p:sp>
    </p:spTree>
    <p:extLst>
      <p:ext uri="{BB962C8B-B14F-4D97-AF65-F5344CB8AC3E}">
        <p14:creationId xmlns:p14="http://schemas.microsoft.com/office/powerpoint/2010/main" val="1410598390"/>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 xmlns:a16="http://schemas.microsoft.com/office/drawing/2014/main" id="{C469C76D-56AE-434E-8916-018026A74212}"/>
              </a:ext>
            </a:extLst>
          </p:cNvPr>
          <p:cNvSpPr>
            <a:spLocks noGrp="1"/>
          </p:cNvSpPr>
          <p:nvPr>
            <p:ph type="title"/>
          </p:nvPr>
        </p:nvSpPr>
        <p:spPr/>
        <p:txBody>
          <a:bodyPr/>
          <a:lstStyle/>
          <a:p>
            <a:r>
              <a:rPr lang="en-US"/>
              <a:t>Questions?</a:t>
            </a:r>
          </a:p>
        </p:txBody>
      </p:sp>
      <p:pic>
        <p:nvPicPr>
          <p:cNvPr id="4" name="Picture 3" descr="A close up of a logo&#10;&#10;Description generated with very high confidence">
            <a:extLst>
              <a:ext uri="{FF2B5EF4-FFF2-40B4-BE49-F238E27FC236}">
                <a16:creationId xmlns="" xmlns:a16="http://schemas.microsoft.com/office/drawing/2014/main" id="{7812336B-23E5-47D8-9EC0-F20B2BA5CD4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43451" y="528700"/>
            <a:ext cx="5093256" cy="5429187"/>
          </a:xfrm>
          <a:prstGeom prst="rect">
            <a:avLst/>
          </a:prstGeom>
        </p:spPr>
      </p:pic>
    </p:spTree>
    <p:extLst>
      <p:ext uri="{BB962C8B-B14F-4D97-AF65-F5344CB8AC3E}">
        <p14:creationId xmlns:p14="http://schemas.microsoft.com/office/powerpoint/2010/main" val="1780478383"/>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t>OFF TOPIC!!!!!</a:t>
            </a:r>
            <a:endParaRPr lang="en-US" b="1" i="1" dirty="0"/>
          </a:p>
        </p:txBody>
      </p:sp>
      <p:sp>
        <p:nvSpPr>
          <p:cNvPr id="3" name="TextBox 2"/>
          <p:cNvSpPr txBox="1"/>
          <p:nvPr/>
        </p:nvSpPr>
        <p:spPr>
          <a:xfrm>
            <a:off x="1978429" y="1645920"/>
            <a:ext cx="8877993" cy="2492990"/>
          </a:xfrm>
          <a:prstGeom prst="rect">
            <a:avLst/>
          </a:prstGeom>
          <a:noFill/>
        </p:spPr>
        <p:txBody>
          <a:bodyPr wrap="square" rtlCol="0">
            <a:spAutoFit/>
          </a:bodyPr>
          <a:lstStyle/>
          <a:p>
            <a:r>
              <a:rPr lang="en-US" sz="3600" b="1" i="1" dirty="0" smtClean="0"/>
              <a:t>Forest Service Dispatchers:</a:t>
            </a:r>
          </a:p>
          <a:p>
            <a:r>
              <a:rPr lang="en-US" sz="3600" b="1" dirty="0" smtClean="0"/>
              <a:t>UPDATE YOUR EMAIL ADDRESSES in your WFDSS contact information </a:t>
            </a:r>
          </a:p>
          <a:p>
            <a:r>
              <a:rPr lang="en-US" sz="3600" b="1" dirty="0" smtClean="0"/>
              <a:t>from fs.fed.us to </a:t>
            </a:r>
            <a:r>
              <a:rPr lang="en-US" sz="4800" b="1" dirty="0" smtClean="0"/>
              <a:t>usda.gov</a:t>
            </a:r>
            <a:r>
              <a:rPr lang="en-US" sz="3600" b="1" dirty="0" smtClean="0"/>
              <a:t>!!</a:t>
            </a:r>
            <a:endParaRPr lang="en-US" sz="3600" b="1" dirty="0"/>
          </a:p>
        </p:txBody>
      </p:sp>
    </p:spTree>
    <p:extLst>
      <p:ext uri="{BB962C8B-B14F-4D97-AF65-F5344CB8AC3E}">
        <p14:creationId xmlns:p14="http://schemas.microsoft.com/office/powerpoint/2010/main" val="1073838921"/>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CE87C91-2913-4640-800B-B356C55EE042}"/>
              </a:ext>
            </a:extLst>
          </p:cNvPr>
          <p:cNvSpPr>
            <a:spLocks noGrp="1"/>
          </p:cNvSpPr>
          <p:nvPr>
            <p:ph type="title"/>
          </p:nvPr>
        </p:nvSpPr>
        <p:spPr>
          <a:xfrm>
            <a:off x="1578782" y="451253"/>
            <a:ext cx="5157774" cy="1754326"/>
          </a:xfrm>
        </p:spPr>
        <p:txBody>
          <a:bodyPr wrap="square">
            <a:spAutoFit/>
          </a:bodyPr>
          <a:lstStyle/>
          <a:p>
            <a:r>
              <a:rPr lang="en-US" dirty="0"/>
              <a:t>National Wildfire Coordinating </a:t>
            </a:r>
            <a:r>
              <a:rPr lang="en-US" dirty="0" smtClean="0"/>
              <a:t>Group</a:t>
            </a:r>
            <a:br>
              <a:rPr lang="en-US" dirty="0" smtClean="0"/>
            </a:br>
            <a:r>
              <a:rPr lang="en-US" sz="2400" dirty="0" smtClean="0"/>
              <a:t>February 2018</a:t>
            </a:r>
            <a:endParaRPr lang="en-US" sz="2400" dirty="0"/>
          </a:p>
        </p:txBody>
      </p:sp>
      <p:sp>
        <p:nvSpPr>
          <p:cNvPr id="6" name="Text Placeholder 2">
            <a:extLst>
              <a:ext uri="{FF2B5EF4-FFF2-40B4-BE49-F238E27FC236}">
                <a16:creationId xmlns="" xmlns:a16="http://schemas.microsoft.com/office/drawing/2014/main" id="{FE7968F7-B889-4601-ACD9-A42540885A4B}"/>
              </a:ext>
            </a:extLst>
          </p:cNvPr>
          <p:cNvSpPr txBox="1">
            <a:spLocks/>
          </p:cNvSpPr>
          <p:nvPr/>
        </p:nvSpPr>
        <p:spPr>
          <a:xfrm>
            <a:off x="692795" y="2620387"/>
            <a:ext cx="5776094" cy="2554545"/>
          </a:xfrm>
          <a:prstGeom prst="rect">
            <a:avLst/>
          </a:prstGeom>
          <a:solidFill>
            <a:srgbClr val="0166D8"/>
          </a:solidFill>
          <a:effectLst>
            <a:outerShdw blurRad="152400" dist="152400" dir="2700000" algn="tl" rotWithShape="0">
              <a:prstClr val="black">
                <a:alpha val="50000"/>
              </a:prstClr>
            </a:outerShdw>
          </a:effectLst>
        </p:spPr>
        <p:txBody>
          <a:bodyPr wrap="square">
            <a:spAutoFit/>
          </a:bodyPr>
          <a:lstStyle>
            <a:lvl1pPr marL="0" indent="0" algn="l" defTabSz="914340" rtl="0" eaLnBrk="1" latinLnBrk="0" hangingPunct="1">
              <a:lnSpc>
                <a:spcPct val="100000"/>
              </a:lnSpc>
              <a:spcBef>
                <a:spcPts val="600"/>
              </a:spcBef>
              <a:spcAft>
                <a:spcPts val="600"/>
              </a:spcAft>
              <a:buFont typeface="Arial" panose="020B0604020202020204" pitchFamily="34" charset="0"/>
              <a:buNone/>
              <a:defRPr sz="4000" kern="1200">
                <a:solidFill>
                  <a:schemeClr val="tx1"/>
                </a:solidFill>
                <a:effectLst>
                  <a:outerShdw blurRad="38100" dist="38100" dir="2700000" algn="tl">
                    <a:srgbClr val="000000">
                      <a:alpha val="43137"/>
                    </a:srgbClr>
                  </a:outerShdw>
                </a:effectLst>
                <a:latin typeface="+mn-lt"/>
                <a:ea typeface="+mn-ea"/>
                <a:cs typeface="+mn-cs"/>
              </a:defRPr>
            </a:lvl1pPr>
            <a:lvl2pPr marL="517512" indent="0" algn="l" defTabSz="914340" rtl="0" eaLnBrk="1" latinLnBrk="0" hangingPunct="1">
              <a:lnSpc>
                <a:spcPct val="100000"/>
              </a:lnSpc>
              <a:spcBef>
                <a:spcPts val="600"/>
              </a:spcBef>
              <a:spcAft>
                <a:spcPts val="600"/>
              </a:spcAft>
              <a:buFont typeface="Arial" panose="020B0604020202020204" pitchFamily="34" charset="0"/>
              <a:buNone/>
              <a:defRPr sz="3600" kern="1200">
                <a:solidFill>
                  <a:schemeClr val="tx1"/>
                </a:solidFill>
                <a:effectLst>
                  <a:outerShdw blurRad="38100" dist="38100" dir="2700000" algn="tl">
                    <a:srgbClr val="000000">
                      <a:alpha val="43137"/>
                    </a:srgbClr>
                  </a:outerShdw>
                </a:effectLst>
                <a:latin typeface="+mn-lt"/>
                <a:ea typeface="+mn-ea"/>
                <a:cs typeface="+mn-cs"/>
              </a:defRPr>
            </a:lvl2pPr>
            <a:lvl3pPr marL="914377" indent="0" algn="l" defTabSz="914340" rtl="0" eaLnBrk="1" latinLnBrk="0" hangingPunct="1">
              <a:lnSpc>
                <a:spcPct val="100000"/>
              </a:lnSpc>
              <a:spcBef>
                <a:spcPts val="600"/>
              </a:spcBef>
              <a:spcAft>
                <a:spcPts val="600"/>
              </a:spcAft>
              <a:buSzPct val="80000"/>
              <a:buFont typeface="Arial" panose="020B0604020202020204" pitchFamily="34" charset="0"/>
              <a:buNone/>
              <a:defRPr sz="3200" kern="1200">
                <a:solidFill>
                  <a:schemeClr val="tx1"/>
                </a:solidFill>
                <a:effectLst>
                  <a:outerShdw blurRad="38100" dist="38100" dir="2700000" algn="tl">
                    <a:srgbClr val="000000">
                      <a:alpha val="43137"/>
                    </a:srgbClr>
                  </a:outerShdw>
                </a:effectLst>
                <a:latin typeface="+mn-lt"/>
                <a:ea typeface="+mn-ea"/>
                <a:cs typeface="+mn-cs"/>
              </a:defRPr>
            </a:lvl3pPr>
            <a:lvl4pPr marL="1258857" indent="0" algn="l" defTabSz="914340" rtl="0" eaLnBrk="1" latinLnBrk="0" hangingPunct="1">
              <a:lnSpc>
                <a:spcPct val="100000"/>
              </a:lnSpc>
              <a:spcBef>
                <a:spcPts val="600"/>
              </a:spcBef>
              <a:spcAft>
                <a:spcPts val="600"/>
              </a:spcAft>
              <a:buSzPct val="70000"/>
              <a:buFont typeface="Arial" panose="020B0604020202020204" pitchFamily="34" charset="0"/>
              <a:buNone/>
              <a:defRPr sz="3200" kern="1200">
                <a:solidFill>
                  <a:schemeClr val="tx1"/>
                </a:solidFill>
                <a:effectLst>
                  <a:outerShdw blurRad="38100" dist="38100" dir="2700000" algn="tl">
                    <a:srgbClr val="000000">
                      <a:alpha val="43137"/>
                    </a:srgbClr>
                  </a:outerShdw>
                </a:effectLst>
                <a:latin typeface="+mn-lt"/>
                <a:ea typeface="+mn-ea"/>
                <a:cs typeface="+mn-cs"/>
              </a:defRPr>
            </a:lvl4pPr>
            <a:lvl5pPr marL="1604923" indent="0" algn="l" defTabSz="914340" rtl="0" eaLnBrk="1" latinLnBrk="0" hangingPunct="1">
              <a:lnSpc>
                <a:spcPct val="100000"/>
              </a:lnSpc>
              <a:spcBef>
                <a:spcPts val="600"/>
              </a:spcBef>
              <a:spcAft>
                <a:spcPts val="600"/>
              </a:spcAft>
              <a:buSzPct val="70000"/>
              <a:buFont typeface="Arial" panose="020B0604020202020204" pitchFamily="34" charset="0"/>
              <a:buNone/>
              <a:defRPr sz="3200" kern="1200">
                <a:solidFill>
                  <a:schemeClr val="tx1"/>
                </a:solidFill>
                <a:effectLst>
                  <a:outerShdw blurRad="38100" dist="38100" dir="2700000" algn="tl">
                    <a:srgbClr val="000000">
                      <a:alpha val="43137"/>
                    </a:srgbClr>
                  </a:outerShdw>
                </a:effectLst>
                <a:latin typeface="+mn-lt"/>
                <a:ea typeface="+mn-ea"/>
                <a:cs typeface="+mn-cs"/>
              </a:defRPr>
            </a:lvl5pPr>
            <a:lvl6pPr marL="2514436" indent="-228585" algn="l" defTabSz="91434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07" indent="-228585" algn="l" defTabSz="91434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777" indent="-228585" algn="l" defTabSz="91434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948" indent="-228585" algn="l" defTabSz="91434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340" rtl="0" eaLnBrk="1" fontAlgn="auto" latinLnBrk="0" hangingPunct="1">
              <a:lnSpc>
                <a:spcPct val="100000"/>
              </a:lnSpc>
              <a:spcBef>
                <a:spcPts val="600"/>
              </a:spcBef>
              <a:spcAft>
                <a:spcPts val="600"/>
              </a:spcAft>
              <a:buClrTx/>
              <a:buSzTx/>
              <a:buFont typeface="Arial" panose="020B0604020202020204" pitchFamily="34" charset="0"/>
              <a:buNone/>
              <a:tabLst/>
              <a:defRPr/>
            </a:pPr>
            <a:r>
              <a:rPr kumimoji="0" lang="en-US" sz="32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libri"/>
                <a:ea typeface="+mn-ea"/>
                <a:cs typeface="+mn-cs"/>
              </a:rPr>
              <a:t>“</a:t>
            </a:r>
            <a:r>
              <a:rPr kumimoji="0" lang="en-US" sz="3200" b="0" i="1"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libri"/>
                <a:ea typeface="+mn-ea"/>
                <a:cs typeface="+mn-cs"/>
              </a:rPr>
              <a:t>Full transition to the NFDRS2016 by 2020 will involve a collective and collaborative effort common to interagency wildland fire management.</a:t>
            </a:r>
          </a:p>
        </p:txBody>
      </p:sp>
      <p:pic>
        <p:nvPicPr>
          <p:cNvPr id="3" name="Picture 2">
            <a:extLst>
              <a:ext uri="{FF2B5EF4-FFF2-40B4-BE49-F238E27FC236}">
                <a16:creationId xmlns="" xmlns:a16="http://schemas.microsoft.com/office/drawing/2014/main" id="{6253922E-95EA-4A26-8243-5E18D599E6BA}"/>
              </a:ext>
            </a:extLst>
          </p:cNvPr>
          <p:cNvPicPr>
            <a:picLocks noChangeAspect="1"/>
          </p:cNvPicPr>
          <p:nvPr/>
        </p:nvPicPr>
        <p:blipFill>
          <a:blip r:embed="rId3"/>
          <a:stretch>
            <a:fillRect/>
          </a:stretch>
        </p:blipFill>
        <p:spPr>
          <a:xfrm>
            <a:off x="7161533" y="311519"/>
            <a:ext cx="4644595" cy="6007098"/>
          </a:xfrm>
          <a:prstGeom prst="rect">
            <a:avLst/>
          </a:prstGeom>
          <a:ln>
            <a:noFill/>
          </a:ln>
          <a:effectLst>
            <a:outerShdw blurRad="292100" dist="139700" dir="2700000" algn="tl" rotWithShape="0">
              <a:srgbClr val="333333">
                <a:alpha val="65000"/>
              </a:srgbClr>
            </a:outerShdw>
          </a:effectLst>
        </p:spPr>
      </p:pic>
      <p:pic>
        <p:nvPicPr>
          <p:cNvPr id="5122" name="Picture 2" descr="Image result for nwcg official logo">
            <a:extLst>
              <a:ext uri="{FF2B5EF4-FFF2-40B4-BE49-F238E27FC236}">
                <a16:creationId xmlns="" xmlns:a16="http://schemas.microsoft.com/office/drawing/2014/main" id="{40EBD18D-A111-4682-AF43-68390E5AA33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5669" y="533662"/>
            <a:ext cx="1103113" cy="87972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 xmlns:a16="http://schemas.microsoft.com/office/drawing/2014/main" id="{F68649EB-A8BF-430F-BB39-B4B04586A815}"/>
              </a:ext>
            </a:extLst>
          </p:cNvPr>
          <p:cNvPicPr>
            <a:picLocks noChangeAspect="1"/>
          </p:cNvPicPr>
          <p:nvPr/>
        </p:nvPicPr>
        <p:blipFill>
          <a:blip r:embed="rId5"/>
          <a:stretch>
            <a:fillRect/>
          </a:stretch>
        </p:blipFill>
        <p:spPr>
          <a:xfrm>
            <a:off x="6822940" y="185584"/>
            <a:ext cx="4629137" cy="600709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55402884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Effect transition="in" filter="fade">
                                      <p:cBhvr>
                                        <p:cTn id="9" dur="1000"/>
                                        <p:tgtEl>
                                          <p:spTgt spid="3"/>
                                        </p:tgtEl>
                                      </p:cBhvr>
                                    </p:animEffect>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1000" fill="hold"/>
                                        <p:tgtEl>
                                          <p:spTgt spid="5"/>
                                        </p:tgtEl>
                                        <p:attrNameLst>
                                          <p:attrName>ppt_w</p:attrName>
                                        </p:attrNameLst>
                                      </p:cBhvr>
                                      <p:tavLst>
                                        <p:tav tm="0">
                                          <p:val>
                                            <p:fltVal val="0"/>
                                          </p:val>
                                        </p:tav>
                                        <p:tav tm="100000">
                                          <p:val>
                                            <p:strVal val="#ppt_w"/>
                                          </p:val>
                                        </p:tav>
                                      </p:tavLst>
                                    </p:anim>
                                    <p:anim calcmode="lin" valueType="num">
                                      <p:cBhvr>
                                        <p:cTn id="14" dur="1000" fill="hold"/>
                                        <p:tgtEl>
                                          <p:spTgt spid="5"/>
                                        </p:tgtEl>
                                        <p:attrNameLst>
                                          <p:attrName>ppt_h</p:attrName>
                                        </p:attrNameLst>
                                      </p:cBhvr>
                                      <p:tavLst>
                                        <p:tav tm="0">
                                          <p:val>
                                            <p:fltVal val="0"/>
                                          </p:val>
                                        </p:tav>
                                        <p:tav tm="100000">
                                          <p:val>
                                            <p:strVal val="#ppt_h"/>
                                          </p:val>
                                        </p:tav>
                                      </p:tavLst>
                                    </p:anim>
                                    <p:animEffect transition="in" filter="fade">
                                      <p:cBhvr>
                                        <p:cTn id="15" dur="1000"/>
                                        <p:tgtEl>
                                          <p:spTgt spid="5"/>
                                        </p:tgtEl>
                                      </p:cBhvr>
                                    </p:animEffect>
                                  </p:childTnLst>
                                </p:cTn>
                              </p:par>
                            </p:childTnLst>
                          </p:cTn>
                        </p:par>
                        <p:par>
                          <p:cTn id="16" fill="hold">
                            <p:stCondLst>
                              <p:cond delay="2000"/>
                            </p:stCondLst>
                            <p:childTnLst>
                              <p:par>
                                <p:cTn id="17" presetID="9" presetClass="entr" presetSubtype="0"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dissolve">
                                      <p:cBhvr>
                                        <p:cTn id="19"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CE87C91-2913-4640-800B-B356C55EE042}"/>
              </a:ext>
            </a:extLst>
          </p:cNvPr>
          <p:cNvSpPr>
            <a:spLocks noGrp="1"/>
          </p:cNvSpPr>
          <p:nvPr>
            <p:ph type="title"/>
          </p:nvPr>
        </p:nvSpPr>
        <p:spPr>
          <a:xfrm>
            <a:off x="1679787" y="451257"/>
            <a:ext cx="4847478" cy="1754326"/>
          </a:xfrm>
        </p:spPr>
        <p:txBody>
          <a:bodyPr>
            <a:spAutoFit/>
          </a:bodyPr>
          <a:lstStyle/>
          <a:p>
            <a:r>
              <a:rPr lang="en-US" dirty="0"/>
              <a:t>Bureau of Indian </a:t>
            </a:r>
            <a:r>
              <a:rPr lang="en-US" dirty="0" smtClean="0"/>
              <a:t>Affairs</a:t>
            </a:r>
            <a:br>
              <a:rPr lang="en-US" dirty="0" smtClean="0"/>
            </a:br>
            <a:r>
              <a:rPr lang="en-US" sz="2400" dirty="0" smtClean="0"/>
              <a:t>April 2018</a:t>
            </a:r>
            <a:endParaRPr lang="en-US" sz="2400" dirty="0"/>
          </a:p>
        </p:txBody>
      </p:sp>
      <p:pic>
        <p:nvPicPr>
          <p:cNvPr id="4" name="Picture 3">
            <a:extLst>
              <a:ext uri="{FF2B5EF4-FFF2-40B4-BE49-F238E27FC236}">
                <a16:creationId xmlns="" xmlns:a16="http://schemas.microsoft.com/office/drawing/2014/main" id="{E4AAA72A-1473-4108-A245-FE0E553442B3}"/>
              </a:ext>
            </a:extLst>
          </p:cNvPr>
          <p:cNvPicPr>
            <a:picLocks noChangeAspect="1"/>
          </p:cNvPicPr>
          <p:nvPr/>
        </p:nvPicPr>
        <p:blipFill>
          <a:blip r:embed="rId3"/>
          <a:stretch>
            <a:fillRect/>
          </a:stretch>
        </p:blipFill>
        <p:spPr>
          <a:xfrm>
            <a:off x="7007161" y="185584"/>
            <a:ext cx="4801016" cy="6012701"/>
          </a:xfrm>
          <a:prstGeom prst="rect">
            <a:avLst/>
          </a:prstGeom>
          <a:ln>
            <a:noFill/>
          </a:ln>
          <a:effectLst>
            <a:outerShdw blurRad="292100" dist="139700" dir="2700000" algn="tl" rotWithShape="0">
              <a:srgbClr val="333333">
                <a:alpha val="65000"/>
              </a:srgbClr>
            </a:outerShdw>
          </a:effectLst>
        </p:spPr>
      </p:pic>
      <p:pic>
        <p:nvPicPr>
          <p:cNvPr id="2050" name="Picture 2" descr="Indian Affairs">
            <a:extLst>
              <a:ext uri="{FF2B5EF4-FFF2-40B4-BE49-F238E27FC236}">
                <a16:creationId xmlns="" xmlns:a16="http://schemas.microsoft.com/office/drawing/2014/main" id="{F49FD436-C9FB-4F88-947F-9739B44A552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8575" y="507255"/>
            <a:ext cx="1073190" cy="107319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6" name="Text Placeholder 2">
            <a:extLst>
              <a:ext uri="{FF2B5EF4-FFF2-40B4-BE49-F238E27FC236}">
                <a16:creationId xmlns="" xmlns:a16="http://schemas.microsoft.com/office/drawing/2014/main" id="{FE7968F7-B889-4601-ACD9-A42540885A4B}"/>
              </a:ext>
            </a:extLst>
          </p:cNvPr>
          <p:cNvSpPr txBox="1">
            <a:spLocks/>
          </p:cNvSpPr>
          <p:nvPr/>
        </p:nvSpPr>
        <p:spPr>
          <a:xfrm>
            <a:off x="751171" y="2886409"/>
            <a:ext cx="5776094" cy="3046988"/>
          </a:xfrm>
          <a:prstGeom prst="rect">
            <a:avLst/>
          </a:prstGeom>
          <a:solidFill>
            <a:srgbClr val="0166D8"/>
          </a:solidFill>
          <a:effectLst>
            <a:outerShdw blurRad="152400" dist="152400" dir="2700000" algn="tl" rotWithShape="0">
              <a:prstClr val="black">
                <a:alpha val="50000"/>
              </a:prstClr>
            </a:outerShdw>
          </a:effectLst>
        </p:spPr>
        <p:txBody>
          <a:bodyPr wrap="square">
            <a:spAutoFit/>
          </a:bodyPr>
          <a:lstStyle>
            <a:lvl1pPr marL="0" indent="0" algn="l" defTabSz="914340" rtl="0" eaLnBrk="1" latinLnBrk="0" hangingPunct="1">
              <a:lnSpc>
                <a:spcPct val="100000"/>
              </a:lnSpc>
              <a:spcBef>
                <a:spcPts val="600"/>
              </a:spcBef>
              <a:spcAft>
                <a:spcPts val="600"/>
              </a:spcAft>
              <a:buFont typeface="Arial" panose="020B0604020202020204" pitchFamily="34" charset="0"/>
              <a:buNone/>
              <a:defRPr sz="4000" kern="1200">
                <a:solidFill>
                  <a:schemeClr val="tx1"/>
                </a:solidFill>
                <a:effectLst>
                  <a:outerShdw blurRad="38100" dist="38100" dir="2700000" algn="tl">
                    <a:srgbClr val="000000">
                      <a:alpha val="43137"/>
                    </a:srgbClr>
                  </a:outerShdw>
                </a:effectLst>
                <a:latin typeface="+mn-lt"/>
                <a:ea typeface="+mn-ea"/>
                <a:cs typeface="+mn-cs"/>
              </a:defRPr>
            </a:lvl1pPr>
            <a:lvl2pPr marL="517512" indent="0" algn="l" defTabSz="914340" rtl="0" eaLnBrk="1" latinLnBrk="0" hangingPunct="1">
              <a:lnSpc>
                <a:spcPct val="100000"/>
              </a:lnSpc>
              <a:spcBef>
                <a:spcPts val="600"/>
              </a:spcBef>
              <a:spcAft>
                <a:spcPts val="600"/>
              </a:spcAft>
              <a:buFont typeface="Arial" panose="020B0604020202020204" pitchFamily="34" charset="0"/>
              <a:buNone/>
              <a:defRPr sz="3600" kern="1200">
                <a:solidFill>
                  <a:schemeClr val="tx1"/>
                </a:solidFill>
                <a:effectLst>
                  <a:outerShdw blurRad="38100" dist="38100" dir="2700000" algn="tl">
                    <a:srgbClr val="000000">
                      <a:alpha val="43137"/>
                    </a:srgbClr>
                  </a:outerShdw>
                </a:effectLst>
                <a:latin typeface="+mn-lt"/>
                <a:ea typeface="+mn-ea"/>
                <a:cs typeface="+mn-cs"/>
              </a:defRPr>
            </a:lvl2pPr>
            <a:lvl3pPr marL="914377" indent="0" algn="l" defTabSz="914340" rtl="0" eaLnBrk="1" latinLnBrk="0" hangingPunct="1">
              <a:lnSpc>
                <a:spcPct val="100000"/>
              </a:lnSpc>
              <a:spcBef>
                <a:spcPts val="600"/>
              </a:spcBef>
              <a:spcAft>
                <a:spcPts val="600"/>
              </a:spcAft>
              <a:buSzPct val="80000"/>
              <a:buFont typeface="Arial" panose="020B0604020202020204" pitchFamily="34" charset="0"/>
              <a:buNone/>
              <a:defRPr sz="3200" kern="1200">
                <a:solidFill>
                  <a:schemeClr val="tx1"/>
                </a:solidFill>
                <a:effectLst>
                  <a:outerShdw blurRad="38100" dist="38100" dir="2700000" algn="tl">
                    <a:srgbClr val="000000">
                      <a:alpha val="43137"/>
                    </a:srgbClr>
                  </a:outerShdw>
                </a:effectLst>
                <a:latin typeface="+mn-lt"/>
                <a:ea typeface="+mn-ea"/>
                <a:cs typeface="+mn-cs"/>
              </a:defRPr>
            </a:lvl3pPr>
            <a:lvl4pPr marL="1258857" indent="0" algn="l" defTabSz="914340" rtl="0" eaLnBrk="1" latinLnBrk="0" hangingPunct="1">
              <a:lnSpc>
                <a:spcPct val="100000"/>
              </a:lnSpc>
              <a:spcBef>
                <a:spcPts val="600"/>
              </a:spcBef>
              <a:spcAft>
                <a:spcPts val="600"/>
              </a:spcAft>
              <a:buSzPct val="70000"/>
              <a:buFont typeface="Arial" panose="020B0604020202020204" pitchFamily="34" charset="0"/>
              <a:buNone/>
              <a:defRPr sz="3200" kern="1200">
                <a:solidFill>
                  <a:schemeClr val="tx1"/>
                </a:solidFill>
                <a:effectLst>
                  <a:outerShdw blurRad="38100" dist="38100" dir="2700000" algn="tl">
                    <a:srgbClr val="000000">
                      <a:alpha val="43137"/>
                    </a:srgbClr>
                  </a:outerShdw>
                </a:effectLst>
                <a:latin typeface="+mn-lt"/>
                <a:ea typeface="+mn-ea"/>
                <a:cs typeface="+mn-cs"/>
              </a:defRPr>
            </a:lvl4pPr>
            <a:lvl5pPr marL="1604923" indent="0" algn="l" defTabSz="914340" rtl="0" eaLnBrk="1" latinLnBrk="0" hangingPunct="1">
              <a:lnSpc>
                <a:spcPct val="100000"/>
              </a:lnSpc>
              <a:spcBef>
                <a:spcPts val="600"/>
              </a:spcBef>
              <a:spcAft>
                <a:spcPts val="600"/>
              </a:spcAft>
              <a:buSzPct val="70000"/>
              <a:buFont typeface="Arial" panose="020B0604020202020204" pitchFamily="34" charset="0"/>
              <a:buNone/>
              <a:defRPr sz="3200" kern="1200">
                <a:solidFill>
                  <a:schemeClr val="tx1"/>
                </a:solidFill>
                <a:effectLst>
                  <a:outerShdw blurRad="38100" dist="38100" dir="2700000" algn="tl">
                    <a:srgbClr val="000000">
                      <a:alpha val="43137"/>
                    </a:srgbClr>
                  </a:outerShdw>
                </a:effectLst>
                <a:latin typeface="+mn-lt"/>
                <a:ea typeface="+mn-ea"/>
                <a:cs typeface="+mn-cs"/>
              </a:defRPr>
            </a:lvl5pPr>
            <a:lvl6pPr marL="2514436" indent="-228585" algn="l" defTabSz="91434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07" indent="-228585" algn="l" defTabSz="91434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777" indent="-228585" algn="l" defTabSz="91434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948" indent="-228585" algn="l" defTabSz="91434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340" rtl="0" eaLnBrk="1" fontAlgn="auto" latinLnBrk="0" hangingPunct="1">
              <a:lnSpc>
                <a:spcPct val="100000"/>
              </a:lnSpc>
              <a:spcBef>
                <a:spcPts val="600"/>
              </a:spcBef>
              <a:spcAft>
                <a:spcPts val="600"/>
              </a:spcAft>
              <a:buClrTx/>
              <a:buSzTx/>
              <a:buFont typeface="Arial" panose="020B0604020202020204" pitchFamily="34" charset="0"/>
              <a:buNone/>
              <a:tabLst/>
              <a:defRPr/>
            </a:pPr>
            <a:r>
              <a:rPr kumimoji="0" lang="en-US" sz="32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libri"/>
                <a:ea typeface="+mn-ea"/>
                <a:cs typeface="+mn-cs"/>
              </a:rPr>
              <a:t>“</a:t>
            </a:r>
            <a:r>
              <a:rPr kumimoji="0" lang="en-US" sz="3200" b="0" i="1"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libri"/>
                <a:ea typeface="+mn-ea"/>
                <a:cs typeface="+mn-cs"/>
              </a:rPr>
              <a:t>The desired end-state for Indian Country is to have all Field-level units with a wildland fire program using valid FDOPs and </a:t>
            </a:r>
            <a:r>
              <a:rPr kumimoji="0" lang="en-US" sz="3200" b="0" i="1" u="none" strike="noStrike" kern="1200" cap="none" spc="0" normalizeH="0" baseline="0" noProof="0" dirty="0" err="1">
                <a:ln>
                  <a:noFill/>
                </a:ln>
                <a:solidFill>
                  <a:srgbClr val="FFFFFF"/>
                </a:solidFill>
                <a:effectLst>
                  <a:outerShdw blurRad="38100" dist="38100" dir="2700000" algn="tl">
                    <a:srgbClr val="000000">
                      <a:alpha val="43137"/>
                    </a:srgbClr>
                  </a:outerShdw>
                </a:effectLst>
                <a:uLnTx/>
                <a:uFillTx/>
                <a:latin typeface="Calibri"/>
                <a:ea typeface="+mn-ea"/>
                <a:cs typeface="+mn-cs"/>
              </a:rPr>
              <a:t>PocketCard</a:t>
            </a:r>
            <a:r>
              <a:rPr kumimoji="0" lang="en-US" sz="3200" b="0" i="1"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libri"/>
                <a:ea typeface="+mn-ea"/>
                <a:cs typeface="+mn-cs"/>
              </a:rPr>
              <a:t>(s), generated from the NFDRS2016 update…”  </a:t>
            </a:r>
          </a:p>
        </p:txBody>
      </p:sp>
    </p:spTree>
    <p:extLst>
      <p:ext uri="{BB962C8B-B14F-4D97-AF65-F5344CB8AC3E}">
        <p14:creationId xmlns:p14="http://schemas.microsoft.com/office/powerpoint/2010/main" val="215479719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Effect transition="in" filter="fade">
                                      <p:cBhvr>
                                        <p:cTn id="9" dur="1000"/>
                                        <p:tgtEl>
                                          <p:spTgt spid="4"/>
                                        </p:tgtEl>
                                      </p:cBhvr>
                                    </p:animEffect>
                                  </p:childTnLst>
                                </p:cTn>
                              </p:par>
                            </p:childTnLst>
                          </p:cTn>
                        </p:par>
                        <p:par>
                          <p:cTn id="10" fill="hold">
                            <p:stCondLst>
                              <p:cond delay="1000"/>
                            </p:stCondLst>
                            <p:childTnLst>
                              <p:par>
                                <p:cTn id="11" presetID="9" presetClass="entr" presetSubtype="0"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dissolve">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CE87C91-2913-4640-800B-B356C55EE042}"/>
              </a:ext>
            </a:extLst>
          </p:cNvPr>
          <p:cNvSpPr>
            <a:spLocks noGrp="1"/>
          </p:cNvSpPr>
          <p:nvPr>
            <p:ph type="title"/>
          </p:nvPr>
        </p:nvSpPr>
        <p:spPr>
          <a:xfrm>
            <a:off x="1523999" y="451257"/>
            <a:ext cx="5074447" cy="1754326"/>
          </a:xfrm>
        </p:spPr>
        <p:txBody>
          <a:bodyPr wrap="square">
            <a:spAutoFit/>
          </a:bodyPr>
          <a:lstStyle/>
          <a:p>
            <a:r>
              <a:rPr lang="en-US" dirty="0"/>
              <a:t>U.S. Fish &amp; Wildlife </a:t>
            </a:r>
            <a:r>
              <a:rPr lang="en-US" dirty="0" smtClean="0"/>
              <a:t>Service</a:t>
            </a:r>
            <a:br>
              <a:rPr lang="en-US" dirty="0" smtClean="0"/>
            </a:br>
            <a:r>
              <a:rPr lang="en-US" sz="2400" dirty="0" smtClean="0"/>
              <a:t>May 2018</a:t>
            </a:r>
            <a:endParaRPr lang="en-US" sz="2400" dirty="0"/>
          </a:p>
        </p:txBody>
      </p:sp>
      <p:sp>
        <p:nvSpPr>
          <p:cNvPr id="6" name="Text Placeholder 2">
            <a:extLst>
              <a:ext uri="{FF2B5EF4-FFF2-40B4-BE49-F238E27FC236}">
                <a16:creationId xmlns="" xmlns:a16="http://schemas.microsoft.com/office/drawing/2014/main" id="{FE7968F7-B889-4601-ACD9-A42540885A4B}"/>
              </a:ext>
            </a:extLst>
          </p:cNvPr>
          <p:cNvSpPr txBox="1">
            <a:spLocks/>
          </p:cNvSpPr>
          <p:nvPr/>
        </p:nvSpPr>
        <p:spPr>
          <a:xfrm>
            <a:off x="766933" y="2667519"/>
            <a:ext cx="5776094" cy="3539430"/>
          </a:xfrm>
          <a:prstGeom prst="rect">
            <a:avLst/>
          </a:prstGeom>
          <a:solidFill>
            <a:srgbClr val="0166D8"/>
          </a:solidFill>
          <a:effectLst>
            <a:outerShdw blurRad="152400" dist="152400" dir="2700000" algn="tl" rotWithShape="0">
              <a:prstClr val="black">
                <a:alpha val="50000"/>
              </a:prstClr>
            </a:outerShdw>
          </a:effectLst>
        </p:spPr>
        <p:txBody>
          <a:bodyPr wrap="square">
            <a:spAutoFit/>
          </a:bodyPr>
          <a:lstStyle>
            <a:lvl1pPr marL="0" indent="0" algn="l" defTabSz="914340" rtl="0" eaLnBrk="1" latinLnBrk="0" hangingPunct="1">
              <a:lnSpc>
                <a:spcPct val="100000"/>
              </a:lnSpc>
              <a:spcBef>
                <a:spcPts val="600"/>
              </a:spcBef>
              <a:spcAft>
                <a:spcPts val="600"/>
              </a:spcAft>
              <a:buFont typeface="Arial" panose="020B0604020202020204" pitchFamily="34" charset="0"/>
              <a:buNone/>
              <a:defRPr sz="4000" kern="1200">
                <a:solidFill>
                  <a:schemeClr val="tx1"/>
                </a:solidFill>
                <a:effectLst>
                  <a:outerShdw blurRad="38100" dist="38100" dir="2700000" algn="tl">
                    <a:srgbClr val="000000">
                      <a:alpha val="43137"/>
                    </a:srgbClr>
                  </a:outerShdw>
                </a:effectLst>
                <a:latin typeface="+mn-lt"/>
                <a:ea typeface="+mn-ea"/>
                <a:cs typeface="+mn-cs"/>
              </a:defRPr>
            </a:lvl1pPr>
            <a:lvl2pPr marL="517512" indent="0" algn="l" defTabSz="914340" rtl="0" eaLnBrk="1" latinLnBrk="0" hangingPunct="1">
              <a:lnSpc>
                <a:spcPct val="100000"/>
              </a:lnSpc>
              <a:spcBef>
                <a:spcPts val="600"/>
              </a:spcBef>
              <a:spcAft>
                <a:spcPts val="600"/>
              </a:spcAft>
              <a:buFont typeface="Arial" panose="020B0604020202020204" pitchFamily="34" charset="0"/>
              <a:buNone/>
              <a:defRPr sz="3600" kern="1200">
                <a:solidFill>
                  <a:schemeClr val="tx1"/>
                </a:solidFill>
                <a:effectLst>
                  <a:outerShdw blurRad="38100" dist="38100" dir="2700000" algn="tl">
                    <a:srgbClr val="000000">
                      <a:alpha val="43137"/>
                    </a:srgbClr>
                  </a:outerShdw>
                </a:effectLst>
                <a:latin typeface="+mn-lt"/>
                <a:ea typeface="+mn-ea"/>
                <a:cs typeface="+mn-cs"/>
              </a:defRPr>
            </a:lvl2pPr>
            <a:lvl3pPr marL="914377" indent="0" algn="l" defTabSz="914340" rtl="0" eaLnBrk="1" latinLnBrk="0" hangingPunct="1">
              <a:lnSpc>
                <a:spcPct val="100000"/>
              </a:lnSpc>
              <a:spcBef>
                <a:spcPts val="600"/>
              </a:spcBef>
              <a:spcAft>
                <a:spcPts val="600"/>
              </a:spcAft>
              <a:buSzPct val="80000"/>
              <a:buFont typeface="Arial" panose="020B0604020202020204" pitchFamily="34" charset="0"/>
              <a:buNone/>
              <a:defRPr sz="3200" kern="1200">
                <a:solidFill>
                  <a:schemeClr val="tx1"/>
                </a:solidFill>
                <a:effectLst>
                  <a:outerShdw blurRad="38100" dist="38100" dir="2700000" algn="tl">
                    <a:srgbClr val="000000">
                      <a:alpha val="43137"/>
                    </a:srgbClr>
                  </a:outerShdw>
                </a:effectLst>
                <a:latin typeface="+mn-lt"/>
                <a:ea typeface="+mn-ea"/>
                <a:cs typeface="+mn-cs"/>
              </a:defRPr>
            </a:lvl3pPr>
            <a:lvl4pPr marL="1258857" indent="0" algn="l" defTabSz="914340" rtl="0" eaLnBrk="1" latinLnBrk="0" hangingPunct="1">
              <a:lnSpc>
                <a:spcPct val="100000"/>
              </a:lnSpc>
              <a:spcBef>
                <a:spcPts val="600"/>
              </a:spcBef>
              <a:spcAft>
                <a:spcPts val="600"/>
              </a:spcAft>
              <a:buSzPct val="70000"/>
              <a:buFont typeface="Arial" panose="020B0604020202020204" pitchFamily="34" charset="0"/>
              <a:buNone/>
              <a:defRPr sz="3200" kern="1200">
                <a:solidFill>
                  <a:schemeClr val="tx1"/>
                </a:solidFill>
                <a:effectLst>
                  <a:outerShdw blurRad="38100" dist="38100" dir="2700000" algn="tl">
                    <a:srgbClr val="000000">
                      <a:alpha val="43137"/>
                    </a:srgbClr>
                  </a:outerShdw>
                </a:effectLst>
                <a:latin typeface="+mn-lt"/>
                <a:ea typeface="+mn-ea"/>
                <a:cs typeface="+mn-cs"/>
              </a:defRPr>
            </a:lvl4pPr>
            <a:lvl5pPr marL="1604923" indent="0" algn="l" defTabSz="914340" rtl="0" eaLnBrk="1" latinLnBrk="0" hangingPunct="1">
              <a:lnSpc>
                <a:spcPct val="100000"/>
              </a:lnSpc>
              <a:spcBef>
                <a:spcPts val="600"/>
              </a:spcBef>
              <a:spcAft>
                <a:spcPts val="600"/>
              </a:spcAft>
              <a:buSzPct val="70000"/>
              <a:buFont typeface="Arial" panose="020B0604020202020204" pitchFamily="34" charset="0"/>
              <a:buNone/>
              <a:defRPr sz="3200" kern="1200">
                <a:solidFill>
                  <a:schemeClr val="tx1"/>
                </a:solidFill>
                <a:effectLst>
                  <a:outerShdw blurRad="38100" dist="38100" dir="2700000" algn="tl">
                    <a:srgbClr val="000000">
                      <a:alpha val="43137"/>
                    </a:srgbClr>
                  </a:outerShdw>
                </a:effectLst>
                <a:latin typeface="+mn-lt"/>
                <a:ea typeface="+mn-ea"/>
                <a:cs typeface="+mn-cs"/>
              </a:defRPr>
            </a:lvl5pPr>
            <a:lvl6pPr marL="2514436" indent="-228585" algn="l" defTabSz="91434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07" indent="-228585" algn="l" defTabSz="91434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777" indent="-228585" algn="l" defTabSz="91434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948" indent="-228585" algn="l" defTabSz="91434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340" rtl="0" eaLnBrk="1" fontAlgn="auto" latinLnBrk="0" hangingPunct="1">
              <a:lnSpc>
                <a:spcPct val="100000"/>
              </a:lnSpc>
              <a:spcBef>
                <a:spcPts val="600"/>
              </a:spcBef>
              <a:spcAft>
                <a:spcPts val="600"/>
              </a:spcAft>
              <a:buClrTx/>
              <a:buSzTx/>
              <a:buFont typeface="Arial" panose="020B0604020202020204" pitchFamily="34" charset="0"/>
              <a:buNone/>
              <a:tabLst/>
              <a:defRPr/>
            </a:pPr>
            <a:r>
              <a:rPr kumimoji="0" lang="en-US" sz="32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libri"/>
                <a:ea typeface="+mn-ea"/>
                <a:cs typeface="+mn-cs"/>
              </a:rPr>
              <a:t>“Regions should work toward an end state in which all field units with a wildland fire program have valid Fire Danger Operating Plans (FDOPs) and Pocket Card(s), generated from the NFDRS2016 by May 2020.”</a:t>
            </a:r>
            <a:r>
              <a:rPr kumimoji="0" lang="en-US" sz="3200" b="0" i="1"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libri"/>
                <a:ea typeface="+mn-ea"/>
                <a:cs typeface="+mn-cs"/>
              </a:rPr>
              <a:t>  </a:t>
            </a:r>
          </a:p>
        </p:txBody>
      </p:sp>
      <p:pic>
        <p:nvPicPr>
          <p:cNvPr id="3" name="Picture 2">
            <a:extLst>
              <a:ext uri="{FF2B5EF4-FFF2-40B4-BE49-F238E27FC236}">
                <a16:creationId xmlns="" xmlns:a16="http://schemas.microsoft.com/office/drawing/2014/main" id="{AB7C797D-8CA0-453B-A19A-A78FC52050A4}"/>
              </a:ext>
            </a:extLst>
          </p:cNvPr>
          <p:cNvPicPr>
            <a:picLocks noChangeAspect="1"/>
          </p:cNvPicPr>
          <p:nvPr/>
        </p:nvPicPr>
        <p:blipFill>
          <a:blip r:embed="rId3"/>
          <a:stretch>
            <a:fillRect/>
          </a:stretch>
        </p:blipFill>
        <p:spPr>
          <a:xfrm>
            <a:off x="7007161" y="185584"/>
            <a:ext cx="4633644" cy="6021365"/>
          </a:xfrm>
          <a:prstGeom prst="rect">
            <a:avLst/>
          </a:prstGeom>
          <a:ln>
            <a:noFill/>
          </a:ln>
          <a:effectLst>
            <a:outerShdw blurRad="292100" dist="139700" dir="2700000" algn="tl" rotWithShape="0">
              <a:srgbClr val="333333">
                <a:alpha val="65000"/>
              </a:srgbClr>
            </a:outerShdw>
          </a:effectLst>
        </p:spPr>
      </p:pic>
      <p:pic>
        <p:nvPicPr>
          <p:cNvPr id="6146" name="Picture 2" descr="https://upload.wikimedia.org/wikipedia/commons/f/fb/US-FWS-logo.png">
            <a:extLst>
              <a:ext uri="{FF2B5EF4-FFF2-40B4-BE49-F238E27FC236}">
                <a16:creationId xmlns="" xmlns:a16="http://schemas.microsoft.com/office/drawing/2014/main" id="{EE96506F-42E4-4AF3-B137-160EB8784ED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3299" y="429209"/>
            <a:ext cx="1056744" cy="12580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831126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Effect transition="in" filter="fade">
                                      <p:cBhvr>
                                        <p:cTn id="9" dur="1000"/>
                                        <p:tgtEl>
                                          <p:spTgt spid="3"/>
                                        </p:tgtEl>
                                      </p:cBhvr>
                                    </p:animEffect>
                                  </p:childTnLst>
                                </p:cTn>
                              </p:par>
                            </p:childTnLst>
                          </p:cTn>
                        </p:par>
                        <p:par>
                          <p:cTn id="10" fill="hold">
                            <p:stCondLst>
                              <p:cond delay="1000"/>
                            </p:stCondLst>
                            <p:childTnLst>
                              <p:par>
                                <p:cTn id="11" presetID="9" presetClass="entr" presetSubtype="0"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dissolve">
                                      <p:cBhvr>
                                        <p:cTn id="13"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 xmlns:a16="http://schemas.microsoft.com/office/drawing/2014/main" id="{5E3052A3-C899-4A2E-9ED7-3CC87E38B878}"/>
              </a:ext>
            </a:extLst>
          </p:cNvPr>
          <p:cNvPicPr>
            <a:picLocks noChangeAspect="1"/>
          </p:cNvPicPr>
          <p:nvPr/>
        </p:nvPicPr>
        <p:blipFill rotWithShape="1">
          <a:blip r:embed="rId3"/>
          <a:srcRect l="1845" t="-151" r="2305" b="151"/>
          <a:stretch/>
        </p:blipFill>
        <p:spPr>
          <a:xfrm>
            <a:off x="7957400" y="1044132"/>
            <a:ext cx="3971177" cy="5173763"/>
          </a:xfrm>
          <a:prstGeom prst="rect">
            <a:avLst/>
          </a:prstGeom>
          <a:ln>
            <a:noFill/>
          </a:ln>
          <a:effectLst>
            <a:outerShdw blurRad="292100" dist="139700" dir="2700000" algn="tl" rotWithShape="0">
              <a:srgbClr val="333333">
                <a:alpha val="65000"/>
              </a:srgbClr>
            </a:outerShdw>
          </a:effectLst>
        </p:spPr>
      </p:pic>
      <p:sp>
        <p:nvSpPr>
          <p:cNvPr id="2" name="Title 1">
            <a:extLst>
              <a:ext uri="{FF2B5EF4-FFF2-40B4-BE49-F238E27FC236}">
                <a16:creationId xmlns="" xmlns:a16="http://schemas.microsoft.com/office/drawing/2014/main" id="{4CE87C91-2913-4640-800B-B356C55EE042}"/>
              </a:ext>
            </a:extLst>
          </p:cNvPr>
          <p:cNvSpPr>
            <a:spLocks noGrp="1"/>
          </p:cNvSpPr>
          <p:nvPr>
            <p:ph type="title"/>
          </p:nvPr>
        </p:nvSpPr>
        <p:spPr>
          <a:xfrm>
            <a:off x="1727199" y="451257"/>
            <a:ext cx="5019041" cy="1754326"/>
          </a:xfrm>
        </p:spPr>
        <p:txBody>
          <a:bodyPr wrap="square">
            <a:spAutoFit/>
          </a:bodyPr>
          <a:lstStyle/>
          <a:p>
            <a:r>
              <a:rPr lang="en-US" dirty="0"/>
              <a:t>Bureau of Land </a:t>
            </a:r>
            <a:r>
              <a:rPr lang="en-US" dirty="0" smtClean="0"/>
              <a:t>Management</a:t>
            </a:r>
            <a:br>
              <a:rPr lang="en-US" dirty="0" smtClean="0"/>
            </a:br>
            <a:r>
              <a:rPr lang="en-US" sz="2400" dirty="0" smtClean="0"/>
              <a:t>October 2018</a:t>
            </a:r>
            <a:endParaRPr lang="en-US" sz="2400" dirty="0"/>
          </a:p>
        </p:txBody>
      </p:sp>
      <p:sp>
        <p:nvSpPr>
          <p:cNvPr id="6" name="Text Placeholder 2">
            <a:extLst>
              <a:ext uri="{FF2B5EF4-FFF2-40B4-BE49-F238E27FC236}">
                <a16:creationId xmlns="" xmlns:a16="http://schemas.microsoft.com/office/drawing/2014/main" id="{FE7968F7-B889-4601-ACD9-A42540885A4B}"/>
              </a:ext>
            </a:extLst>
          </p:cNvPr>
          <p:cNvSpPr txBox="1">
            <a:spLocks/>
          </p:cNvSpPr>
          <p:nvPr/>
        </p:nvSpPr>
        <p:spPr>
          <a:xfrm>
            <a:off x="378903" y="2382275"/>
            <a:ext cx="6367337" cy="3539430"/>
          </a:xfrm>
          <a:prstGeom prst="rect">
            <a:avLst/>
          </a:prstGeom>
          <a:solidFill>
            <a:srgbClr val="0166D8"/>
          </a:solidFill>
          <a:effectLst>
            <a:outerShdw blurRad="152400" dist="152400" dir="2700000" algn="tl" rotWithShape="0">
              <a:prstClr val="black">
                <a:alpha val="50000"/>
              </a:prstClr>
            </a:outerShdw>
          </a:effectLst>
        </p:spPr>
        <p:txBody>
          <a:bodyPr wrap="square">
            <a:spAutoFit/>
          </a:bodyPr>
          <a:lstStyle>
            <a:lvl1pPr marL="0" indent="0" algn="l" defTabSz="914340" rtl="0" eaLnBrk="1" latinLnBrk="0" hangingPunct="1">
              <a:lnSpc>
                <a:spcPct val="100000"/>
              </a:lnSpc>
              <a:spcBef>
                <a:spcPts val="600"/>
              </a:spcBef>
              <a:spcAft>
                <a:spcPts val="600"/>
              </a:spcAft>
              <a:buFont typeface="Arial" panose="020B0604020202020204" pitchFamily="34" charset="0"/>
              <a:buNone/>
              <a:defRPr sz="4000" kern="1200">
                <a:solidFill>
                  <a:schemeClr val="tx1"/>
                </a:solidFill>
                <a:effectLst>
                  <a:outerShdw blurRad="38100" dist="38100" dir="2700000" algn="tl">
                    <a:srgbClr val="000000">
                      <a:alpha val="43137"/>
                    </a:srgbClr>
                  </a:outerShdw>
                </a:effectLst>
                <a:latin typeface="+mn-lt"/>
                <a:ea typeface="+mn-ea"/>
                <a:cs typeface="+mn-cs"/>
              </a:defRPr>
            </a:lvl1pPr>
            <a:lvl2pPr marL="517512" indent="0" algn="l" defTabSz="914340" rtl="0" eaLnBrk="1" latinLnBrk="0" hangingPunct="1">
              <a:lnSpc>
                <a:spcPct val="100000"/>
              </a:lnSpc>
              <a:spcBef>
                <a:spcPts val="600"/>
              </a:spcBef>
              <a:spcAft>
                <a:spcPts val="600"/>
              </a:spcAft>
              <a:buFont typeface="Arial" panose="020B0604020202020204" pitchFamily="34" charset="0"/>
              <a:buNone/>
              <a:defRPr sz="3600" kern="1200">
                <a:solidFill>
                  <a:schemeClr val="tx1"/>
                </a:solidFill>
                <a:effectLst>
                  <a:outerShdw blurRad="38100" dist="38100" dir="2700000" algn="tl">
                    <a:srgbClr val="000000">
                      <a:alpha val="43137"/>
                    </a:srgbClr>
                  </a:outerShdw>
                </a:effectLst>
                <a:latin typeface="+mn-lt"/>
                <a:ea typeface="+mn-ea"/>
                <a:cs typeface="+mn-cs"/>
              </a:defRPr>
            </a:lvl2pPr>
            <a:lvl3pPr marL="914377" indent="0" algn="l" defTabSz="914340" rtl="0" eaLnBrk="1" latinLnBrk="0" hangingPunct="1">
              <a:lnSpc>
                <a:spcPct val="100000"/>
              </a:lnSpc>
              <a:spcBef>
                <a:spcPts val="600"/>
              </a:spcBef>
              <a:spcAft>
                <a:spcPts val="600"/>
              </a:spcAft>
              <a:buSzPct val="80000"/>
              <a:buFont typeface="Arial" panose="020B0604020202020204" pitchFamily="34" charset="0"/>
              <a:buNone/>
              <a:defRPr sz="3200" kern="1200">
                <a:solidFill>
                  <a:schemeClr val="tx1"/>
                </a:solidFill>
                <a:effectLst>
                  <a:outerShdw blurRad="38100" dist="38100" dir="2700000" algn="tl">
                    <a:srgbClr val="000000">
                      <a:alpha val="43137"/>
                    </a:srgbClr>
                  </a:outerShdw>
                </a:effectLst>
                <a:latin typeface="+mn-lt"/>
                <a:ea typeface="+mn-ea"/>
                <a:cs typeface="+mn-cs"/>
              </a:defRPr>
            </a:lvl3pPr>
            <a:lvl4pPr marL="1258857" indent="0" algn="l" defTabSz="914340" rtl="0" eaLnBrk="1" latinLnBrk="0" hangingPunct="1">
              <a:lnSpc>
                <a:spcPct val="100000"/>
              </a:lnSpc>
              <a:spcBef>
                <a:spcPts val="600"/>
              </a:spcBef>
              <a:spcAft>
                <a:spcPts val="600"/>
              </a:spcAft>
              <a:buSzPct val="70000"/>
              <a:buFont typeface="Arial" panose="020B0604020202020204" pitchFamily="34" charset="0"/>
              <a:buNone/>
              <a:defRPr sz="3200" kern="1200">
                <a:solidFill>
                  <a:schemeClr val="tx1"/>
                </a:solidFill>
                <a:effectLst>
                  <a:outerShdw blurRad="38100" dist="38100" dir="2700000" algn="tl">
                    <a:srgbClr val="000000">
                      <a:alpha val="43137"/>
                    </a:srgbClr>
                  </a:outerShdw>
                </a:effectLst>
                <a:latin typeface="+mn-lt"/>
                <a:ea typeface="+mn-ea"/>
                <a:cs typeface="+mn-cs"/>
              </a:defRPr>
            </a:lvl4pPr>
            <a:lvl5pPr marL="1604923" indent="0" algn="l" defTabSz="914340" rtl="0" eaLnBrk="1" latinLnBrk="0" hangingPunct="1">
              <a:lnSpc>
                <a:spcPct val="100000"/>
              </a:lnSpc>
              <a:spcBef>
                <a:spcPts val="600"/>
              </a:spcBef>
              <a:spcAft>
                <a:spcPts val="600"/>
              </a:spcAft>
              <a:buSzPct val="70000"/>
              <a:buFont typeface="Arial" panose="020B0604020202020204" pitchFamily="34" charset="0"/>
              <a:buNone/>
              <a:defRPr sz="3200" kern="1200">
                <a:solidFill>
                  <a:schemeClr val="tx1"/>
                </a:solidFill>
                <a:effectLst>
                  <a:outerShdw blurRad="38100" dist="38100" dir="2700000" algn="tl">
                    <a:srgbClr val="000000">
                      <a:alpha val="43137"/>
                    </a:srgbClr>
                  </a:outerShdw>
                </a:effectLst>
                <a:latin typeface="+mn-lt"/>
                <a:ea typeface="+mn-ea"/>
                <a:cs typeface="+mn-cs"/>
              </a:defRPr>
            </a:lvl5pPr>
            <a:lvl6pPr marL="2514436" indent="-228585" algn="l" defTabSz="91434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07" indent="-228585" algn="l" defTabSz="91434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777" indent="-228585" algn="l" defTabSz="91434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948" indent="-228585" algn="l" defTabSz="91434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340" rtl="0" eaLnBrk="1" fontAlgn="auto" latinLnBrk="0" hangingPunct="1">
              <a:lnSpc>
                <a:spcPct val="100000"/>
              </a:lnSpc>
              <a:spcBef>
                <a:spcPts val="600"/>
              </a:spcBef>
              <a:spcAft>
                <a:spcPts val="600"/>
              </a:spcAft>
              <a:buClrTx/>
              <a:buSzTx/>
              <a:buFont typeface="Arial" panose="020B0604020202020204" pitchFamily="34" charset="0"/>
              <a:buNone/>
              <a:tabLst/>
              <a:defRPr/>
            </a:pPr>
            <a:r>
              <a:rPr kumimoji="0" lang="en-US" sz="28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libri"/>
                <a:ea typeface="+mn-ea"/>
                <a:cs typeface="+mn-cs"/>
              </a:rPr>
              <a:t>“ . . . </a:t>
            </a:r>
            <a:r>
              <a:rPr kumimoji="0" lang="en-US" sz="3200" b="0" i="1"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libri"/>
                <a:ea typeface="+mn-ea"/>
                <a:cs typeface="+mn-cs"/>
              </a:rPr>
              <a:t>all offices except Alaska . . . must transition </a:t>
            </a:r>
            <a:r>
              <a:rPr kumimoji="0" lang="en-US" sz="3200" b="0" i="1" u="none" strike="noStrike" kern="120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Calibri"/>
                <a:ea typeface="+mn-ea"/>
                <a:cs typeface="+mn-cs"/>
              </a:rPr>
              <a:t>…to </a:t>
            </a:r>
            <a:r>
              <a:rPr kumimoji="0" lang="en-US" sz="3200" b="0" i="1"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libri"/>
                <a:ea typeface="+mn-ea"/>
                <a:cs typeface="+mn-cs"/>
              </a:rPr>
              <a:t>NFDRS 2016 by May 2020. Additionally, BLM offices are encouraged to attend Geographic Area-hosted NFDRS 2016 training sessions with their partners to better understand changes to the system.”  </a:t>
            </a:r>
          </a:p>
        </p:txBody>
      </p:sp>
      <p:pic>
        <p:nvPicPr>
          <p:cNvPr id="4098" name="Picture 2" descr="Image result for blm official logo">
            <a:extLst>
              <a:ext uri="{FF2B5EF4-FFF2-40B4-BE49-F238E27FC236}">
                <a16:creationId xmlns="" xmlns:a16="http://schemas.microsoft.com/office/drawing/2014/main" id="{E6147E36-2844-431D-99DC-FF866D0470C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3423" y="514028"/>
            <a:ext cx="1332256" cy="116575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 xmlns:a16="http://schemas.microsoft.com/office/drawing/2014/main" id="{18EEE3B0-7B16-4F78-B3D3-026A2C991838}"/>
              </a:ext>
            </a:extLst>
          </p:cNvPr>
          <p:cNvPicPr>
            <a:picLocks noChangeAspect="1"/>
          </p:cNvPicPr>
          <p:nvPr/>
        </p:nvPicPr>
        <p:blipFill>
          <a:blip r:embed="rId5"/>
          <a:stretch>
            <a:fillRect/>
          </a:stretch>
        </p:blipFill>
        <p:spPr>
          <a:xfrm>
            <a:off x="7437900" y="723491"/>
            <a:ext cx="3971177" cy="5153940"/>
          </a:xfrm>
          <a:prstGeom prst="rect">
            <a:avLst/>
          </a:prstGeom>
          <a:ln>
            <a:noFill/>
          </a:ln>
          <a:effectLst>
            <a:outerShdw blurRad="292100" dist="139700" dir="2700000" algn="tl" rotWithShape="0">
              <a:srgbClr val="333333">
                <a:alpha val="65000"/>
              </a:srgbClr>
            </a:outerShdw>
          </a:effectLst>
        </p:spPr>
      </p:pic>
      <p:pic>
        <p:nvPicPr>
          <p:cNvPr id="3" name="Picture 2">
            <a:extLst>
              <a:ext uri="{FF2B5EF4-FFF2-40B4-BE49-F238E27FC236}">
                <a16:creationId xmlns="" xmlns:a16="http://schemas.microsoft.com/office/drawing/2014/main" id="{ACDD2B2E-4980-42F2-A8AB-5C63CA25E598}"/>
              </a:ext>
            </a:extLst>
          </p:cNvPr>
          <p:cNvPicPr>
            <a:picLocks noChangeAspect="1"/>
          </p:cNvPicPr>
          <p:nvPr/>
        </p:nvPicPr>
        <p:blipFill>
          <a:blip r:embed="rId6"/>
          <a:stretch>
            <a:fillRect/>
          </a:stretch>
        </p:blipFill>
        <p:spPr>
          <a:xfrm>
            <a:off x="6818479" y="315790"/>
            <a:ext cx="3971177" cy="517376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9180612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animEffect transition="in" filter="fade">
                                      <p:cBhvr>
                                        <p:cTn id="15" dur="500"/>
                                        <p:tgtEl>
                                          <p:spTgt spid="5"/>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childTnLst>
                                </p:cTn>
                              </p:par>
                            </p:childTnLst>
                          </p:cTn>
                        </p:par>
                        <p:par>
                          <p:cTn id="22" fill="hold">
                            <p:stCondLst>
                              <p:cond delay="1500"/>
                            </p:stCondLst>
                            <p:childTnLst>
                              <p:par>
                                <p:cTn id="23" presetID="9" presetClass="entr" presetSubtype="0" fill="hold" grpId="0" nodeType="afterEffect">
                                  <p:stCondLst>
                                    <p:cond delay="1000"/>
                                  </p:stCondLst>
                                  <p:childTnLst>
                                    <p:set>
                                      <p:cBhvr>
                                        <p:cTn id="24" dur="1" fill="hold">
                                          <p:stCondLst>
                                            <p:cond delay="0"/>
                                          </p:stCondLst>
                                        </p:cTn>
                                        <p:tgtEl>
                                          <p:spTgt spid="6"/>
                                        </p:tgtEl>
                                        <p:attrNameLst>
                                          <p:attrName>style.visibility</p:attrName>
                                        </p:attrNameLst>
                                      </p:cBhvr>
                                      <p:to>
                                        <p:strVal val="visible"/>
                                      </p:to>
                                    </p:set>
                                    <p:animEffect transition="in" filter="dissolve">
                                      <p:cBhvr>
                                        <p:cTn id="25"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 xmlns:a16="http://schemas.microsoft.com/office/drawing/2014/main" id="{44D0E22E-39A4-41B5-8612-283D757F8117}"/>
              </a:ext>
            </a:extLst>
          </p:cNvPr>
          <p:cNvSpPr/>
          <p:nvPr/>
        </p:nvSpPr>
        <p:spPr bwMode="auto">
          <a:xfrm>
            <a:off x="0" y="0"/>
            <a:ext cx="12192000" cy="6858000"/>
          </a:xfrm>
          <a:prstGeom prst="rect">
            <a:avLst/>
          </a:prstGeom>
          <a:solidFill>
            <a:schemeClr val="tx1"/>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a:solidFill>
                <a:srgbClr val="FFFFFF"/>
              </a:solidFill>
              <a:effectLst>
                <a:outerShdw blurRad="38100" dist="38100" dir="2700000" algn="tl">
                  <a:srgbClr val="000000">
                    <a:alpha val="43137"/>
                  </a:srgbClr>
                </a:outerShdw>
              </a:effectLst>
              <a:latin typeface="Segoe" pitchFamily="34" charset="0"/>
            </a:endParaRPr>
          </a:p>
        </p:txBody>
      </p:sp>
      <p:pic>
        <p:nvPicPr>
          <p:cNvPr id="1028" name="Picture 4" descr="C:\Users\Jeffr\AppData\Local\Temp\SNAGHTML39874b8.PNG">
            <a:extLst>
              <a:ext uri="{FF2B5EF4-FFF2-40B4-BE49-F238E27FC236}">
                <a16:creationId xmlns="" xmlns:a16="http://schemas.microsoft.com/office/drawing/2014/main" id="{382590F4-95DA-4932-A3E5-1337393B33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288" y="1776413"/>
            <a:ext cx="11401425" cy="3305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6874695"/>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2" name="Picture 4" descr="C:\Users\Jeffr\AppData\Local\Temp\SNAGHTML32c85cc.PNG">
            <a:extLst>
              <a:ext uri="{FF2B5EF4-FFF2-40B4-BE49-F238E27FC236}">
                <a16:creationId xmlns="" xmlns:a16="http://schemas.microsoft.com/office/drawing/2014/main" id="{A12890D6-2C10-49A2-B008-F6FD21B19FC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3227" y="3151142"/>
            <a:ext cx="6164616" cy="3359716"/>
          </a:xfrm>
          <a:prstGeom prst="rect">
            <a:avLst/>
          </a:prstGeom>
          <a:noFill/>
          <a:extLst>
            <a:ext uri="{909E8E84-426E-40DD-AFC4-6F175D3DCCD1}">
              <a14:hiddenFill xmlns:a14="http://schemas.microsoft.com/office/drawing/2010/main">
                <a:solidFill>
                  <a:srgbClr val="FFFFFF"/>
                </a:solidFill>
              </a14:hiddenFill>
            </a:ext>
          </a:extLst>
        </p:spPr>
      </p:pic>
      <p:pic>
        <p:nvPicPr>
          <p:cNvPr id="37890" name="Picture 2" descr="C:\Users\Jeffr\AppData\Local\Temp\SNAGHTML32b289d.PNG">
            <a:extLst>
              <a:ext uri="{FF2B5EF4-FFF2-40B4-BE49-F238E27FC236}">
                <a16:creationId xmlns="" xmlns:a16="http://schemas.microsoft.com/office/drawing/2014/main" id="{29355B5C-C9A3-41F8-8358-D57D65B7574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3160"/>
          <a:stretch/>
        </p:blipFill>
        <p:spPr bwMode="auto">
          <a:xfrm>
            <a:off x="361941" y="1348800"/>
            <a:ext cx="6135902" cy="190618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0" y="144818"/>
            <a:ext cx="12192000" cy="1144929"/>
          </a:xfrm>
        </p:spPr>
        <p:txBody>
          <a:bodyPr wrap="square">
            <a:spAutoFit/>
          </a:bodyPr>
          <a:lstStyle/>
          <a:p>
            <a:pPr algn="ctr"/>
            <a:r>
              <a:rPr lang="en-US" sz="4000"/>
              <a:t>Interagency Standards for Fire and Fire Aviation Operations </a:t>
            </a:r>
            <a:r>
              <a:rPr lang="en-US"/>
              <a:t/>
            </a:r>
            <a:br>
              <a:rPr lang="en-US"/>
            </a:br>
            <a:r>
              <a:rPr lang="en-US" sz="3600"/>
              <a:t>(</a:t>
            </a:r>
            <a:r>
              <a:rPr lang="en-US" sz="3600" i="1"/>
              <a:t>Red Book</a:t>
            </a:r>
            <a:r>
              <a:rPr lang="en-US" sz="3600"/>
              <a:t>, Chapter 10 – Preparedness)</a:t>
            </a:r>
          </a:p>
        </p:txBody>
      </p:sp>
      <p:sp>
        <p:nvSpPr>
          <p:cNvPr id="30" name="Rectangle 29">
            <a:extLst>
              <a:ext uri="{FF2B5EF4-FFF2-40B4-BE49-F238E27FC236}">
                <a16:creationId xmlns="" xmlns:a16="http://schemas.microsoft.com/office/drawing/2014/main" id="{5E739428-51ED-47F5-A983-238AF09FDEC6}"/>
              </a:ext>
            </a:extLst>
          </p:cNvPr>
          <p:cNvSpPr/>
          <p:nvPr/>
        </p:nvSpPr>
        <p:spPr bwMode="auto">
          <a:xfrm>
            <a:off x="7096371" y="1696672"/>
            <a:ext cx="4733685" cy="4524319"/>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rot="0" spcFirstLastPara="0" vertOverflow="overflow" horzOverflow="overflow" vert="horz" wrap="square" lIns="91436" tIns="45719" rIns="91436" bIns="45719" numCol="1" spcCol="0" rtlCol="0" fromWordArt="0" anchor="ctr" anchorCtr="0" forceAA="0" compatLnSpc="1">
            <a:prstTxWarp prst="textNoShape">
              <a:avLst/>
            </a:prstTxWarp>
            <a:noAutofit/>
          </a:bodyPr>
          <a:lstStyle/>
          <a:p>
            <a:pPr defTabSz="914076" fontAlgn="base">
              <a:spcBef>
                <a:spcPct val="0"/>
              </a:spcBef>
              <a:spcAft>
                <a:spcPct val="0"/>
              </a:spcAft>
            </a:pPr>
            <a:r>
              <a:rPr lang="en-US" sz="3000">
                <a:solidFill>
                  <a:srgbClr val="FFFFFF"/>
                </a:solidFill>
                <a:effectLst>
                  <a:outerShdw blurRad="50800" dist="38100" dir="2700000" algn="tl" rotWithShape="0">
                    <a:prstClr val="black">
                      <a:alpha val="40000"/>
                    </a:prstClr>
                  </a:outerShdw>
                </a:effectLst>
                <a:latin typeface="Segoe" pitchFamily="34" charset="0"/>
              </a:rPr>
              <a:t>“At the local level, preparedness planning and the resultant activities begin with a Fire Danger Operating Plan (FDOP), which includes a number of other plans that result in coordinated actions based on the fire situation.”</a:t>
            </a:r>
          </a:p>
        </p:txBody>
      </p:sp>
      <p:cxnSp>
        <p:nvCxnSpPr>
          <p:cNvPr id="10" name="Straight Connector 9">
            <a:extLst>
              <a:ext uri="{FF2B5EF4-FFF2-40B4-BE49-F238E27FC236}">
                <a16:creationId xmlns="" xmlns:a16="http://schemas.microsoft.com/office/drawing/2014/main" id="{183B7694-84E9-435F-B8ED-7F4C5202E517}"/>
              </a:ext>
            </a:extLst>
          </p:cNvPr>
          <p:cNvCxnSpPr>
            <a:cxnSpLocks/>
            <a:endCxn id="3" idx="3"/>
          </p:cNvCxnSpPr>
          <p:nvPr/>
        </p:nvCxnSpPr>
        <p:spPr>
          <a:xfrm flipH="1" flipV="1">
            <a:off x="6497836" y="3891170"/>
            <a:ext cx="601308" cy="2329824"/>
          </a:xfrm>
          <a:prstGeom prst="line">
            <a:avLst/>
          </a:prstGeom>
          <a:ln w="50800">
            <a:solidFill>
              <a:srgbClr val="FF0000"/>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 xmlns:a16="http://schemas.microsoft.com/office/drawing/2014/main" id="{92904C4E-E03B-431C-8566-8D6FDD93044E}"/>
              </a:ext>
            </a:extLst>
          </p:cNvPr>
          <p:cNvCxnSpPr>
            <a:cxnSpLocks/>
            <a:endCxn id="3" idx="3"/>
          </p:cNvCxnSpPr>
          <p:nvPr/>
        </p:nvCxnSpPr>
        <p:spPr>
          <a:xfrm flipH="1">
            <a:off x="6497836" y="1696670"/>
            <a:ext cx="598540" cy="2194500"/>
          </a:xfrm>
          <a:prstGeom prst="line">
            <a:avLst/>
          </a:prstGeom>
          <a:ln w="50800">
            <a:solidFill>
              <a:srgbClr val="FF0000"/>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 xmlns:a16="http://schemas.microsoft.com/office/drawing/2014/main" id="{763B1288-B636-4E7E-BD86-5C58F6CDE65A}"/>
              </a:ext>
            </a:extLst>
          </p:cNvPr>
          <p:cNvSpPr/>
          <p:nvPr/>
        </p:nvSpPr>
        <p:spPr bwMode="auto">
          <a:xfrm>
            <a:off x="467139" y="3518453"/>
            <a:ext cx="6030697" cy="745434"/>
          </a:xfrm>
          <a:prstGeom prst="rect">
            <a:avLst/>
          </a:prstGeom>
          <a:noFill/>
          <a:ln w="63500">
            <a:solidFill>
              <a:srgbClr val="FF0000"/>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9" rIns="91436" bIns="45719" numCol="1" rtlCol="0" anchor="ctr" anchorCtr="0" compatLnSpc="1">
            <a:prstTxWarp prst="textNoShape">
              <a:avLst/>
            </a:prstTxWarp>
          </a:bodyPr>
          <a:lstStyle/>
          <a:p>
            <a:pPr algn="ctr" defTabSz="914076" fontAlgn="base">
              <a:spcBef>
                <a:spcPct val="0"/>
              </a:spcBef>
              <a:spcAft>
                <a:spcPct val="0"/>
              </a:spcAft>
            </a:pPr>
            <a:endParaRPr lang="en-US" sz="2300">
              <a:solidFill>
                <a:srgbClr val="FFFFFF"/>
              </a:solidFill>
              <a:effectLst>
                <a:outerShdw blurRad="38100" dist="38100" dir="2700000" algn="tl">
                  <a:srgbClr val="000000">
                    <a:alpha val="43137"/>
                  </a:srgbClr>
                </a:outerShdw>
              </a:effectLst>
              <a:latin typeface="Segoe" pitchFamily="34" charset="0"/>
            </a:endParaRPr>
          </a:p>
        </p:txBody>
      </p:sp>
      <p:sp>
        <p:nvSpPr>
          <p:cNvPr id="6" name="TextBox 5">
            <a:extLst>
              <a:ext uri="{FF2B5EF4-FFF2-40B4-BE49-F238E27FC236}">
                <a16:creationId xmlns="" xmlns:a16="http://schemas.microsoft.com/office/drawing/2014/main" id="{40BA86D9-55AE-4A62-9EC2-2FE9C8FF9304}"/>
              </a:ext>
            </a:extLst>
          </p:cNvPr>
          <p:cNvSpPr txBox="1">
            <a:spLocks noChangeAspect="1"/>
          </p:cNvSpPr>
          <p:nvPr/>
        </p:nvSpPr>
        <p:spPr>
          <a:xfrm>
            <a:off x="7077324" y="1682337"/>
            <a:ext cx="4752735" cy="4538651"/>
          </a:xfrm>
          <a:prstGeom prst="rect">
            <a:avLst/>
          </a:prstGeom>
          <a:noFill/>
          <a:ln w="76200">
            <a:solidFill>
              <a:srgbClr val="C00000"/>
            </a:solidFill>
          </a:ln>
          <a:effectLst>
            <a:outerShdw blurRad="50800" dist="38100" dir="2700000" algn="tl" rotWithShape="0">
              <a:prstClr val="black">
                <a:alpha val="40000"/>
              </a:prstClr>
            </a:outerShdw>
          </a:effectLst>
        </p:spPr>
        <p:txBody>
          <a:bodyPr wrap="square" rtlCol="0">
            <a:noAutofit/>
          </a:bodyPr>
          <a:lstStyle/>
          <a:p>
            <a:endParaRPr lang="en-US" sz="320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634267623"/>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500"/>
                                  </p:stCondLst>
                                  <p:childTnLst>
                                    <p:set>
                                      <p:cBhvr>
                                        <p:cTn id="6" dur="1" fill="hold">
                                          <p:stCondLst>
                                            <p:cond delay="0"/>
                                          </p:stCondLst>
                                        </p:cTn>
                                        <p:tgtEl>
                                          <p:spTgt spid="37890"/>
                                        </p:tgtEl>
                                        <p:attrNameLst>
                                          <p:attrName>style.visibility</p:attrName>
                                        </p:attrNameLst>
                                      </p:cBhvr>
                                      <p:to>
                                        <p:strVal val="visible"/>
                                      </p:to>
                                    </p:set>
                                    <p:animEffect transition="in" filter="blinds(horizontal)">
                                      <p:cBhvr>
                                        <p:cTn id="7" dur="1000"/>
                                        <p:tgtEl>
                                          <p:spTgt spid="37890"/>
                                        </p:tgtEl>
                                      </p:cBhvr>
                                    </p:animEffect>
                                  </p:childTnLst>
                                </p:cTn>
                              </p:par>
                            </p:childTnLst>
                          </p:cTn>
                        </p:par>
                        <p:par>
                          <p:cTn id="8" fill="hold">
                            <p:stCondLst>
                              <p:cond delay="1500"/>
                            </p:stCondLst>
                            <p:childTnLst>
                              <p:par>
                                <p:cTn id="9" presetID="3" presetClass="entr" presetSubtype="10" fill="hold" nodeType="afterEffect">
                                  <p:stCondLst>
                                    <p:cond delay="0"/>
                                  </p:stCondLst>
                                  <p:childTnLst>
                                    <p:set>
                                      <p:cBhvr>
                                        <p:cTn id="10" dur="1" fill="hold">
                                          <p:stCondLst>
                                            <p:cond delay="0"/>
                                          </p:stCondLst>
                                        </p:cTn>
                                        <p:tgtEl>
                                          <p:spTgt spid="37892"/>
                                        </p:tgtEl>
                                        <p:attrNameLst>
                                          <p:attrName>style.visibility</p:attrName>
                                        </p:attrNameLst>
                                      </p:cBhvr>
                                      <p:to>
                                        <p:strVal val="visible"/>
                                      </p:to>
                                    </p:set>
                                    <p:animEffect transition="in" filter="blinds(horizontal)">
                                      <p:cBhvr>
                                        <p:cTn id="11" dur="1000"/>
                                        <p:tgtEl>
                                          <p:spTgt spid="37892"/>
                                        </p:tgtEl>
                                      </p:cBhvr>
                                    </p:animEffect>
                                  </p:childTnLst>
                                </p:cTn>
                              </p:par>
                            </p:childTnLst>
                          </p:cTn>
                        </p:par>
                        <p:par>
                          <p:cTn id="12" fill="hold">
                            <p:stCondLst>
                              <p:cond delay="2500"/>
                            </p:stCondLst>
                            <p:childTnLst>
                              <p:par>
                                <p:cTn id="13" presetID="21" presetClass="entr" presetSubtype="2"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heel(2)">
                                      <p:cBhvr>
                                        <p:cTn id="15" dur="2000"/>
                                        <p:tgtEl>
                                          <p:spTgt spid="3"/>
                                        </p:tgtEl>
                                      </p:cBhvr>
                                    </p:animEffect>
                                  </p:childTnLst>
                                </p:cTn>
                              </p:par>
                            </p:childTnLst>
                          </p:cTn>
                        </p:par>
                        <p:par>
                          <p:cTn id="16" fill="hold">
                            <p:stCondLst>
                              <p:cond delay="4500"/>
                            </p:stCondLst>
                            <p:childTnLst>
                              <p:par>
                                <p:cTn id="17" presetID="22" presetClass="entr" presetSubtype="4" fill="hold" nodeType="after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wipe(down)">
                                      <p:cBhvr>
                                        <p:cTn id="19" dur="1000"/>
                                        <p:tgtEl>
                                          <p:spTgt spid="17"/>
                                        </p:tgtEl>
                                      </p:cBhvr>
                                    </p:animEffect>
                                  </p:childTnLst>
                                </p:cTn>
                              </p:par>
                              <p:par>
                                <p:cTn id="20" presetID="22" presetClass="entr" presetSubtype="1" fill="hold"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up)">
                                      <p:cBhvr>
                                        <p:cTn id="22" dur="1000"/>
                                        <p:tgtEl>
                                          <p:spTgt spid="10"/>
                                        </p:tgtEl>
                                      </p:cBhvr>
                                    </p:animEffect>
                                  </p:childTnLst>
                                </p:cTn>
                              </p:par>
                            </p:childTnLst>
                          </p:cTn>
                        </p:par>
                        <p:par>
                          <p:cTn id="23" fill="hold">
                            <p:stCondLst>
                              <p:cond delay="5500"/>
                            </p:stCondLst>
                            <p:childTnLst>
                              <p:par>
                                <p:cTn id="24" presetID="10" presetClass="entr" presetSubtype="0" fill="hold" grpId="0" nodeType="after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fade">
                                      <p:cBhvr>
                                        <p:cTn id="26" dur="2000"/>
                                        <p:tgtEl>
                                          <p:spTgt spid="30"/>
                                        </p:tgtEl>
                                      </p:cBhvr>
                                    </p:animEffect>
                                  </p:childTnLst>
                                </p:cTn>
                              </p:par>
                            </p:childTnLst>
                          </p:cTn>
                        </p:par>
                        <p:par>
                          <p:cTn id="27" fill="hold">
                            <p:stCondLst>
                              <p:cond delay="7500"/>
                            </p:stCondLst>
                            <p:childTnLst>
                              <p:par>
                                <p:cTn id="28" presetID="21" presetClass="entr" presetSubtype="2" fill="hold" grpId="0" nodeType="after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wheel(2)">
                                      <p:cBhvr>
                                        <p:cTn id="30"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 grpId="0" animBg="1"/>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9" name="Elbow Connector 68"/>
          <p:cNvCxnSpPr>
            <a:cxnSpLocks/>
          </p:cNvCxnSpPr>
          <p:nvPr/>
        </p:nvCxnSpPr>
        <p:spPr>
          <a:xfrm rot="10800000" flipH="1" flipV="1">
            <a:off x="1111301" y="5481345"/>
            <a:ext cx="233542" cy="677347"/>
          </a:xfrm>
          <a:prstGeom prst="bentConnector3">
            <a:avLst>
              <a:gd name="adj1" fmla="val -23746"/>
            </a:avLst>
          </a:prstGeom>
          <a:ln w="31750">
            <a:tailEnd type="triangle" w="lg" len="med"/>
          </a:ln>
        </p:spPr>
        <p:style>
          <a:lnRef idx="1">
            <a:schemeClr val="accent1"/>
          </a:lnRef>
          <a:fillRef idx="0">
            <a:schemeClr val="accent1"/>
          </a:fillRef>
          <a:effectRef idx="0">
            <a:schemeClr val="accent1"/>
          </a:effectRef>
          <a:fontRef idx="minor">
            <a:schemeClr val="tx1"/>
          </a:fontRef>
        </p:style>
      </p:cxnSp>
      <p:sp>
        <p:nvSpPr>
          <p:cNvPr id="17" name="Rectangle 16"/>
          <p:cNvSpPr>
            <a:spLocks/>
          </p:cNvSpPr>
          <p:nvPr/>
        </p:nvSpPr>
        <p:spPr>
          <a:xfrm>
            <a:off x="891407" y="2938269"/>
            <a:ext cx="2103120" cy="731520"/>
          </a:xfrm>
          <a:prstGeom prst="rect">
            <a:avLst/>
          </a:prstGeom>
          <a:ln/>
        </p:spPr>
        <p:style>
          <a:lnRef idx="1">
            <a:schemeClr val="accent3"/>
          </a:lnRef>
          <a:fillRef idx="3">
            <a:schemeClr val="accent3"/>
          </a:fillRef>
          <a:effectRef idx="2">
            <a:schemeClr val="accent3"/>
          </a:effectRef>
          <a:fontRef idx="minor">
            <a:schemeClr val="lt1"/>
          </a:fontRef>
        </p:style>
        <p:txBody>
          <a:bodyPr wrap="square" rtlCol="0" anchor="ctr">
            <a:noAutofit/>
          </a:bodyPr>
          <a:lstStyle/>
          <a:p>
            <a:pPr algn="ctr"/>
            <a:r>
              <a:rPr lang="en-US" sz="2000" b="1">
                <a:solidFill>
                  <a:schemeClr val="tx1"/>
                </a:solidFill>
                <a:effectLst>
                  <a:outerShdw blurRad="50800" dist="38100" dir="2700000" algn="tl" rotWithShape="0">
                    <a:prstClr val="black">
                      <a:alpha val="40000"/>
                    </a:prstClr>
                  </a:outerShdw>
                </a:effectLst>
              </a:rPr>
              <a:t>Fire Danger Operating Plan</a:t>
            </a:r>
          </a:p>
        </p:txBody>
      </p:sp>
      <p:sp>
        <p:nvSpPr>
          <p:cNvPr id="18" name="Rectangle 17"/>
          <p:cNvSpPr/>
          <p:nvPr/>
        </p:nvSpPr>
        <p:spPr>
          <a:xfrm>
            <a:off x="1074287" y="3815600"/>
            <a:ext cx="1828800" cy="557204"/>
          </a:xfrm>
          <a:prstGeom prst="rect">
            <a:avLst/>
          </a:prstGeom>
          <a:ln/>
        </p:spPr>
        <p:style>
          <a:lnRef idx="1">
            <a:schemeClr val="accent3"/>
          </a:lnRef>
          <a:fillRef idx="2">
            <a:schemeClr val="accent3"/>
          </a:fillRef>
          <a:effectRef idx="1">
            <a:schemeClr val="accent3"/>
          </a:effectRef>
          <a:fontRef idx="minor">
            <a:schemeClr val="dk1"/>
          </a:fontRef>
        </p:style>
        <p:txBody>
          <a:bodyPr rtlCol="0" anchor="ctr">
            <a:spAutoFit/>
          </a:bodyPr>
          <a:lstStyle/>
          <a:p>
            <a:pPr algn="ctr">
              <a:lnSpc>
                <a:spcPts val="1800"/>
              </a:lnSpc>
            </a:pPr>
            <a:r>
              <a:rPr lang="en-US">
                <a:solidFill>
                  <a:prstClr val="black"/>
                </a:solidFill>
              </a:rPr>
              <a:t>Preparedness  Level Plan</a:t>
            </a:r>
          </a:p>
        </p:txBody>
      </p:sp>
      <p:sp>
        <p:nvSpPr>
          <p:cNvPr id="19" name="Rectangle 18"/>
          <p:cNvSpPr/>
          <p:nvPr/>
        </p:nvSpPr>
        <p:spPr>
          <a:xfrm>
            <a:off x="1074287" y="4496379"/>
            <a:ext cx="1828800" cy="548640"/>
          </a:xfrm>
          <a:prstGeom prst="rect">
            <a:avLst/>
          </a:prstGeom>
          <a:ln/>
        </p:spPr>
        <p:style>
          <a:lnRef idx="1">
            <a:schemeClr val="accent3"/>
          </a:lnRef>
          <a:fillRef idx="2">
            <a:schemeClr val="accent3"/>
          </a:fillRef>
          <a:effectRef idx="1">
            <a:schemeClr val="accent3"/>
          </a:effectRef>
          <a:fontRef idx="minor">
            <a:schemeClr val="dk1"/>
          </a:fontRef>
        </p:style>
        <p:txBody>
          <a:bodyPr rtlCol="0" anchor="ctr">
            <a:spAutoFit/>
          </a:bodyPr>
          <a:lstStyle/>
          <a:p>
            <a:pPr algn="ctr">
              <a:lnSpc>
                <a:spcPts val="1800"/>
              </a:lnSpc>
            </a:pPr>
            <a:r>
              <a:rPr lang="en-US">
                <a:solidFill>
                  <a:prstClr val="black"/>
                </a:solidFill>
              </a:rPr>
              <a:t>Staffing Plan</a:t>
            </a:r>
          </a:p>
        </p:txBody>
      </p:sp>
      <p:sp>
        <p:nvSpPr>
          <p:cNvPr id="20" name="Rectangle 19"/>
          <p:cNvSpPr/>
          <p:nvPr/>
        </p:nvSpPr>
        <p:spPr>
          <a:xfrm>
            <a:off x="1084815" y="5191042"/>
            <a:ext cx="1828800" cy="548640"/>
          </a:xfrm>
          <a:prstGeom prst="rect">
            <a:avLst/>
          </a:prstGeom>
          <a:ln/>
        </p:spPr>
        <p:style>
          <a:lnRef idx="1">
            <a:schemeClr val="accent3"/>
          </a:lnRef>
          <a:fillRef idx="2">
            <a:schemeClr val="accent3"/>
          </a:fillRef>
          <a:effectRef idx="1">
            <a:schemeClr val="accent3"/>
          </a:effectRef>
          <a:fontRef idx="minor">
            <a:schemeClr val="dk1"/>
          </a:fontRef>
        </p:style>
        <p:txBody>
          <a:bodyPr rtlCol="0" anchor="ctr">
            <a:spAutoFit/>
          </a:bodyPr>
          <a:lstStyle/>
          <a:p>
            <a:pPr algn="ctr">
              <a:lnSpc>
                <a:spcPts val="1800"/>
              </a:lnSpc>
            </a:pPr>
            <a:r>
              <a:rPr lang="en-US">
                <a:solidFill>
                  <a:prstClr val="black"/>
                </a:solidFill>
              </a:rPr>
              <a:t>Prevention Plan</a:t>
            </a:r>
          </a:p>
        </p:txBody>
      </p:sp>
      <p:sp>
        <p:nvSpPr>
          <p:cNvPr id="21" name="Rectangle 20"/>
          <p:cNvSpPr/>
          <p:nvPr/>
        </p:nvSpPr>
        <p:spPr>
          <a:xfrm>
            <a:off x="1328885" y="5903873"/>
            <a:ext cx="1828800" cy="545122"/>
          </a:xfrm>
          <a:prstGeom prst="rect">
            <a:avLst/>
          </a:prstGeom>
          <a:ln/>
        </p:spPr>
        <p:style>
          <a:lnRef idx="1">
            <a:schemeClr val="accent3"/>
          </a:lnRef>
          <a:fillRef idx="2">
            <a:schemeClr val="accent3"/>
          </a:fillRef>
          <a:effectRef idx="1">
            <a:schemeClr val="accent3"/>
          </a:effectRef>
          <a:fontRef idx="minor">
            <a:schemeClr val="dk1"/>
          </a:fontRef>
        </p:style>
        <p:txBody>
          <a:bodyPr rtlCol="0" anchor="ctr">
            <a:noAutofit/>
          </a:bodyPr>
          <a:lstStyle/>
          <a:p>
            <a:pPr algn="ctr">
              <a:lnSpc>
                <a:spcPts val="1800"/>
              </a:lnSpc>
            </a:pPr>
            <a:r>
              <a:rPr lang="en-US">
                <a:solidFill>
                  <a:prstClr val="black"/>
                </a:solidFill>
              </a:rPr>
              <a:t>Restriction Plan</a:t>
            </a:r>
          </a:p>
        </p:txBody>
      </p:sp>
      <p:sp>
        <p:nvSpPr>
          <p:cNvPr id="77" name="Rectangle 76"/>
          <p:cNvSpPr>
            <a:spLocks/>
          </p:cNvSpPr>
          <p:nvPr/>
        </p:nvSpPr>
        <p:spPr>
          <a:xfrm>
            <a:off x="3729084" y="2938269"/>
            <a:ext cx="2103120" cy="731520"/>
          </a:xfrm>
          <a:prstGeom prst="rect">
            <a:avLst/>
          </a:prstGeom>
          <a:ln/>
        </p:spPr>
        <p:style>
          <a:lnRef idx="1">
            <a:schemeClr val="accent6"/>
          </a:lnRef>
          <a:fillRef idx="3">
            <a:schemeClr val="accent6"/>
          </a:fillRef>
          <a:effectRef idx="2">
            <a:schemeClr val="accent6"/>
          </a:effectRef>
          <a:fontRef idx="minor">
            <a:schemeClr val="lt1"/>
          </a:fontRef>
        </p:style>
        <p:txBody>
          <a:bodyPr wrap="square" rtlCol="0" anchor="ctr">
            <a:noAutofit/>
          </a:bodyPr>
          <a:lstStyle/>
          <a:p>
            <a:pPr algn="ctr"/>
            <a:r>
              <a:rPr lang="en-US" sz="2000" b="1">
                <a:solidFill>
                  <a:schemeClr val="tx1"/>
                </a:solidFill>
                <a:effectLst>
                  <a:outerShdw blurRad="50800" dist="38100" dir="2700000" algn="tl" rotWithShape="0">
                    <a:prstClr val="black">
                      <a:alpha val="40000"/>
                    </a:prstClr>
                  </a:outerShdw>
                </a:effectLst>
              </a:rPr>
              <a:t>Wildfire Operations Plan</a:t>
            </a:r>
          </a:p>
        </p:txBody>
      </p:sp>
      <p:sp>
        <p:nvSpPr>
          <p:cNvPr id="78" name="Rectangle 77"/>
          <p:cNvSpPr/>
          <p:nvPr/>
        </p:nvSpPr>
        <p:spPr>
          <a:xfrm>
            <a:off x="3895887" y="3834206"/>
            <a:ext cx="1828800" cy="557204"/>
          </a:xfrm>
          <a:prstGeom prst="rect">
            <a:avLst/>
          </a:prstGeom>
          <a:ln/>
        </p:spPr>
        <p:style>
          <a:lnRef idx="1">
            <a:schemeClr val="accent6"/>
          </a:lnRef>
          <a:fillRef idx="2">
            <a:schemeClr val="accent6"/>
          </a:fillRef>
          <a:effectRef idx="1">
            <a:schemeClr val="accent6"/>
          </a:effectRef>
          <a:fontRef idx="minor">
            <a:schemeClr val="dk1"/>
          </a:fontRef>
        </p:style>
        <p:txBody>
          <a:bodyPr rtlCol="0" anchor="ctr">
            <a:spAutoFit/>
          </a:bodyPr>
          <a:lstStyle/>
          <a:p>
            <a:pPr algn="ctr">
              <a:lnSpc>
                <a:spcPts val="1800"/>
              </a:lnSpc>
            </a:pPr>
            <a:r>
              <a:rPr lang="en-US">
                <a:solidFill>
                  <a:prstClr val="black"/>
                </a:solidFill>
              </a:rPr>
              <a:t>Mobilization Guide</a:t>
            </a:r>
          </a:p>
        </p:txBody>
      </p:sp>
      <p:sp>
        <p:nvSpPr>
          <p:cNvPr id="79" name="Rectangle 78"/>
          <p:cNvSpPr/>
          <p:nvPr/>
        </p:nvSpPr>
        <p:spPr>
          <a:xfrm>
            <a:off x="3895887" y="4506421"/>
            <a:ext cx="1828800" cy="557204"/>
          </a:xfrm>
          <a:prstGeom prst="rect">
            <a:avLst/>
          </a:prstGeom>
          <a:ln/>
        </p:spPr>
        <p:style>
          <a:lnRef idx="1">
            <a:schemeClr val="accent6"/>
          </a:lnRef>
          <a:fillRef idx="2">
            <a:schemeClr val="accent6"/>
          </a:fillRef>
          <a:effectRef idx="1">
            <a:schemeClr val="accent6"/>
          </a:effectRef>
          <a:fontRef idx="minor">
            <a:schemeClr val="dk1"/>
          </a:fontRef>
        </p:style>
        <p:txBody>
          <a:bodyPr wrap="square" rtlCol="0" anchor="ctr">
            <a:spAutoFit/>
          </a:bodyPr>
          <a:lstStyle/>
          <a:p>
            <a:pPr algn="ctr">
              <a:lnSpc>
                <a:spcPts val="1800"/>
              </a:lnSpc>
            </a:pPr>
            <a:r>
              <a:rPr lang="en-US">
                <a:solidFill>
                  <a:prstClr val="black"/>
                </a:solidFill>
              </a:rPr>
              <a:t>Initial Response Plan</a:t>
            </a:r>
          </a:p>
        </p:txBody>
      </p:sp>
      <p:sp>
        <p:nvSpPr>
          <p:cNvPr id="103" name="TextBox 102"/>
          <p:cNvSpPr txBox="1"/>
          <p:nvPr/>
        </p:nvSpPr>
        <p:spPr>
          <a:xfrm>
            <a:off x="783915" y="2090403"/>
            <a:ext cx="2286000" cy="731520"/>
          </a:xfrm>
          <a:prstGeom prst="rect">
            <a:avLst/>
          </a:prstGeom>
          <a:noFill/>
          <a:ln>
            <a:noFill/>
          </a:ln>
          <a:effectLst>
            <a:outerShdw blurRad="50800" dist="38100" dir="2700000" algn="tl" rotWithShape="0">
              <a:prstClr val="black">
                <a:alpha val="40000"/>
              </a:prstClr>
            </a:outerShdw>
          </a:effectLst>
          <a:scene3d>
            <a:camera prst="orthographicFront" fov="0">
              <a:rot lat="0" lon="0" rev="0"/>
            </a:camera>
            <a:lightRig rig="glow" dir="t">
              <a:rot lat="0" lon="0" rev="6360000"/>
            </a:lightRig>
          </a:scene3d>
          <a:sp3d prstMaterial="flat">
            <a:bevelT w="95250" h="101600"/>
            <a:contourClr>
              <a:schemeClr val="accent1">
                <a:satMod val="300000"/>
              </a:schemeClr>
            </a:contourClr>
          </a:sp3d>
        </p:spPr>
        <p:style>
          <a:lnRef idx="0">
            <a:schemeClr val="accent1"/>
          </a:lnRef>
          <a:fillRef idx="3">
            <a:schemeClr val="accent1"/>
          </a:fillRef>
          <a:effectRef idx="3">
            <a:schemeClr val="accent1"/>
          </a:effectRef>
          <a:fontRef idx="minor">
            <a:schemeClr val="lt1"/>
          </a:fontRef>
        </p:style>
        <p:txBody>
          <a:bodyPr wrap="square" rtlCol="0" anchor="ctr" anchorCtr="0">
            <a:spAutoFit/>
          </a:bodyPr>
          <a:lstStyle/>
          <a:p>
            <a:pPr algn="ctr"/>
            <a:r>
              <a:rPr lang="en-US" sz="2800" b="1">
                <a:ln w="0"/>
                <a:solidFill>
                  <a:srgbClr val="FFFF00"/>
                </a:solidFill>
                <a:effectLst>
                  <a:outerShdw blurRad="50800" dist="38100" dir="2700000" algn="tl" rotWithShape="0">
                    <a:prstClr val="black">
                      <a:alpha val="40000"/>
                    </a:prstClr>
                  </a:outerShdw>
                </a:effectLst>
              </a:rPr>
              <a:t>Preparedness</a:t>
            </a:r>
          </a:p>
        </p:txBody>
      </p:sp>
      <p:sp>
        <p:nvSpPr>
          <p:cNvPr id="104" name="TextBox 103"/>
          <p:cNvSpPr txBox="1"/>
          <p:nvPr/>
        </p:nvSpPr>
        <p:spPr>
          <a:xfrm>
            <a:off x="3621593" y="2090403"/>
            <a:ext cx="2286000" cy="731520"/>
          </a:xfrm>
          <a:prstGeom prst="rect">
            <a:avLst/>
          </a:prstGeom>
          <a:noFill/>
          <a:ln>
            <a:noFill/>
          </a:ln>
          <a:effectLst>
            <a:outerShdw blurRad="50800" dist="38100" dir="2700000" algn="tl" rotWithShape="0">
              <a:prstClr val="black">
                <a:alpha val="40000"/>
              </a:prstClr>
            </a:outerShdw>
          </a:effectLst>
          <a:scene3d>
            <a:camera prst="orthographicFront" fov="0">
              <a:rot lat="0" lon="0" rev="0"/>
            </a:camera>
            <a:lightRig rig="glow" dir="t">
              <a:rot lat="0" lon="0" rev="6360000"/>
            </a:lightRig>
          </a:scene3d>
          <a:sp3d prstMaterial="flat">
            <a:bevelT w="95250" h="101600"/>
            <a:contourClr>
              <a:schemeClr val="accent3">
                <a:satMod val="300000"/>
              </a:schemeClr>
            </a:contourClr>
          </a:sp3d>
        </p:spPr>
        <p:style>
          <a:lnRef idx="0">
            <a:schemeClr val="accent3"/>
          </a:lnRef>
          <a:fillRef idx="3">
            <a:schemeClr val="accent3"/>
          </a:fillRef>
          <a:effectRef idx="3">
            <a:schemeClr val="accent3"/>
          </a:effectRef>
          <a:fontRef idx="minor">
            <a:schemeClr val="lt1"/>
          </a:fontRef>
        </p:style>
        <p:txBody>
          <a:bodyPr wrap="square" rtlCol="0" anchor="ctr" anchorCtr="0">
            <a:spAutoFit/>
          </a:bodyPr>
          <a:lstStyle/>
          <a:p>
            <a:pPr algn="ctr"/>
            <a:r>
              <a:rPr lang="en-US" sz="2800" b="1">
                <a:ln w="0"/>
                <a:solidFill>
                  <a:srgbClr val="FFFF00"/>
                </a:solidFill>
                <a:effectLst>
                  <a:outerShdw blurRad="50800" dist="38100" dir="2700000" algn="tl" rotWithShape="0">
                    <a:prstClr val="black">
                      <a:alpha val="40000"/>
                    </a:prstClr>
                  </a:outerShdw>
                </a:effectLst>
              </a:rPr>
              <a:t>Wildfire Response</a:t>
            </a:r>
            <a:endParaRPr lang="en-US" sz="2800" b="1">
              <a:solidFill>
                <a:srgbClr val="FFFF00"/>
              </a:solidFill>
              <a:effectLst>
                <a:outerShdw blurRad="50800" dist="38100" dir="2700000" algn="tl" rotWithShape="0">
                  <a:prstClr val="black">
                    <a:alpha val="40000"/>
                  </a:prstClr>
                </a:outerShdw>
              </a:effectLst>
            </a:endParaRPr>
          </a:p>
        </p:txBody>
      </p:sp>
      <p:sp>
        <p:nvSpPr>
          <p:cNvPr id="105" name="TextBox 104"/>
          <p:cNvSpPr txBox="1"/>
          <p:nvPr/>
        </p:nvSpPr>
        <p:spPr>
          <a:xfrm>
            <a:off x="6459271" y="2090403"/>
            <a:ext cx="2286000" cy="731520"/>
          </a:xfrm>
          <a:prstGeom prst="rect">
            <a:avLst/>
          </a:prstGeom>
          <a:noFill/>
          <a:ln>
            <a:noFill/>
          </a:ln>
          <a:effectLst>
            <a:outerShdw blurRad="50800" dist="38100" dir="2700000" algn="tl" rotWithShape="0">
              <a:prstClr val="black">
                <a:alpha val="40000"/>
              </a:prstClr>
            </a:outerShdw>
          </a:effectLst>
          <a:scene3d>
            <a:camera prst="orthographicFront" fov="0">
              <a:rot lat="0" lon="0" rev="0"/>
            </a:camera>
            <a:lightRig rig="glow" dir="t">
              <a:rot lat="0" lon="0" rev="6360000"/>
            </a:lightRig>
          </a:scene3d>
          <a:sp3d prstMaterial="flat">
            <a:bevelT w="95250" h="101600"/>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wrap="square" rtlCol="0" anchor="ctr" anchorCtr="0">
            <a:spAutoFit/>
          </a:bodyPr>
          <a:lstStyle/>
          <a:p>
            <a:pPr algn="ctr"/>
            <a:r>
              <a:rPr lang="en-US" sz="2800" b="1">
                <a:ln w="0"/>
                <a:solidFill>
                  <a:srgbClr val="FFFF00"/>
                </a:solidFill>
                <a:effectLst>
                  <a:outerShdw blurRad="50800" dist="38100" dir="2700000" algn="tl" rotWithShape="0">
                    <a:prstClr val="black">
                      <a:alpha val="40000"/>
                    </a:prstClr>
                  </a:outerShdw>
                </a:effectLst>
              </a:rPr>
              <a:t>Fuels Management</a:t>
            </a:r>
            <a:endParaRPr lang="en-US" sz="2800" b="1">
              <a:solidFill>
                <a:srgbClr val="FFFF00"/>
              </a:solidFill>
              <a:effectLst>
                <a:outerShdw blurRad="50800" dist="38100" dir="2700000" algn="tl" rotWithShape="0">
                  <a:prstClr val="black">
                    <a:alpha val="40000"/>
                  </a:prstClr>
                </a:outerShdw>
              </a:effectLst>
            </a:endParaRPr>
          </a:p>
        </p:txBody>
      </p:sp>
      <p:sp>
        <p:nvSpPr>
          <p:cNvPr id="106" name="TextBox 105"/>
          <p:cNvSpPr txBox="1"/>
          <p:nvPr/>
        </p:nvSpPr>
        <p:spPr>
          <a:xfrm>
            <a:off x="9296948" y="2090403"/>
            <a:ext cx="2286000" cy="731520"/>
          </a:xfrm>
          <a:prstGeom prst="rect">
            <a:avLst/>
          </a:prstGeom>
          <a:noFill/>
          <a:ln>
            <a:noFill/>
          </a:ln>
          <a:effectLst>
            <a:outerShdw blurRad="50800" dist="38100" dir="2700000" algn="tl" rotWithShape="0">
              <a:prstClr val="black">
                <a:alpha val="40000"/>
              </a:prstClr>
            </a:outerShdw>
          </a:effectLst>
          <a:scene3d>
            <a:camera prst="orthographicFront" fov="0">
              <a:rot lat="0" lon="0" rev="0"/>
            </a:camera>
            <a:lightRig rig="glow" dir="t">
              <a:rot lat="0" lon="0" rev="6360000"/>
            </a:lightRig>
          </a:scene3d>
          <a:sp3d prstMaterial="flat">
            <a:bevelT w="95250" h="101600"/>
            <a:contourClr>
              <a:schemeClr val="accent4">
                <a:satMod val="300000"/>
              </a:schemeClr>
            </a:contourClr>
          </a:sp3d>
        </p:spPr>
        <p:style>
          <a:lnRef idx="0">
            <a:schemeClr val="accent4"/>
          </a:lnRef>
          <a:fillRef idx="3">
            <a:schemeClr val="accent4"/>
          </a:fillRef>
          <a:effectRef idx="3">
            <a:schemeClr val="accent4"/>
          </a:effectRef>
          <a:fontRef idx="minor">
            <a:schemeClr val="lt1"/>
          </a:fontRef>
        </p:style>
        <p:txBody>
          <a:bodyPr wrap="square" rtlCol="0" anchor="ctr" anchorCtr="0">
            <a:spAutoFit/>
          </a:bodyPr>
          <a:lstStyle/>
          <a:p>
            <a:pPr algn="ctr"/>
            <a:r>
              <a:rPr lang="en-US" sz="2800" b="1">
                <a:ln w="0"/>
                <a:solidFill>
                  <a:srgbClr val="FFFF00"/>
                </a:solidFill>
                <a:effectLst>
                  <a:outerShdw blurRad="50800" dist="38100" dir="2700000" algn="tl" rotWithShape="0">
                    <a:prstClr val="black">
                      <a:alpha val="40000"/>
                    </a:prstClr>
                  </a:outerShdw>
                </a:effectLst>
              </a:rPr>
              <a:t>Aviation</a:t>
            </a:r>
          </a:p>
        </p:txBody>
      </p:sp>
      <p:sp>
        <p:nvSpPr>
          <p:cNvPr id="130" name="TextBox 129"/>
          <p:cNvSpPr txBox="1"/>
          <p:nvPr/>
        </p:nvSpPr>
        <p:spPr>
          <a:xfrm>
            <a:off x="0" y="1030114"/>
            <a:ext cx="12192000" cy="646331"/>
          </a:xfrm>
          <a:prstGeom prst="rect">
            <a:avLst/>
          </a:prstGeom>
          <a:noFill/>
          <a:ln>
            <a:noFill/>
          </a:ln>
          <a:effectLst>
            <a:outerShdw blurRad="50800" dist="38100" dir="2700000" algn="tl" rotWithShape="0">
              <a:prstClr val="black">
                <a:alpha val="40000"/>
              </a:prstClr>
            </a:outerShdw>
          </a:effectLst>
        </p:spPr>
        <p:style>
          <a:lnRef idx="2">
            <a:schemeClr val="accent3"/>
          </a:lnRef>
          <a:fillRef idx="1">
            <a:schemeClr val="lt1"/>
          </a:fillRef>
          <a:effectRef idx="0">
            <a:schemeClr val="accent3"/>
          </a:effectRef>
          <a:fontRef idx="minor">
            <a:schemeClr val="dk1"/>
          </a:fontRef>
        </p:style>
        <p:txBody>
          <a:bodyPr wrap="square" rtlCol="0" anchor="ctr" anchorCtr="0">
            <a:spAutoFit/>
          </a:bodyPr>
          <a:lstStyle/>
          <a:p>
            <a:pPr algn="ctr"/>
            <a:r>
              <a:rPr lang="en-US" sz="3600" b="1">
                <a:ln w="0"/>
                <a:solidFill>
                  <a:schemeClr val="tx1"/>
                </a:solidFill>
                <a:effectLst>
                  <a:outerShdw blurRad="50800" dist="38100" dir="2700000" algn="tl" rotWithShape="0">
                    <a:prstClr val="black">
                      <a:alpha val="40000"/>
                    </a:prstClr>
                  </a:outerShdw>
                </a:effectLst>
              </a:rPr>
              <a:t>Fire Management Planning</a:t>
            </a:r>
          </a:p>
        </p:txBody>
      </p:sp>
      <p:grpSp>
        <p:nvGrpSpPr>
          <p:cNvPr id="2" name="Group 1"/>
          <p:cNvGrpSpPr/>
          <p:nvPr/>
        </p:nvGrpSpPr>
        <p:grpSpPr>
          <a:xfrm>
            <a:off x="1926916" y="1598994"/>
            <a:ext cx="8513032" cy="491409"/>
            <a:chOff x="1632304" y="1634418"/>
            <a:chExt cx="6078450" cy="501864"/>
          </a:xfrm>
          <a:effectLst>
            <a:outerShdw blurRad="50800" dist="38100" dir="2700000" algn="tl" rotWithShape="0">
              <a:prstClr val="black">
                <a:alpha val="40000"/>
              </a:prstClr>
            </a:outerShdw>
          </a:effectLst>
        </p:grpSpPr>
        <p:cxnSp>
          <p:nvCxnSpPr>
            <p:cNvPr id="132" name="Elbow Connector 131"/>
            <p:cNvCxnSpPr>
              <a:cxnSpLocks/>
              <a:stCxn id="130" idx="2"/>
              <a:endCxn id="103" idx="0"/>
            </p:cNvCxnSpPr>
            <p:nvPr/>
          </p:nvCxnSpPr>
          <p:spPr>
            <a:xfrm rot="5400000">
              <a:off x="2869771" y="396951"/>
              <a:ext cx="501863" cy="2976798"/>
            </a:xfrm>
            <a:prstGeom prst="bentConnector3">
              <a:avLst>
                <a:gd name="adj1" fmla="val 50000"/>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7" name="Elbow Connector 136"/>
            <p:cNvCxnSpPr>
              <a:cxnSpLocks/>
              <a:stCxn id="130" idx="2"/>
              <a:endCxn id="104" idx="0"/>
            </p:cNvCxnSpPr>
            <p:nvPr/>
          </p:nvCxnSpPr>
          <p:spPr>
            <a:xfrm rot="5400000">
              <a:off x="3882846" y="1410027"/>
              <a:ext cx="501863" cy="950647"/>
            </a:xfrm>
            <a:prstGeom prst="bentConnector3">
              <a:avLst>
                <a:gd name="adj1" fmla="val 50000"/>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8" name="Elbow Connector 137"/>
            <p:cNvCxnSpPr>
              <a:cxnSpLocks/>
              <a:stCxn id="130" idx="2"/>
              <a:endCxn id="105" idx="0"/>
            </p:cNvCxnSpPr>
            <p:nvPr/>
          </p:nvCxnSpPr>
          <p:spPr>
            <a:xfrm rot="16200000" flipH="1">
              <a:off x="4895921" y="1347598"/>
              <a:ext cx="501863" cy="1075503"/>
            </a:xfrm>
            <a:prstGeom prst="bentConnector3">
              <a:avLst>
                <a:gd name="adj1" fmla="val 50000"/>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9" name="Elbow Connector 138"/>
            <p:cNvCxnSpPr>
              <a:cxnSpLocks/>
              <a:stCxn id="130" idx="2"/>
              <a:endCxn id="106" idx="0"/>
            </p:cNvCxnSpPr>
            <p:nvPr/>
          </p:nvCxnSpPr>
          <p:spPr>
            <a:xfrm rot="16200000" flipH="1">
              <a:off x="5908996" y="334524"/>
              <a:ext cx="501863" cy="3101653"/>
            </a:xfrm>
            <a:prstGeom prst="bentConnector3">
              <a:avLst>
                <a:gd name="adj1" fmla="val 50000"/>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151" name="TextBox 150"/>
          <p:cNvSpPr txBox="1"/>
          <p:nvPr/>
        </p:nvSpPr>
        <p:spPr>
          <a:xfrm>
            <a:off x="-1" y="70809"/>
            <a:ext cx="12192000" cy="646331"/>
          </a:xfrm>
          <a:prstGeom prst="rect">
            <a:avLst/>
          </a:prstGeom>
          <a:noFill/>
          <a:ln>
            <a:noFill/>
          </a:ln>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wrap="square" rtlCol="0" anchor="ctr" anchorCtr="0">
            <a:spAutoFit/>
          </a:bodyPr>
          <a:lstStyle/>
          <a:p>
            <a:pPr algn="ctr"/>
            <a:r>
              <a:rPr lang="en-US" sz="3600" b="1">
                <a:ln w="0"/>
                <a:solidFill>
                  <a:schemeClr val="tx1"/>
                </a:solidFill>
                <a:effectLst>
                  <a:outerShdw blurRad="50800" dist="38100" dir="2700000" algn="tl" rotWithShape="0">
                    <a:prstClr val="black">
                      <a:alpha val="40000"/>
                    </a:prstClr>
                  </a:outerShdw>
                </a:effectLst>
              </a:rPr>
              <a:t>Federal Land Use Planning</a:t>
            </a:r>
            <a:endParaRPr lang="en-US" sz="3600" b="1">
              <a:solidFill>
                <a:schemeClr val="tx1"/>
              </a:solidFill>
              <a:effectLst>
                <a:outerShdw blurRad="50800" dist="38100" dir="2700000" algn="tl" rotWithShape="0">
                  <a:prstClr val="black">
                    <a:alpha val="40000"/>
                  </a:prstClr>
                </a:outerShdw>
              </a:effectLst>
            </a:endParaRPr>
          </a:p>
        </p:txBody>
      </p:sp>
      <p:cxnSp>
        <p:nvCxnSpPr>
          <p:cNvPr id="152" name="Elbow Connector 151"/>
          <p:cNvCxnSpPr>
            <a:cxnSpLocks/>
            <a:stCxn id="151" idx="2"/>
            <a:endCxn id="130" idx="0"/>
          </p:cNvCxnSpPr>
          <p:nvPr/>
        </p:nvCxnSpPr>
        <p:spPr>
          <a:xfrm rot="16200000" flipH="1">
            <a:off x="5939512" y="873626"/>
            <a:ext cx="312974" cy="1"/>
          </a:xfrm>
          <a:prstGeom prst="bentConnector3">
            <a:avLst>
              <a:gd name="adj1" fmla="val 50000"/>
            </a:avLst>
          </a:prstGeom>
          <a:ln w="31750">
            <a:solidFill>
              <a:schemeClr val="tx1"/>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8" name="Rectangle 37"/>
          <p:cNvSpPr>
            <a:spLocks/>
          </p:cNvSpPr>
          <p:nvPr/>
        </p:nvSpPr>
        <p:spPr>
          <a:xfrm>
            <a:off x="6566761" y="2938269"/>
            <a:ext cx="2103120" cy="731520"/>
          </a:xfrm>
          <a:prstGeom prst="rect">
            <a:avLst/>
          </a:prstGeom>
          <a:ln/>
        </p:spPr>
        <p:style>
          <a:lnRef idx="1">
            <a:schemeClr val="accent2"/>
          </a:lnRef>
          <a:fillRef idx="3">
            <a:schemeClr val="accent2"/>
          </a:fillRef>
          <a:effectRef idx="2">
            <a:schemeClr val="accent2"/>
          </a:effectRef>
          <a:fontRef idx="minor">
            <a:schemeClr val="lt1"/>
          </a:fontRef>
        </p:style>
        <p:txBody>
          <a:bodyPr wrap="square" rtlCol="0" anchor="ctr">
            <a:noAutofit/>
          </a:bodyPr>
          <a:lstStyle/>
          <a:p>
            <a:pPr algn="ctr"/>
            <a:r>
              <a:rPr lang="en-US" sz="2000" b="1">
                <a:solidFill>
                  <a:schemeClr val="tx1"/>
                </a:solidFill>
                <a:effectLst>
                  <a:outerShdw blurRad="50800" dist="38100" dir="2700000" algn="tl" rotWithShape="0">
                    <a:prstClr val="black">
                      <a:alpha val="40000"/>
                    </a:prstClr>
                  </a:outerShdw>
                </a:effectLst>
              </a:rPr>
              <a:t>Fuels Program</a:t>
            </a:r>
          </a:p>
          <a:p>
            <a:pPr algn="ctr"/>
            <a:r>
              <a:rPr lang="en-US" sz="2000" b="1">
                <a:solidFill>
                  <a:schemeClr val="tx1"/>
                </a:solidFill>
                <a:effectLst>
                  <a:outerShdw blurRad="50800" dist="38100" dir="2700000" algn="tl" rotWithShape="0">
                    <a:prstClr val="black">
                      <a:alpha val="40000"/>
                    </a:prstClr>
                  </a:outerShdw>
                </a:effectLst>
              </a:rPr>
              <a:t>of Work</a:t>
            </a:r>
          </a:p>
        </p:txBody>
      </p:sp>
      <p:sp>
        <p:nvSpPr>
          <p:cNvPr id="39" name="Rectangle 38"/>
          <p:cNvSpPr>
            <a:spLocks/>
          </p:cNvSpPr>
          <p:nvPr/>
        </p:nvSpPr>
        <p:spPr>
          <a:xfrm>
            <a:off x="9404439" y="2938269"/>
            <a:ext cx="2103120" cy="731520"/>
          </a:xfrm>
          <a:prstGeom prst="rect">
            <a:avLst/>
          </a:prstGeom>
          <a:ln/>
        </p:spPr>
        <p:style>
          <a:lnRef idx="1">
            <a:schemeClr val="accent4"/>
          </a:lnRef>
          <a:fillRef idx="3">
            <a:schemeClr val="accent4"/>
          </a:fillRef>
          <a:effectRef idx="2">
            <a:schemeClr val="accent4"/>
          </a:effectRef>
          <a:fontRef idx="minor">
            <a:schemeClr val="lt1"/>
          </a:fontRef>
        </p:style>
        <p:txBody>
          <a:bodyPr wrap="square" rtlCol="0" anchor="ctr">
            <a:noAutofit/>
          </a:bodyPr>
          <a:lstStyle/>
          <a:p>
            <a:pPr algn="ctr"/>
            <a:r>
              <a:rPr lang="en-US" sz="2000" b="1">
                <a:solidFill>
                  <a:schemeClr val="tx1"/>
                </a:solidFill>
                <a:effectLst>
                  <a:outerShdw blurRad="50800" dist="38100" dir="2700000" algn="tl" rotWithShape="0">
                    <a:prstClr val="black">
                      <a:alpha val="40000"/>
                    </a:prstClr>
                  </a:outerShdw>
                </a:effectLst>
              </a:rPr>
              <a:t>Aviation Operations Plan</a:t>
            </a:r>
          </a:p>
        </p:txBody>
      </p:sp>
      <p:sp>
        <p:nvSpPr>
          <p:cNvPr id="33" name="Rectangle 32">
            <a:extLst>
              <a:ext uri="{FF2B5EF4-FFF2-40B4-BE49-F238E27FC236}">
                <a16:creationId xmlns="" xmlns:a16="http://schemas.microsoft.com/office/drawing/2014/main" id="{30374C6B-3D22-45A6-BB4A-E5A627A5D9D5}"/>
              </a:ext>
            </a:extLst>
          </p:cNvPr>
          <p:cNvSpPr/>
          <p:nvPr/>
        </p:nvSpPr>
        <p:spPr>
          <a:xfrm>
            <a:off x="6749641" y="3819882"/>
            <a:ext cx="1828800" cy="548640"/>
          </a:xfrm>
          <a:prstGeom prst="rect">
            <a:avLst/>
          </a:prstGeom>
          <a:ln/>
        </p:spPr>
        <p:style>
          <a:lnRef idx="1">
            <a:schemeClr val="accent2"/>
          </a:lnRef>
          <a:fillRef idx="2">
            <a:schemeClr val="accent2"/>
          </a:fillRef>
          <a:effectRef idx="1">
            <a:schemeClr val="accent2"/>
          </a:effectRef>
          <a:fontRef idx="minor">
            <a:schemeClr val="dk1"/>
          </a:fontRef>
        </p:style>
        <p:txBody>
          <a:bodyPr wrap="square" rtlCol="0" anchor="ctr">
            <a:spAutoFit/>
          </a:bodyPr>
          <a:lstStyle/>
          <a:p>
            <a:pPr algn="ctr"/>
            <a:r>
              <a:rPr lang="en-US">
                <a:solidFill>
                  <a:prstClr val="black"/>
                </a:solidFill>
              </a:rPr>
              <a:t>Prescribed Fire Plan</a:t>
            </a:r>
          </a:p>
        </p:txBody>
      </p:sp>
      <p:sp>
        <p:nvSpPr>
          <p:cNvPr id="112" name="Rectangle 111">
            <a:extLst>
              <a:ext uri="{FF2B5EF4-FFF2-40B4-BE49-F238E27FC236}">
                <a16:creationId xmlns="" xmlns:a16="http://schemas.microsoft.com/office/drawing/2014/main" id="{5B6BB2F7-5A03-429C-82F0-70A9D7FF7293}"/>
              </a:ext>
            </a:extLst>
          </p:cNvPr>
          <p:cNvSpPr/>
          <p:nvPr/>
        </p:nvSpPr>
        <p:spPr>
          <a:xfrm>
            <a:off x="9587319" y="3819882"/>
            <a:ext cx="1828800" cy="548640"/>
          </a:xfrm>
          <a:prstGeom prst="rect">
            <a:avLst/>
          </a:prstGeom>
          <a:ln/>
        </p:spPr>
        <p:style>
          <a:lnRef idx="1">
            <a:schemeClr val="accent4"/>
          </a:lnRef>
          <a:fillRef idx="2">
            <a:schemeClr val="accent4"/>
          </a:fillRef>
          <a:effectRef idx="1">
            <a:schemeClr val="accent4"/>
          </a:effectRef>
          <a:fontRef idx="minor">
            <a:schemeClr val="dk1"/>
          </a:fontRef>
        </p:style>
        <p:txBody>
          <a:bodyPr wrap="square" rtlCol="0" anchor="ctr">
            <a:spAutoFit/>
          </a:bodyPr>
          <a:lstStyle/>
          <a:p>
            <a:pPr algn="ctr"/>
            <a:r>
              <a:rPr lang="en-US">
                <a:solidFill>
                  <a:prstClr val="black"/>
                </a:solidFill>
              </a:rPr>
              <a:t>Aviation Mishap Response Plan</a:t>
            </a:r>
          </a:p>
        </p:txBody>
      </p:sp>
      <p:sp>
        <p:nvSpPr>
          <p:cNvPr id="118" name="Rectangle 117">
            <a:extLst>
              <a:ext uri="{FF2B5EF4-FFF2-40B4-BE49-F238E27FC236}">
                <a16:creationId xmlns="" xmlns:a16="http://schemas.microsoft.com/office/drawing/2014/main" id="{92B37394-7C4A-4469-9491-9465CEE33559}"/>
              </a:ext>
            </a:extLst>
          </p:cNvPr>
          <p:cNvSpPr/>
          <p:nvPr/>
        </p:nvSpPr>
        <p:spPr>
          <a:xfrm>
            <a:off x="9587319" y="4496379"/>
            <a:ext cx="1828800" cy="548640"/>
          </a:xfrm>
          <a:prstGeom prst="rect">
            <a:avLst/>
          </a:prstGeom>
          <a:ln/>
        </p:spPr>
        <p:style>
          <a:lnRef idx="1">
            <a:schemeClr val="accent4"/>
          </a:lnRef>
          <a:fillRef idx="2">
            <a:schemeClr val="accent4"/>
          </a:fillRef>
          <a:effectRef idx="1">
            <a:schemeClr val="accent4"/>
          </a:effectRef>
          <a:fontRef idx="minor">
            <a:schemeClr val="dk1"/>
          </a:fontRef>
        </p:style>
        <p:txBody>
          <a:bodyPr wrap="square" rtlCol="0" anchor="ctr">
            <a:spAutoFit/>
          </a:bodyPr>
          <a:lstStyle/>
          <a:p>
            <a:pPr algn="ctr"/>
            <a:r>
              <a:rPr lang="en-US">
                <a:solidFill>
                  <a:prstClr val="black"/>
                </a:solidFill>
              </a:rPr>
              <a:t>Project Aviation Safety Plan</a:t>
            </a:r>
          </a:p>
        </p:txBody>
      </p:sp>
      <p:cxnSp>
        <p:nvCxnSpPr>
          <p:cNvPr id="115" name="Elbow Connector 80">
            <a:extLst>
              <a:ext uri="{FF2B5EF4-FFF2-40B4-BE49-F238E27FC236}">
                <a16:creationId xmlns="" xmlns:a16="http://schemas.microsoft.com/office/drawing/2014/main" id="{B5BEF5F8-967F-4624-9A50-0599A17A805D}"/>
              </a:ext>
            </a:extLst>
          </p:cNvPr>
          <p:cNvCxnSpPr>
            <a:cxnSpLocks/>
            <a:stCxn id="39" idx="3"/>
            <a:endCxn id="112" idx="3"/>
          </p:cNvCxnSpPr>
          <p:nvPr/>
        </p:nvCxnSpPr>
        <p:spPr>
          <a:xfrm flipH="1">
            <a:off x="11416119" y="3304029"/>
            <a:ext cx="91440" cy="790173"/>
          </a:xfrm>
          <a:prstGeom prst="bentConnector3">
            <a:avLst>
              <a:gd name="adj1" fmla="val -250000"/>
            </a:avLst>
          </a:prstGeom>
          <a:ln w="31750">
            <a:tailEnd type="triangle" w="lg"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21" name="Elbow Connector 80">
            <a:extLst>
              <a:ext uri="{FF2B5EF4-FFF2-40B4-BE49-F238E27FC236}">
                <a16:creationId xmlns="" xmlns:a16="http://schemas.microsoft.com/office/drawing/2014/main" id="{706C3F91-F89E-4110-B802-3299C5A53B05}"/>
              </a:ext>
            </a:extLst>
          </p:cNvPr>
          <p:cNvCxnSpPr>
            <a:cxnSpLocks/>
            <a:stCxn id="39" idx="3"/>
            <a:endCxn id="118" idx="3"/>
          </p:cNvCxnSpPr>
          <p:nvPr/>
        </p:nvCxnSpPr>
        <p:spPr>
          <a:xfrm flipH="1">
            <a:off x="11416119" y="3304029"/>
            <a:ext cx="91440" cy="1466670"/>
          </a:xfrm>
          <a:prstGeom prst="bentConnector3">
            <a:avLst>
              <a:gd name="adj1" fmla="val -250000"/>
            </a:avLst>
          </a:prstGeom>
          <a:ln w="31750">
            <a:tailEnd type="triangle" w="lg"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61" name="Rectangle 60">
            <a:extLst>
              <a:ext uri="{FF2B5EF4-FFF2-40B4-BE49-F238E27FC236}">
                <a16:creationId xmlns="" xmlns:a16="http://schemas.microsoft.com/office/drawing/2014/main" id="{0581B350-6FE3-4B77-914F-85C3A89C4463}"/>
              </a:ext>
            </a:extLst>
          </p:cNvPr>
          <p:cNvSpPr/>
          <p:nvPr/>
        </p:nvSpPr>
        <p:spPr bwMode="auto">
          <a:xfrm>
            <a:off x="1083853" y="3851673"/>
            <a:ext cx="1828800" cy="521390"/>
          </a:xfrm>
          <a:prstGeom prst="rect">
            <a:avLst/>
          </a:prstGeom>
          <a:noFill/>
          <a:ln w="101600">
            <a:solidFill>
              <a:srgbClr val="FF0000"/>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a:solidFill>
                <a:srgbClr val="FFFFFF"/>
              </a:solidFill>
              <a:effectLst>
                <a:outerShdw blurRad="38100" dist="38100" dir="2700000" algn="tl">
                  <a:srgbClr val="000000">
                    <a:alpha val="43137"/>
                  </a:srgbClr>
                </a:outerShdw>
              </a:effectLst>
              <a:latin typeface="Segoe" pitchFamily="34" charset="0"/>
            </a:endParaRPr>
          </a:p>
        </p:txBody>
      </p:sp>
      <p:sp>
        <p:nvSpPr>
          <p:cNvPr id="62" name="Rectangle 61">
            <a:extLst>
              <a:ext uri="{FF2B5EF4-FFF2-40B4-BE49-F238E27FC236}">
                <a16:creationId xmlns="" xmlns:a16="http://schemas.microsoft.com/office/drawing/2014/main" id="{1B639A9D-2C5D-4B40-AB59-2A85D8E49DCF}"/>
              </a:ext>
            </a:extLst>
          </p:cNvPr>
          <p:cNvSpPr/>
          <p:nvPr/>
        </p:nvSpPr>
        <p:spPr bwMode="auto">
          <a:xfrm>
            <a:off x="1087852" y="4532711"/>
            <a:ext cx="1828800" cy="521390"/>
          </a:xfrm>
          <a:prstGeom prst="rect">
            <a:avLst/>
          </a:prstGeom>
          <a:noFill/>
          <a:ln w="101600">
            <a:solidFill>
              <a:srgbClr val="FF0000"/>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a:solidFill>
                <a:srgbClr val="FFFFFF"/>
              </a:solidFill>
              <a:effectLst>
                <a:outerShdw blurRad="38100" dist="38100" dir="2700000" algn="tl">
                  <a:srgbClr val="000000">
                    <a:alpha val="43137"/>
                  </a:srgbClr>
                </a:outerShdw>
              </a:effectLst>
              <a:latin typeface="Segoe" pitchFamily="34" charset="0"/>
            </a:endParaRPr>
          </a:p>
        </p:txBody>
      </p:sp>
      <p:sp>
        <p:nvSpPr>
          <p:cNvPr id="64" name="Rectangle 63">
            <a:extLst>
              <a:ext uri="{FF2B5EF4-FFF2-40B4-BE49-F238E27FC236}">
                <a16:creationId xmlns="" xmlns:a16="http://schemas.microsoft.com/office/drawing/2014/main" id="{6999B94E-2282-413A-8338-6AE19A106142}"/>
              </a:ext>
            </a:extLst>
          </p:cNvPr>
          <p:cNvSpPr/>
          <p:nvPr/>
        </p:nvSpPr>
        <p:spPr bwMode="auto">
          <a:xfrm>
            <a:off x="1348018" y="5894786"/>
            <a:ext cx="1828800" cy="521390"/>
          </a:xfrm>
          <a:prstGeom prst="rect">
            <a:avLst/>
          </a:prstGeom>
          <a:noFill/>
          <a:ln w="101600">
            <a:solidFill>
              <a:srgbClr val="FF0000"/>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a:solidFill>
                <a:srgbClr val="FFFFFF"/>
              </a:solidFill>
              <a:effectLst>
                <a:outerShdw blurRad="38100" dist="38100" dir="2700000" algn="tl">
                  <a:srgbClr val="000000">
                    <a:alpha val="43137"/>
                  </a:srgbClr>
                </a:outerShdw>
              </a:effectLst>
              <a:latin typeface="Segoe" pitchFamily="34" charset="0"/>
            </a:endParaRPr>
          </a:p>
        </p:txBody>
      </p:sp>
      <p:sp>
        <p:nvSpPr>
          <p:cNvPr id="66" name="Rectangle 65">
            <a:extLst>
              <a:ext uri="{FF2B5EF4-FFF2-40B4-BE49-F238E27FC236}">
                <a16:creationId xmlns="" xmlns:a16="http://schemas.microsoft.com/office/drawing/2014/main" id="{7D089485-39D2-4FDB-B363-3883E13027C7}"/>
              </a:ext>
            </a:extLst>
          </p:cNvPr>
          <p:cNvSpPr/>
          <p:nvPr/>
        </p:nvSpPr>
        <p:spPr bwMode="auto">
          <a:xfrm>
            <a:off x="3892849" y="3847120"/>
            <a:ext cx="1828800" cy="521390"/>
          </a:xfrm>
          <a:prstGeom prst="rect">
            <a:avLst/>
          </a:prstGeom>
          <a:noFill/>
          <a:ln w="101600">
            <a:solidFill>
              <a:srgbClr val="FF0000"/>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a:solidFill>
                <a:srgbClr val="FFFFFF"/>
              </a:solidFill>
              <a:effectLst>
                <a:outerShdw blurRad="38100" dist="38100" dir="2700000" algn="tl">
                  <a:srgbClr val="000000">
                    <a:alpha val="43137"/>
                  </a:srgbClr>
                </a:outerShdw>
              </a:effectLst>
              <a:latin typeface="Segoe" pitchFamily="34" charset="0"/>
            </a:endParaRPr>
          </a:p>
        </p:txBody>
      </p:sp>
      <p:sp>
        <p:nvSpPr>
          <p:cNvPr id="67" name="Rectangle 66">
            <a:extLst>
              <a:ext uri="{FF2B5EF4-FFF2-40B4-BE49-F238E27FC236}">
                <a16:creationId xmlns="" xmlns:a16="http://schemas.microsoft.com/office/drawing/2014/main" id="{56B7E48A-3D4F-4DE6-9679-B6F5FE09825C}"/>
              </a:ext>
            </a:extLst>
          </p:cNvPr>
          <p:cNvSpPr/>
          <p:nvPr/>
        </p:nvSpPr>
        <p:spPr bwMode="auto">
          <a:xfrm>
            <a:off x="3902236" y="4523629"/>
            <a:ext cx="1828800" cy="521390"/>
          </a:xfrm>
          <a:prstGeom prst="rect">
            <a:avLst/>
          </a:prstGeom>
          <a:noFill/>
          <a:ln w="101600">
            <a:solidFill>
              <a:srgbClr val="FF0000"/>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a:solidFill>
                <a:srgbClr val="FFFFFF"/>
              </a:solidFill>
              <a:effectLst>
                <a:outerShdw blurRad="38100" dist="38100" dir="2700000" algn="tl">
                  <a:srgbClr val="000000">
                    <a:alpha val="43137"/>
                  </a:srgbClr>
                </a:outerShdw>
              </a:effectLst>
              <a:latin typeface="Segoe" pitchFamily="34" charset="0"/>
            </a:endParaRPr>
          </a:p>
        </p:txBody>
      </p:sp>
      <p:sp>
        <p:nvSpPr>
          <p:cNvPr id="70" name="Rectangle 69">
            <a:extLst>
              <a:ext uri="{FF2B5EF4-FFF2-40B4-BE49-F238E27FC236}">
                <a16:creationId xmlns="" xmlns:a16="http://schemas.microsoft.com/office/drawing/2014/main" id="{BCCD22FF-5B69-4558-B5BA-A15231097969}"/>
              </a:ext>
            </a:extLst>
          </p:cNvPr>
          <p:cNvSpPr/>
          <p:nvPr/>
        </p:nvSpPr>
        <p:spPr bwMode="auto">
          <a:xfrm>
            <a:off x="6749642" y="3824653"/>
            <a:ext cx="1828800" cy="521390"/>
          </a:xfrm>
          <a:prstGeom prst="rect">
            <a:avLst/>
          </a:prstGeom>
          <a:noFill/>
          <a:ln w="101600">
            <a:solidFill>
              <a:srgbClr val="FF0000"/>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a:solidFill>
                <a:srgbClr val="FFFFFF"/>
              </a:solidFill>
              <a:effectLst>
                <a:outerShdw blurRad="38100" dist="38100" dir="2700000" algn="tl">
                  <a:srgbClr val="000000">
                    <a:alpha val="43137"/>
                  </a:srgbClr>
                </a:outerShdw>
              </a:effectLst>
              <a:latin typeface="Segoe" pitchFamily="34" charset="0"/>
            </a:endParaRPr>
          </a:p>
        </p:txBody>
      </p:sp>
      <p:cxnSp>
        <p:nvCxnSpPr>
          <p:cNvPr id="81" name="Elbow Connector 80"/>
          <p:cNvCxnSpPr>
            <a:cxnSpLocks/>
            <a:stCxn id="77" idx="3"/>
            <a:endCxn id="78" idx="3"/>
          </p:cNvCxnSpPr>
          <p:nvPr/>
        </p:nvCxnSpPr>
        <p:spPr>
          <a:xfrm flipH="1">
            <a:off x="5724687" y="3304029"/>
            <a:ext cx="107517" cy="808779"/>
          </a:xfrm>
          <a:prstGeom prst="bentConnector3">
            <a:avLst>
              <a:gd name="adj1" fmla="val -212618"/>
            </a:avLst>
          </a:prstGeom>
          <a:ln w="31750">
            <a:tailEnd type="triangle" w="lg"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82" name="Elbow Connector 81"/>
          <p:cNvCxnSpPr>
            <a:cxnSpLocks/>
            <a:stCxn id="77" idx="3"/>
            <a:endCxn id="79" idx="3"/>
          </p:cNvCxnSpPr>
          <p:nvPr/>
        </p:nvCxnSpPr>
        <p:spPr>
          <a:xfrm flipH="1">
            <a:off x="5724687" y="3304029"/>
            <a:ext cx="107517" cy="1480994"/>
          </a:xfrm>
          <a:prstGeom prst="bentConnector3">
            <a:avLst>
              <a:gd name="adj1" fmla="val -212618"/>
            </a:avLst>
          </a:prstGeom>
          <a:ln w="31750">
            <a:tailEnd type="triangle" w="lg"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30" name="Group 29">
            <a:extLst>
              <a:ext uri="{FF2B5EF4-FFF2-40B4-BE49-F238E27FC236}">
                <a16:creationId xmlns="" xmlns:a16="http://schemas.microsoft.com/office/drawing/2014/main" id="{D2DDB5A7-D132-4186-8EAE-DAB9D694B31C}"/>
              </a:ext>
            </a:extLst>
          </p:cNvPr>
          <p:cNvGrpSpPr/>
          <p:nvPr/>
        </p:nvGrpSpPr>
        <p:grpSpPr>
          <a:xfrm>
            <a:off x="2912653" y="4092727"/>
            <a:ext cx="3836988" cy="1388618"/>
            <a:chOff x="2912653" y="4094202"/>
            <a:chExt cx="3836988" cy="2056741"/>
          </a:xfrm>
          <a:effectLst>
            <a:outerShdw blurRad="50800" dist="38100" dir="2700000" algn="tl" rotWithShape="0">
              <a:prstClr val="black">
                <a:alpha val="40000"/>
              </a:prstClr>
            </a:outerShdw>
          </a:effectLst>
        </p:grpSpPr>
        <p:cxnSp>
          <p:nvCxnSpPr>
            <p:cNvPr id="45" name="Elbow Connector 30">
              <a:extLst>
                <a:ext uri="{FF2B5EF4-FFF2-40B4-BE49-F238E27FC236}">
                  <a16:creationId xmlns="" xmlns:a16="http://schemas.microsoft.com/office/drawing/2014/main" id="{6257EC36-3342-400C-9462-4C8F85D5CBB3}"/>
                </a:ext>
              </a:extLst>
            </p:cNvPr>
            <p:cNvCxnSpPr>
              <a:cxnSpLocks/>
              <a:stCxn id="61" idx="3"/>
            </p:cNvCxnSpPr>
            <p:nvPr/>
          </p:nvCxnSpPr>
          <p:spPr>
            <a:xfrm>
              <a:off x="2912653" y="4123293"/>
              <a:ext cx="487863" cy="2027650"/>
            </a:xfrm>
            <a:prstGeom prst="bentConnector2">
              <a:avLst/>
            </a:prstGeom>
            <a:ln w="31750">
              <a:solidFill>
                <a:srgbClr val="FF0000"/>
              </a:solidFill>
              <a:tailEnd type="none" w="lg" len="med"/>
            </a:ln>
          </p:spPr>
          <p:style>
            <a:lnRef idx="1">
              <a:schemeClr val="accent1"/>
            </a:lnRef>
            <a:fillRef idx="0">
              <a:schemeClr val="accent1"/>
            </a:fillRef>
            <a:effectRef idx="0">
              <a:schemeClr val="accent1"/>
            </a:effectRef>
            <a:fontRef idx="minor">
              <a:schemeClr val="tx1"/>
            </a:fontRef>
          </p:style>
        </p:cxnSp>
        <p:cxnSp>
          <p:nvCxnSpPr>
            <p:cNvPr id="6" name="Connector: Elbow 5">
              <a:extLst>
                <a:ext uri="{FF2B5EF4-FFF2-40B4-BE49-F238E27FC236}">
                  <a16:creationId xmlns="" xmlns:a16="http://schemas.microsoft.com/office/drawing/2014/main" id="{F5B484AC-15B3-49DF-90A8-0E7B7E598FC6}"/>
                </a:ext>
              </a:extLst>
            </p:cNvPr>
            <p:cNvCxnSpPr>
              <a:cxnSpLocks/>
              <a:endCxn id="33" idx="1"/>
            </p:cNvCxnSpPr>
            <p:nvPr/>
          </p:nvCxnSpPr>
          <p:spPr>
            <a:xfrm flipV="1">
              <a:off x="3397595" y="4094202"/>
              <a:ext cx="3352046" cy="2056741"/>
            </a:xfrm>
            <a:prstGeom prst="bentConnector3">
              <a:avLst>
                <a:gd name="adj1" fmla="val 91166"/>
              </a:avLst>
            </a:prstGeom>
            <a:ln w="3175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cxnSp>
        <p:nvCxnSpPr>
          <p:cNvPr id="32" name="Elbow Connector 80">
            <a:extLst>
              <a:ext uri="{FF2B5EF4-FFF2-40B4-BE49-F238E27FC236}">
                <a16:creationId xmlns="" xmlns:a16="http://schemas.microsoft.com/office/drawing/2014/main" id="{32C7E092-B011-4056-86F0-932BAFC8629B}"/>
              </a:ext>
            </a:extLst>
          </p:cNvPr>
          <p:cNvCxnSpPr>
            <a:cxnSpLocks/>
            <a:stCxn id="38" idx="3"/>
            <a:endCxn id="33" idx="3"/>
          </p:cNvCxnSpPr>
          <p:nvPr/>
        </p:nvCxnSpPr>
        <p:spPr>
          <a:xfrm flipH="1">
            <a:off x="8578441" y="3304029"/>
            <a:ext cx="91440" cy="790173"/>
          </a:xfrm>
          <a:prstGeom prst="bentConnector3">
            <a:avLst>
              <a:gd name="adj1" fmla="val -250000"/>
            </a:avLst>
          </a:prstGeom>
          <a:ln w="31750">
            <a:tailEnd type="triangle" w="lg"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4" name="Elbow Connector 30">
            <a:extLst>
              <a:ext uri="{FF2B5EF4-FFF2-40B4-BE49-F238E27FC236}">
                <a16:creationId xmlns="" xmlns:a16="http://schemas.microsoft.com/office/drawing/2014/main" id="{34F1247A-52ED-4051-BAC0-24D8F3249D6D}"/>
              </a:ext>
            </a:extLst>
          </p:cNvPr>
          <p:cNvCxnSpPr>
            <a:cxnSpLocks/>
            <a:stCxn id="61" idx="3"/>
            <a:endCxn id="66" idx="1"/>
          </p:cNvCxnSpPr>
          <p:nvPr/>
        </p:nvCxnSpPr>
        <p:spPr>
          <a:xfrm flipV="1">
            <a:off x="2912653" y="4107815"/>
            <a:ext cx="980196" cy="4553"/>
          </a:xfrm>
          <a:prstGeom prst="bentConnector3">
            <a:avLst>
              <a:gd name="adj1" fmla="val 50000"/>
            </a:avLst>
          </a:prstGeom>
          <a:ln w="31750">
            <a:solidFill>
              <a:srgbClr val="FF0000"/>
            </a:solidFill>
            <a:tailEnd type="triangle" w="lg"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63" name="Rectangle 62">
            <a:extLst>
              <a:ext uri="{FF2B5EF4-FFF2-40B4-BE49-F238E27FC236}">
                <a16:creationId xmlns="" xmlns:a16="http://schemas.microsoft.com/office/drawing/2014/main" id="{2A218BE2-37CD-4A71-BD4D-74B8B652D4B5}"/>
              </a:ext>
            </a:extLst>
          </p:cNvPr>
          <p:cNvSpPr/>
          <p:nvPr/>
        </p:nvSpPr>
        <p:spPr bwMode="auto">
          <a:xfrm>
            <a:off x="1095343" y="5213749"/>
            <a:ext cx="1828800" cy="521390"/>
          </a:xfrm>
          <a:prstGeom prst="rect">
            <a:avLst/>
          </a:prstGeom>
          <a:noFill/>
          <a:ln w="101600">
            <a:solidFill>
              <a:srgbClr val="FF0000"/>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a:solidFill>
                <a:srgbClr val="FFFFFF"/>
              </a:solidFill>
              <a:effectLst>
                <a:outerShdw blurRad="38100" dist="38100" dir="2700000" algn="tl">
                  <a:srgbClr val="000000">
                    <a:alpha val="43137"/>
                  </a:srgbClr>
                </a:outerShdw>
              </a:effectLst>
              <a:latin typeface="Segoe" pitchFamily="34" charset="0"/>
            </a:endParaRPr>
          </a:p>
        </p:txBody>
      </p:sp>
      <p:cxnSp>
        <p:nvCxnSpPr>
          <p:cNvPr id="31" name="Elbow Connector 30"/>
          <p:cNvCxnSpPr>
            <a:cxnSpLocks/>
            <a:stCxn id="13" idx="1"/>
            <a:endCxn id="61" idx="1"/>
          </p:cNvCxnSpPr>
          <p:nvPr/>
        </p:nvCxnSpPr>
        <p:spPr>
          <a:xfrm rot="10800000" flipH="1" flipV="1">
            <a:off x="896189" y="3313332"/>
            <a:ext cx="187664" cy="799036"/>
          </a:xfrm>
          <a:prstGeom prst="bentConnector3">
            <a:avLst>
              <a:gd name="adj1" fmla="val -121813"/>
            </a:avLst>
          </a:prstGeom>
          <a:ln w="31750">
            <a:tailEnd type="triangle" w="lg"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56" name="Elbow Connector 55"/>
          <p:cNvCxnSpPr>
            <a:cxnSpLocks/>
            <a:stCxn id="17" idx="1"/>
            <a:endCxn id="19" idx="1"/>
          </p:cNvCxnSpPr>
          <p:nvPr/>
        </p:nvCxnSpPr>
        <p:spPr>
          <a:xfrm rot="10800000" flipH="1" flipV="1">
            <a:off x="891407" y="3304029"/>
            <a:ext cx="182880" cy="1466670"/>
          </a:xfrm>
          <a:prstGeom prst="bentConnector3">
            <a:avLst>
              <a:gd name="adj1" fmla="val -125000"/>
            </a:avLst>
          </a:prstGeom>
          <a:ln w="31750">
            <a:tailEnd type="triangle" w="lg"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65" name="Elbow Connector 64"/>
          <p:cNvCxnSpPr>
            <a:cxnSpLocks/>
            <a:stCxn id="17" idx="1"/>
            <a:endCxn id="20" idx="1"/>
          </p:cNvCxnSpPr>
          <p:nvPr/>
        </p:nvCxnSpPr>
        <p:spPr>
          <a:xfrm rot="10800000" flipH="1" flipV="1">
            <a:off x="891407" y="3304028"/>
            <a:ext cx="193408" cy="2161333"/>
          </a:xfrm>
          <a:prstGeom prst="bentConnector3">
            <a:avLst>
              <a:gd name="adj1" fmla="val -118196"/>
            </a:avLst>
          </a:prstGeom>
          <a:ln w="31750">
            <a:tailEnd type="triangle" w="lg"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 xmlns:a16="http://schemas.microsoft.com/office/drawing/2014/main" id="{A087FF31-11B4-4063-9B60-5BBDFBA11B92}"/>
              </a:ext>
            </a:extLst>
          </p:cNvPr>
          <p:cNvSpPr/>
          <p:nvPr/>
        </p:nvSpPr>
        <p:spPr bwMode="auto">
          <a:xfrm>
            <a:off x="896189" y="2934639"/>
            <a:ext cx="2103119" cy="757386"/>
          </a:xfrm>
          <a:prstGeom prst="rect">
            <a:avLst/>
          </a:prstGeom>
          <a:noFill/>
          <a:ln w="101600">
            <a:solidFill>
              <a:srgbClr val="FF0000"/>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a:solidFill>
                <a:srgbClr val="FFFFFF"/>
              </a:solidFill>
              <a:effectLst>
                <a:outerShdw blurRad="38100" dist="38100" dir="2700000" algn="tl">
                  <a:srgbClr val="000000">
                    <a:alpha val="43137"/>
                  </a:srgbClr>
                </a:outerShdw>
              </a:effectLst>
              <a:latin typeface="Segoe" pitchFamily="34" charset="0"/>
            </a:endParaRPr>
          </a:p>
        </p:txBody>
      </p:sp>
      <p:cxnSp>
        <p:nvCxnSpPr>
          <p:cNvPr id="96" name="Elbow Connector 30">
            <a:extLst>
              <a:ext uri="{FF2B5EF4-FFF2-40B4-BE49-F238E27FC236}">
                <a16:creationId xmlns="" xmlns:a16="http://schemas.microsoft.com/office/drawing/2014/main" id="{C5F8BF04-A206-4B2F-B174-BAADCF382F61}"/>
              </a:ext>
            </a:extLst>
          </p:cNvPr>
          <p:cNvCxnSpPr>
            <a:cxnSpLocks/>
            <a:stCxn id="62" idx="3"/>
            <a:endCxn id="67" idx="1"/>
          </p:cNvCxnSpPr>
          <p:nvPr/>
        </p:nvCxnSpPr>
        <p:spPr>
          <a:xfrm flipV="1">
            <a:off x="2916652" y="4784324"/>
            <a:ext cx="985584" cy="9082"/>
          </a:xfrm>
          <a:prstGeom prst="bentConnector3">
            <a:avLst>
              <a:gd name="adj1" fmla="val 50000"/>
            </a:avLst>
          </a:prstGeom>
          <a:ln w="31750">
            <a:solidFill>
              <a:srgbClr val="FF0000"/>
            </a:solidFill>
            <a:headEnd type="triangle" w="lg" len="med"/>
            <a:tailEnd type="triangle" w="lg"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80101637"/>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51"/>
                                        </p:tgtEl>
                                        <p:attrNameLst>
                                          <p:attrName>style.visibility</p:attrName>
                                        </p:attrNameLst>
                                      </p:cBhvr>
                                      <p:to>
                                        <p:strVal val="visible"/>
                                      </p:to>
                                    </p:set>
                                    <p:animEffect transition="in" filter="fade">
                                      <p:cBhvr>
                                        <p:cTn id="7" dur="500"/>
                                        <p:tgtEl>
                                          <p:spTgt spid="151"/>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52"/>
                                        </p:tgtEl>
                                        <p:attrNameLst>
                                          <p:attrName>style.visibility</p:attrName>
                                        </p:attrNameLst>
                                      </p:cBhvr>
                                      <p:to>
                                        <p:strVal val="visible"/>
                                      </p:to>
                                    </p:set>
                                    <p:animEffect transition="in" filter="wipe(up)">
                                      <p:cBhvr>
                                        <p:cTn id="11" dur="500"/>
                                        <p:tgtEl>
                                          <p:spTgt spid="152"/>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30"/>
                                        </p:tgtEl>
                                        <p:attrNameLst>
                                          <p:attrName>style.visibility</p:attrName>
                                        </p:attrNameLst>
                                      </p:cBhvr>
                                      <p:to>
                                        <p:strVal val="visible"/>
                                      </p:to>
                                    </p:set>
                                    <p:animEffect transition="in" filter="fade">
                                      <p:cBhvr>
                                        <p:cTn id="15" dur="500"/>
                                        <p:tgtEl>
                                          <p:spTgt spid="130"/>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wipe(up)">
                                      <p:cBhvr>
                                        <p:cTn id="19" dur="1500"/>
                                        <p:tgtEl>
                                          <p:spTgt spid="2"/>
                                        </p:tgtEl>
                                      </p:cBhvr>
                                    </p:animEffect>
                                  </p:childTnLst>
                                </p:cTn>
                              </p:par>
                            </p:childTnLst>
                          </p:cTn>
                        </p:par>
                        <p:par>
                          <p:cTn id="20" fill="hold">
                            <p:stCondLst>
                              <p:cond delay="3000"/>
                            </p:stCondLst>
                            <p:childTnLst>
                              <p:par>
                                <p:cTn id="21" presetID="9" presetClass="entr" presetSubtype="0" fill="hold" grpId="0" nodeType="afterEffect">
                                  <p:stCondLst>
                                    <p:cond delay="0"/>
                                  </p:stCondLst>
                                  <p:childTnLst>
                                    <p:set>
                                      <p:cBhvr>
                                        <p:cTn id="22" dur="1" fill="hold">
                                          <p:stCondLst>
                                            <p:cond delay="0"/>
                                          </p:stCondLst>
                                        </p:cTn>
                                        <p:tgtEl>
                                          <p:spTgt spid="103"/>
                                        </p:tgtEl>
                                        <p:attrNameLst>
                                          <p:attrName>style.visibility</p:attrName>
                                        </p:attrNameLst>
                                      </p:cBhvr>
                                      <p:to>
                                        <p:strVal val="visible"/>
                                      </p:to>
                                    </p:set>
                                    <p:animEffect transition="in" filter="dissolve">
                                      <p:cBhvr>
                                        <p:cTn id="23" dur="750"/>
                                        <p:tgtEl>
                                          <p:spTgt spid="103"/>
                                        </p:tgtEl>
                                      </p:cBhvr>
                                    </p:animEffect>
                                  </p:childTnLst>
                                </p:cTn>
                              </p:par>
                              <p:par>
                                <p:cTn id="24" presetID="9" presetClass="entr" presetSubtype="0" fill="hold" grpId="0" nodeType="withEffect">
                                  <p:stCondLst>
                                    <p:cond delay="0"/>
                                  </p:stCondLst>
                                  <p:childTnLst>
                                    <p:set>
                                      <p:cBhvr>
                                        <p:cTn id="25" dur="1" fill="hold">
                                          <p:stCondLst>
                                            <p:cond delay="0"/>
                                          </p:stCondLst>
                                        </p:cTn>
                                        <p:tgtEl>
                                          <p:spTgt spid="104"/>
                                        </p:tgtEl>
                                        <p:attrNameLst>
                                          <p:attrName>style.visibility</p:attrName>
                                        </p:attrNameLst>
                                      </p:cBhvr>
                                      <p:to>
                                        <p:strVal val="visible"/>
                                      </p:to>
                                    </p:set>
                                    <p:animEffect transition="in" filter="dissolve">
                                      <p:cBhvr>
                                        <p:cTn id="26" dur="750"/>
                                        <p:tgtEl>
                                          <p:spTgt spid="104"/>
                                        </p:tgtEl>
                                      </p:cBhvr>
                                    </p:animEffect>
                                  </p:childTnLst>
                                </p:cTn>
                              </p:par>
                              <p:par>
                                <p:cTn id="27" presetID="9" presetClass="entr" presetSubtype="0" fill="hold" grpId="0" nodeType="withEffect">
                                  <p:stCondLst>
                                    <p:cond delay="0"/>
                                  </p:stCondLst>
                                  <p:childTnLst>
                                    <p:set>
                                      <p:cBhvr>
                                        <p:cTn id="28" dur="1" fill="hold">
                                          <p:stCondLst>
                                            <p:cond delay="0"/>
                                          </p:stCondLst>
                                        </p:cTn>
                                        <p:tgtEl>
                                          <p:spTgt spid="105"/>
                                        </p:tgtEl>
                                        <p:attrNameLst>
                                          <p:attrName>style.visibility</p:attrName>
                                        </p:attrNameLst>
                                      </p:cBhvr>
                                      <p:to>
                                        <p:strVal val="visible"/>
                                      </p:to>
                                    </p:set>
                                    <p:animEffect transition="in" filter="dissolve">
                                      <p:cBhvr>
                                        <p:cTn id="29" dur="750"/>
                                        <p:tgtEl>
                                          <p:spTgt spid="105"/>
                                        </p:tgtEl>
                                      </p:cBhvr>
                                    </p:animEffect>
                                  </p:childTnLst>
                                </p:cTn>
                              </p:par>
                              <p:par>
                                <p:cTn id="30" presetID="9" presetClass="entr" presetSubtype="0" fill="hold" grpId="0" nodeType="withEffect">
                                  <p:stCondLst>
                                    <p:cond delay="0"/>
                                  </p:stCondLst>
                                  <p:childTnLst>
                                    <p:set>
                                      <p:cBhvr>
                                        <p:cTn id="31" dur="1" fill="hold">
                                          <p:stCondLst>
                                            <p:cond delay="0"/>
                                          </p:stCondLst>
                                        </p:cTn>
                                        <p:tgtEl>
                                          <p:spTgt spid="106"/>
                                        </p:tgtEl>
                                        <p:attrNameLst>
                                          <p:attrName>style.visibility</p:attrName>
                                        </p:attrNameLst>
                                      </p:cBhvr>
                                      <p:to>
                                        <p:strVal val="visible"/>
                                      </p:to>
                                    </p:set>
                                    <p:animEffect transition="in" filter="dissolve">
                                      <p:cBhvr>
                                        <p:cTn id="32" dur="750"/>
                                        <p:tgtEl>
                                          <p:spTgt spid="106"/>
                                        </p:tgtEl>
                                      </p:cBhvr>
                                    </p:animEffect>
                                  </p:childTnLst>
                                </p:cTn>
                              </p:par>
                            </p:childTnLst>
                          </p:cTn>
                        </p:par>
                        <p:par>
                          <p:cTn id="33" fill="hold">
                            <p:stCondLst>
                              <p:cond delay="3750"/>
                            </p:stCondLst>
                            <p:childTnLst>
                              <p:par>
                                <p:cTn id="34" presetID="10" presetClass="entr" presetSubtype="0"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fade">
                                      <p:cBhvr>
                                        <p:cTn id="36" dur="500"/>
                                        <p:tgtEl>
                                          <p:spTgt spid="17"/>
                                        </p:tgtEl>
                                      </p:cBhvr>
                                    </p:animEffect>
                                  </p:childTnLst>
                                </p:cTn>
                              </p:par>
                            </p:childTnLst>
                          </p:cTn>
                        </p:par>
                        <p:par>
                          <p:cTn id="37" fill="hold">
                            <p:stCondLst>
                              <p:cond delay="4250"/>
                            </p:stCondLst>
                            <p:childTnLst>
                              <p:par>
                                <p:cTn id="38" presetID="10" presetClass="entr" presetSubtype="0" fill="hold" grpId="0" nodeType="afterEffect">
                                  <p:stCondLst>
                                    <p:cond delay="0"/>
                                  </p:stCondLst>
                                  <p:childTnLst>
                                    <p:set>
                                      <p:cBhvr>
                                        <p:cTn id="39" dur="1" fill="hold">
                                          <p:stCondLst>
                                            <p:cond delay="0"/>
                                          </p:stCondLst>
                                        </p:cTn>
                                        <p:tgtEl>
                                          <p:spTgt spid="77"/>
                                        </p:tgtEl>
                                        <p:attrNameLst>
                                          <p:attrName>style.visibility</p:attrName>
                                        </p:attrNameLst>
                                      </p:cBhvr>
                                      <p:to>
                                        <p:strVal val="visible"/>
                                      </p:to>
                                    </p:set>
                                    <p:animEffect transition="in" filter="fade">
                                      <p:cBhvr>
                                        <p:cTn id="40" dur="500"/>
                                        <p:tgtEl>
                                          <p:spTgt spid="77"/>
                                        </p:tgtEl>
                                      </p:cBhvr>
                                    </p:animEffect>
                                  </p:childTnLst>
                                </p:cTn>
                              </p:par>
                            </p:childTnLst>
                          </p:cTn>
                        </p:par>
                        <p:par>
                          <p:cTn id="41" fill="hold">
                            <p:stCondLst>
                              <p:cond delay="4750"/>
                            </p:stCondLst>
                            <p:childTnLst>
                              <p:par>
                                <p:cTn id="42" presetID="10" presetClass="entr" presetSubtype="0"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fade">
                                      <p:cBhvr>
                                        <p:cTn id="44" dur="500"/>
                                        <p:tgtEl>
                                          <p:spTgt spid="38"/>
                                        </p:tgtEl>
                                      </p:cBhvr>
                                    </p:animEffect>
                                  </p:childTnLst>
                                </p:cTn>
                              </p:par>
                            </p:childTnLst>
                          </p:cTn>
                        </p:par>
                        <p:par>
                          <p:cTn id="45" fill="hold">
                            <p:stCondLst>
                              <p:cond delay="5250"/>
                            </p:stCondLst>
                            <p:childTnLst>
                              <p:par>
                                <p:cTn id="46" presetID="10" presetClass="entr" presetSubtype="0" fill="hold" grpId="0" nodeType="afterEffect">
                                  <p:stCondLst>
                                    <p:cond delay="0"/>
                                  </p:stCondLst>
                                  <p:childTnLst>
                                    <p:set>
                                      <p:cBhvr>
                                        <p:cTn id="47" dur="1" fill="hold">
                                          <p:stCondLst>
                                            <p:cond delay="0"/>
                                          </p:stCondLst>
                                        </p:cTn>
                                        <p:tgtEl>
                                          <p:spTgt spid="39"/>
                                        </p:tgtEl>
                                        <p:attrNameLst>
                                          <p:attrName>style.visibility</p:attrName>
                                        </p:attrNameLst>
                                      </p:cBhvr>
                                      <p:to>
                                        <p:strVal val="visible"/>
                                      </p:to>
                                    </p:set>
                                    <p:animEffect transition="in" filter="fade">
                                      <p:cBhvr>
                                        <p:cTn id="48" dur="500"/>
                                        <p:tgtEl>
                                          <p:spTgt spid="39"/>
                                        </p:tgtEl>
                                      </p:cBhvr>
                                    </p:animEffect>
                                  </p:childTnLst>
                                </p:cTn>
                              </p:par>
                            </p:childTnLst>
                          </p:cTn>
                        </p:par>
                        <p:par>
                          <p:cTn id="49" fill="hold">
                            <p:stCondLst>
                              <p:cond delay="5750"/>
                            </p:stCondLst>
                            <p:childTnLst>
                              <p:par>
                                <p:cTn id="50" presetID="22" presetClass="entr" presetSubtype="1" fill="hold" nodeType="afterEffect">
                                  <p:stCondLst>
                                    <p:cond delay="0"/>
                                  </p:stCondLst>
                                  <p:childTnLst>
                                    <p:set>
                                      <p:cBhvr>
                                        <p:cTn id="51" dur="1" fill="hold">
                                          <p:stCondLst>
                                            <p:cond delay="0"/>
                                          </p:stCondLst>
                                        </p:cTn>
                                        <p:tgtEl>
                                          <p:spTgt spid="31"/>
                                        </p:tgtEl>
                                        <p:attrNameLst>
                                          <p:attrName>style.visibility</p:attrName>
                                        </p:attrNameLst>
                                      </p:cBhvr>
                                      <p:to>
                                        <p:strVal val="visible"/>
                                      </p:to>
                                    </p:set>
                                    <p:animEffect transition="in" filter="wipe(up)">
                                      <p:cBhvr>
                                        <p:cTn id="52" dur="750"/>
                                        <p:tgtEl>
                                          <p:spTgt spid="31"/>
                                        </p:tgtEl>
                                      </p:cBhvr>
                                    </p:animEffect>
                                  </p:childTnLst>
                                </p:cTn>
                              </p:par>
                            </p:childTnLst>
                          </p:cTn>
                        </p:par>
                        <p:par>
                          <p:cTn id="53" fill="hold">
                            <p:stCondLst>
                              <p:cond delay="6500"/>
                            </p:stCondLst>
                            <p:childTnLst>
                              <p:par>
                                <p:cTn id="54" presetID="9" presetClass="entr" presetSubtype="0"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dissolve">
                                      <p:cBhvr>
                                        <p:cTn id="56" dur="500"/>
                                        <p:tgtEl>
                                          <p:spTgt spid="18"/>
                                        </p:tgtEl>
                                      </p:cBhvr>
                                    </p:animEffect>
                                  </p:childTnLst>
                                </p:cTn>
                              </p:par>
                            </p:childTnLst>
                          </p:cTn>
                        </p:par>
                        <p:par>
                          <p:cTn id="57" fill="hold">
                            <p:stCondLst>
                              <p:cond delay="7000"/>
                            </p:stCondLst>
                            <p:childTnLst>
                              <p:par>
                                <p:cTn id="58" presetID="22" presetClass="entr" presetSubtype="1" fill="hold"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up)">
                                      <p:cBhvr>
                                        <p:cTn id="60" dur="750"/>
                                        <p:tgtEl>
                                          <p:spTgt spid="56"/>
                                        </p:tgtEl>
                                      </p:cBhvr>
                                    </p:animEffect>
                                  </p:childTnLst>
                                </p:cTn>
                              </p:par>
                            </p:childTnLst>
                          </p:cTn>
                        </p:par>
                        <p:par>
                          <p:cTn id="61" fill="hold">
                            <p:stCondLst>
                              <p:cond delay="7750"/>
                            </p:stCondLst>
                            <p:childTnLst>
                              <p:par>
                                <p:cTn id="62" presetID="9" presetClass="entr" presetSubtype="0" fill="hold" grpId="0" nodeType="after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dissolve">
                                      <p:cBhvr>
                                        <p:cTn id="64" dur="500"/>
                                        <p:tgtEl>
                                          <p:spTgt spid="19"/>
                                        </p:tgtEl>
                                      </p:cBhvr>
                                    </p:animEffect>
                                  </p:childTnLst>
                                </p:cTn>
                              </p:par>
                            </p:childTnLst>
                          </p:cTn>
                        </p:par>
                        <p:par>
                          <p:cTn id="65" fill="hold">
                            <p:stCondLst>
                              <p:cond delay="8250"/>
                            </p:stCondLst>
                            <p:childTnLst>
                              <p:par>
                                <p:cTn id="66" presetID="22" presetClass="entr" presetSubtype="1" fill="hold" nodeType="afterEffect">
                                  <p:stCondLst>
                                    <p:cond delay="0"/>
                                  </p:stCondLst>
                                  <p:childTnLst>
                                    <p:set>
                                      <p:cBhvr>
                                        <p:cTn id="67" dur="1" fill="hold">
                                          <p:stCondLst>
                                            <p:cond delay="0"/>
                                          </p:stCondLst>
                                        </p:cTn>
                                        <p:tgtEl>
                                          <p:spTgt spid="65"/>
                                        </p:tgtEl>
                                        <p:attrNameLst>
                                          <p:attrName>style.visibility</p:attrName>
                                        </p:attrNameLst>
                                      </p:cBhvr>
                                      <p:to>
                                        <p:strVal val="visible"/>
                                      </p:to>
                                    </p:set>
                                    <p:animEffect transition="in" filter="wipe(up)">
                                      <p:cBhvr>
                                        <p:cTn id="68" dur="750"/>
                                        <p:tgtEl>
                                          <p:spTgt spid="65"/>
                                        </p:tgtEl>
                                      </p:cBhvr>
                                    </p:animEffect>
                                  </p:childTnLst>
                                </p:cTn>
                              </p:par>
                            </p:childTnLst>
                          </p:cTn>
                        </p:par>
                        <p:par>
                          <p:cTn id="69" fill="hold">
                            <p:stCondLst>
                              <p:cond delay="9000"/>
                            </p:stCondLst>
                            <p:childTnLst>
                              <p:par>
                                <p:cTn id="70" presetID="9" presetClass="entr" presetSubtype="0"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Effect transition="in" filter="dissolve">
                                      <p:cBhvr>
                                        <p:cTn id="72" dur="500"/>
                                        <p:tgtEl>
                                          <p:spTgt spid="20"/>
                                        </p:tgtEl>
                                      </p:cBhvr>
                                    </p:animEffect>
                                  </p:childTnLst>
                                </p:cTn>
                              </p:par>
                            </p:childTnLst>
                          </p:cTn>
                        </p:par>
                        <p:par>
                          <p:cTn id="73" fill="hold">
                            <p:stCondLst>
                              <p:cond delay="9500"/>
                            </p:stCondLst>
                            <p:childTnLst>
                              <p:par>
                                <p:cTn id="74" presetID="22" presetClass="entr" presetSubtype="1" fill="hold" nodeType="afterEffect">
                                  <p:stCondLst>
                                    <p:cond delay="0"/>
                                  </p:stCondLst>
                                  <p:childTnLst>
                                    <p:set>
                                      <p:cBhvr>
                                        <p:cTn id="75" dur="1" fill="hold">
                                          <p:stCondLst>
                                            <p:cond delay="0"/>
                                          </p:stCondLst>
                                        </p:cTn>
                                        <p:tgtEl>
                                          <p:spTgt spid="69"/>
                                        </p:tgtEl>
                                        <p:attrNameLst>
                                          <p:attrName>style.visibility</p:attrName>
                                        </p:attrNameLst>
                                      </p:cBhvr>
                                      <p:to>
                                        <p:strVal val="visible"/>
                                      </p:to>
                                    </p:set>
                                    <p:animEffect transition="in" filter="wipe(up)">
                                      <p:cBhvr>
                                        <p:cTn id="76" dur="750"/>
                                        <p:tgtEl>
                                          <p:spTgt spid="69"/>
                                        </p:tgtEl>
                                      </p:cBhvr>
                                    </p:animEffect>
                                  </p:childTnLst>
                                </p:cTn>
                              </p:par>
                            </p:childTnLst>
                          </p:cTn>
                        </p:par>
                        <p:par>
                          <p:cTn id="77" fill="hold">
                            <p:stCondLst>
                              <p:cond delay="10250"/>
                            </p:stCondLst>
                            <p:childTnLst>
                              <p:par>
                                <p:cTn id="78" presetID="9" presetClass="entr" presetSubtype="0" fill="hold" grpId="0" nodeType="afterEffect">
                                  <p:stCondLst>
                                    <p:cond delay="0"/>
                                  </p:stCondLst>
                                  <p:childTnLst>
                                    <p:set>
                                      <p:cBhvr>
                                        <p:cTn id="79" dur="1" fill="hold">
                                          <p:stCondLst>
                                            <p:cond delay="0"/>
                                          </p:stCondLst>
                                        </p:cTn>
                                        <p:tgtEl>
                                          <p:spTgt spid="21"/>
                                        </p:tgtEl>
                                        <p:attrNameLst>
                                          <p:attrName>style.visibility</p:attrName>
                                        </p:attrNameLst>
                                      </p:cBhvr>
                                      <p:to>
                                        <p:strVal val="visible"/>
                                      </p:to>
                                    </p:set>
                                    <p:animEffect transition="in" filter="dissolve">
                                      <p:cBhvr>
                                        <p:cTn id="80" dur="500"/>
                                        <p:tgtEl>
                                          <p:spTgt spid="21"/>
                                        </p:tgtEl>
                                      </p:cBhvr>
                                    </p:animEffect>
                                  </p:childTnLst>
                                </p:cTn>
                              </p:par>
                            </p:childTnLst>
                          </p:cTn>
                        </p:par>
                        <p:par>
                          <p:cTn id="81" fill="hold">
                            <p:stCondLst>
                              <p:cond delay="10750"/>
                            </p:stCondLst>
                            <p:childTnLst>
                              <p:par>
                                <p:cTn id="82" presetID="22" presetClass="entr" presetSubtype="1" fill="hold" nodeType="afterEffect">
                                  <p:stCondLst>
                                    <p:cond delay="0"/>
                                  </p:stCondLst>
                                  <p:childTnLst>
                                    <p:set>
                                      <p:cBhvr>
                                        <p:cTn id="83" dur="1" fill="hold">
                                          <p:stCondLst>
                                            <p:cond delay="0"/>
                                          </p:stCondLst>
                                        </p:cTn>
                                        <p:tgtEl>
                                          <p:spTgt spid="81"/>
                                        </p:tgtEl>
                                        <p:attrNameLst>
                                          <p:attrName>style.visibility</p:attrName>
                                        </p:attrNameLst>
                                      </p:cBhvr>
                                      <p:to>
                                        <p:strVal val="visible"/>
                                      </p:to>
                                    </p:set>
                                    <p:animEffect transition="in" filter="wipe(up)">
                                      <p:cBhvr>
                                        <p:cTn id="84" dur="750"/>
                                        <p:tgtEl>
                                          <p:spTgt spid="81"/>
                                        </p:tgtEl>
                                      </p:cBhvr>
                                    </p:animEffect>
                                  </p:childTnLst>
                                </p:cTn>
                              </p:par>
                            </p:childTnLst>
                          </p:cTn>
                        </p:par>
                        <p:par>
                          <p:cTn id="85" fill="hold">
                            <p:stCondLst>
                              <p:cond delay="11500"/>
                            </p:stCondLst>
                            <p:childTnLst>
                              <p:par>
                                <p:cTn id="86" presetID="9" presetClass="entr" presetSubtype="0" fill="hold" grpId="0" nodeType="afterEffect">
                                  <p:stCondLst>
                                    <p:cond delay="0"/>
                                  </p:stCondLst>
                                  <p:childTnLst>
                                    <p:set>
                                      <p:cBhvr>
                                        <p:cTn id="87" dur="1" fill="hold">
                                          <p:stCondLst>
                                            <p:cond delay="0"/>
                                          </p:stCondLst>
                                        </p:cTn>
                                        <p:tgtEl>
                                          <p:spTgt spid="78"/>
                                        </p:tgtEl>
                                        <p:attrNameLst>
                                          <p:attrName>style.visibility</p:attrName>
                                        </p:attrNameLst>
                                      </p:cBhvr>
                                      <p:to>
                                        <p:strVal val="visible"/>
                                      </p:to>
                                    </p:set>
                                    <p:animEffect transition="in" filter="dissolve">
                                      <p:cBhvr>
                                        <p:cTn id="88" dur="500"/>
                                        <p:tgtEl>
                                          <p:spTgt spid="78"/>
                                        </p:tgtEl>
                                      </p:cBhvr>
                                    </p:animEffect>
                                  </p:childTnLst>
                                </p:cTn>
                              </p:par>
                            </p:childTnLst>
                          </p:cTn>
                        </p:par>
                        <p:par>
                          <p:cTn id="89" fill="hold">
                            <p:stCondLst>
                              <p:cond delay="12000"/>
                            </p:stCondLst>
                            <p:childTnLst>
                              <p:par>
                                <p:cTn id="90" presetID="22" presetClass="entr" presetSubtype="1" fill="hold" nodeType="afterEffect">
                                  <p:stCondLst>
                                    <p:cond delay="0"/>
                                  </p:stCondLst>
                                  <p:childTnLst>
                                    <p:set>
                                      <p:cBhvr>
                                        <p:cTn id="91" dur="1" fill="hold">
                                          <p:stCondLst>
                                            <p:cond delay="0"/>
                                          </p:stCondLst>
                                        </p:cTn>
                                        <p:tgtEl>
                                          <p:spTgt spid="82"/>
                                        </p:tgtEl>
                                        <p:attrNameLst>
                                          <p:attrName>style.visibility</p:attrName>
                                        </p:attrNameLst>
                                      </p:cBhvr>
                                      <p:to>
                                        <p:strVal val="visible"/>
                                      </p:to>
                                    </p:set>
                                    <p:animEffect transition="in" filter="wipe(up)">
                                      <p:cBhvr>
                                        <p:cTn id="92" dur="750"/>
                                        <p:tgtEl>
                                          <p:spTgt spid="82"/>
                                        </p:tgtEl>
                                      </p:cBhvr>
                                    </p:animEffect>
                                  </p:childTnLst>
                                </p:cTn>
                              </p:par>
                            </p:childTnLst>
                          </p:cTn>
                        </p:par>
                        <p:par>
                          <p:cTn id="93" fill="hold">
                            <p:stCondLst>
                              <p:cond delay="12750"/>
                            </p:stCondLst>
                            <p:childTnLst>
                              <p:par>
                                <p:cTn id="94" presetID="9" presetClass="entr" presetSubtype="0" fill="hold" grpId="0" nodeType="afterEffect">
                                  <p:stCondLst>
                                    <p:cond delay="0"/>
                                  </p:stCondLst>
                                  <p:childTnLst>
                                    <p:set>
                                      <p:cBhvr>
                                        <p:cTn id="95" dur="1" fill="hold">
                                          <p:stCondLst>
                                            <p:cond delay="0"/>
                                          </p:stCondLst>
                                        </p:cTn>
                                        <p:tgtEl>
                                          <p:spTgt spid="79"/>
                                        </p:tgtEl>
                                        <p:attrNameLst>
                                          <p:attrName>style.visibility</p:attrName>
                                        </p:attrNameLst>
                                      </p:cBhvr>
                                      <p:to>
                                        <p:strVal val="visible"/>
                                      </p:to>
                                    </p:set>
                                    <p:animEffect transition="in" filter="dissolve">
                                      <p:cBhvr>
                                        <p:cTn id="96" dur="500"/>
                                        <p:tgtEl>
                                          <p:spTgt spid="79"/>
                                        </p:tgtEl>
                                      </p:cBhvr>
                                    </p:animEffect>
                                  </p:childTnLst>
                                </p:cTn>
                              </p:par>
                            </p:childTnLst>
                          </p:cTn>
                        </p:par>
                        <p:par>
                          <p:cTn id="97" fill="hold">
                            <p:stCondLst>
                              <p:cond delay="13250"/>
                            </p:stCondLst>
                            <p:childTnLst>
                              <p:par>
                                <p:cTn id="98" presetID="22" presetClass="entr" presetSubtype="1" fill="hold" nodeType="afterEffect">
                                  <p:stCondLst>
                                    <p:cond delay="0"/>
                                  </p:stCondLst>
                                  <p:childTnLst>
                                    <p:set>
                                      <p:cBhvr>
                                        <p:cTn id="99" dur="1" fill="hold">
                                          <p:stCondLst>
                                            <p:cond delay="0"/>
                                          </p:stCondLst>
                                        </p:cTn>
                                        <p:tgtEl>
                                          <p:spTgt spid="32"/>
                                        </p:tgtEl>
                                        <p:attrNameLst>
                                          <p:attrName>style.visibility</p:attrName>
                                        </p:attrNameLst>
                                      </p:cBhvr>
                                      <p:to>
                                        <p:strVal val="visible"/>
                                      </p:to>
                                    </p:set>
                                    <p:animEffect transition="in" filter="wipe(up)">
                                      <p:cBhvr>
                                        <p:cTn id="100" dur="750"/>
                                        <p:tgtEl>
                                          <p:spTgt spid="32"/>
                                        </p:tgtEl>
                                      </p:cBhvr>
                                    </p:animEffect>
                                  </p:childTnLst>
                                </p:cTn>
                              </p:par>
                            </p:childTnLst>
                          </p:cTn>
                        </p:par>
                        <p:par>
                          <p:cTn id="101" fill="hold">
                            <p:stCondLst>
                              <p:cond delay="14000"/>
                            </p:stCondLst>
                            <p:childTnLst>
                              <p:par>
                                <p:cTn id="102" presetID="9" presetClass="entr" presetSubtype="0" fill="hold" grpId="0" nodeType="afterEffect">
                                  <p:stCondLst>
                                    <p:cond delay="0"/>
                                  </p:stCondLst>
                                  <p:childTnLst>
                                    <p:set>
                                      <p:cBhvr>
                                        <p:cTn id="103" dur="1" fill="hold">
                                          <p:stCondLst>
                                            <p:cond delay="0"/>
                                          </p:stCondLst>
                                        </p:cTn>
                                        <p:tgtEl>
                                          <p:spTgt spid="33"/>
                                        </p:tgtEl>
                                        <p:attrNameLst>
                                          <p:attrName>style.visibility</p:attrName>
                                        </p:attrNameLst>
                                      </p:cBhvr>
                                      <p:to>
                                        <p:strVal val="visible"/>
                                      </p:to>
                                    </p:set>
                                    <p:animEffect transition="in" filter="dissolve">
                                      <p:cBhvr>
                                        <p:cTn id="104" dur="500"/>
                                        <p:tgtEl>
                                          <p:spTgt spid="33"/>
                                        </p:tgtEl>
                                      </p:cBhvr>
                                    </p:animEffect>
                                  </p:childTnLst>
                                </p:cTn>
                              </p:par>
                            </p:childTnLst>
                          </p:cTn>
                        </p:par>
                        <p:par>
                          <p:cTn id="105" fill="hold">
                            <p:stCondLst>
                              <p:cond delay="14500"/>
                            </p:stCondLst>
                            <p:childTnLst>
                              <p:par>
                                <p:cTn id="106" presetID="22" presetClass="entr" presetSubtype="1" fill="hold" nodeType="afterEffect">
                                  <p:stCondLst>
                                    <p:cond delay="0"/>
                                  </p:stCondLst>
                                  <p:childTnLst>
                                    <p:set>
                                      <p:cBhvr>
                                        <p:cTn id="107" dur="1" fill="hold">
                                          <p:stCondLst>
                                            <p:cond delay="0"/>
                                          </p:stCondLst>
                                        </p:cTn>
                                        <p:tgtEl>
                                          <p:spTgt spid="115"/>
                                        </p:tgtEl>
                                        <p:attrNameLst>
                                          <p:attrName>style.visibility</p:attrName>
                                        </p:attrNameLst>
                                      </p:cBhvr>
                                      <p:to>
                                        <p:strVal val="visible"/>
                                      </p:to>
                                    </p:set>
                                    <p:animEffect transition="in" filter="wipe(up)">
                                      <p:cBhvr>
                                        <p:cTn id="108" dur="750"/>
                                        <p:tgtEl>
                                          <p:spTgt spid="115"/>
                                        </p:tgtEl>
                                      </p:cBhvr>
                                    </p:animEffect>
                                  </p:childTnLst>
                                </p:cTn>
                              </p:par>
                            </p:childTnLst>
                          </p:cTn>
                        </p:par>
                        <p:par>
                          <p:cTn id="109" fill="hold">
                            <p:stCondLst>
                              <p:cond delay="15250"/>
                            </p:stCondLst>
                            <p:childTnLst>
                              <p:par>
                                <p:cTn id="110" presetID="9" presetClass="entr" presetSubtype="0" fill="hold" grpId="0" nodeType="afterEffect">
                                  <p:stCondLst>
                                    <p:cond delay="0"/>
                                  </p:stCondLst>
                                  <p:childTnLst>
                                    <p:set>
                                      <p:cBhvr>
                                        <p:cTn id="111" dur="1" fill="hold">
                                          <p:stCondLst>
                                            <p:cond delay="0"/>
                                          </p:stCondLst>
                                        </p:cTn>
                                        <p:tgtEl>
                                          <p:spTgt spid="112"/>
                                        </p:tgtEl>
                                        <p:attrNameLst>
                                          <p:attrName>style.visibility</p:attrName>
                                        </p:attrNameLst>
                                      </p:cBhvr>
                                      <p:to>
                                        <p:strVal val="visible"/>
                                      </p:to>
                                    </p:set>
                                    <p:animEffect transition="in" filter="dissolve">
                                      <p:cBhvr>
                                        <p:cTn id="112" dur="500"/>
                                        <p:tgtEl>
                                          <p:spTgt spid="112"/>
                                        </p:tgtEl>
                                      </p:cBhvr>
                                    </p:animEffect>
                                  </p:childTnLst>
                                </p:cTn>
                              </p:par>
                            </p:childTnLst>
                          </p:cTn>
                        </p:par>
                        <p:par>
                          <p:cTn id="113" fill="hold">
                            <p:stCondLst>
                              <p:cond delay="15750"/>
                            </p:stCondLst>
                            <p:childTnLst>
                              <p:par>
                                <p:cTn id="114" presetID="22" presetClass="entr" presetSubtype="1" fill="hold" nodeType="afterEffect">
                                  <p:stCondLst>
                                    <p:cond delay="0"/>
                                  </p:stCondLst>
                                  <p:childTnLst>
                                    <p:set>
                                      <p:cBhvr>
                                        <p:cTn id="115" dur="1" fill="hold">
                                          <p:stCondLst>
                                            <p:cond delay="0"/>
                                          </p:stCondLst>
                                        </p:cTn>
                                        <p:tgtEl>
                                          <p:spTgt spid="121"/>
                                        </p:tgtEl>
                                        <p:attrNameLst>
                                          <p:attrName>style.visibility</p:attrName>
                                        </p:attrNameLst>
                                      </p:cBhvr>
                                      <p:to>
                                        <p:strVal val="visible"/>
                                      </p:to>
                                    </p:set>
                                    <p:animEffect transition="in" filter="wipe(up)">
                                      <p:cBhvr>
                                        <p:cTn id="116" dur="750"/>
                                        <p:tgtEl>
                                          <p:spTgt spid="121"/>
                                        </p:tgtEl>
                                      </p:cBhvr>
                                    </p:animEffect>
                                  </p:childTnLst>
                                </p:cTn>
                              </p:par>
                            </p:childTnLst>
                          </p:cTn>
                        </p:par>
                        <p:par>
                          <p:cTn id="117" fill="hold">
                            <p:stCondLst>
                              <p:cond delay="16500"/>
                            </p:stCondLst>
                            <p:childTnLst>
                              <p:par>
                                <p:cTn id="118" presetID="9" presetClass="entr" presetSubtype="0" fill="hold" grpId="0" nodeType="afterEffect">
                                  <p:stCondLst>
                                    <p:cond delay="0"/>
                                  </p:stCondLst>
                                  <p:childTnLst>
                                    <p:set>
                                      <p:cBhvr>
                                        <p:cTn id="119" dur="1" fill="hold">
                                          <p:stCondLst>
                                            <p:cond delay="0"/>
                                          </p:stCondLst>
                                        </p:cTn>
                                        <p:tgtEl>
                                          <p:spTgt spid="118"/>
                                        </p:tgtEl>
                                        <p:attrNameLst>
                                          <p:attrName>style.visibility</p:attrName>
                                        </p:attrNameLst>
                                      </p:cBhvr>
                                      <p:to>
                                        <p:strVal val="visible"/>
                                      </p:to>
                                    </p:set>
                                    <p:animEffect transition="in" filter="dissolve">
                                      <p:cBhvr>
                                        <p:cTn id="120" dur="500"/>
                                        <p:tgtEl>
                                          <p:spTgt spid="118"/>
                                        </p:tgtEl>
                                      </p:cBhvr>
                                    </p:animEffect>
                                  </p:childTnLst>
                                </p:cTn>
                              </p:par>
                            </p:childTnLst>
                          </p:cTn>
                        </p:par>
                        <p:par>
                          <p:cTn id="121" fill="hold">
                            <p:stCondLst>
                              <p:cond delay="17000"/>
                            </p:stCondLst>
                            <p:childTnLst>
                              <p:par>
                                <p:cTn id="122" presetID="21" presetClass="entr" presetSubtype="1" fill="hold" grpId="0" nodeType="afterEffect">
                                  <p:stCondLst>
                                    <p:cond delay="2000"/>
                                  </p:stCondLst>
                                  <p:childTnLst>
                                    <p:set>
                                      <p:cBhvr>
                                        <p:cTn id="123" dur="1" fill="hold">
                                          <p:stCondLst>
                                            <p:cond delay="0"/>
                                          </p:stCondLst>
                                        </p:cTn>
                                        <p:tgtEl>
                                          <p:spTgt spid="13"/>
                                        </p:tgtEl>
                                        <p:attrNameLst>
                                          <p:attrName>style.visibility</p:attrName>
                                        </p:attrNameLst>
                                      </p:cBhvr>
                                      <p:to>
                                        <p:strVal val="visible"/>
                                      </p:to>
                                    </p:set>
                                    <p:animEffect transition="in" filter="wheel(1)">
                                      <p:cBhvr>
                                        <p:cTn id="124" dur="1000"/>
                                        <p:tgtEl>
                                          <p:spTgt spid="13"/>
                                        </p:tgtEl>
                                      </p:cBhvr>
                                    </p:animEffect>
                                  </p:childTnLst>
                                </p:cTn>
                              </p:par>
                            </p:childTnLst>
                          </p:cTn>
                        </p:par>
                        <p:par>
                          <p:cTn id="125" fill="hold">
                            <p:stCondLst>
                              <p:cond delay="20000"/>
                            </p:stCondLst>
                            <p:childTnLst>
                              <p:par>
                                <p:cTn id="126" presetID="21" presetClass="entr" presetSubtype="1" fill="hold" grpId="0" nodeType="afterEffect">
                                  <p:stCondLst>
                                    <p:cond delay="0"/>
                                  </p:stCondLst>
                                  <p:childTnLst>
                                    <p:set>
                                      <p:cBhvr>
                                        <p:cTn id="127" dur="1" fill="hold">
                                          <p:stCondLst>
                                            <p:cond delay="0"/>
                                          </p:stCondLst>
                                        </p:cTn>
                                        <p:tgtEl>
                                          <p:spTgt spid="61"/>
                                        </p:tgtEl>
                                        <p:attrNameLst>
                                          <p:attrName>style.visibility</p:attrName>
                                        </p:attrNameLst>
                                      </p:cBhvr>
                                      <p:to>
                                        <p:strVal val="visible"/>
                                      </p:to>
                                    </p:set>
                                    <p:animEffect transition="in" filter="wheel(1)">
                                      <p:cBhvr>
                                        <p:cTn id="128" dur="1000"/>
                                        <p:tgtEl>
                                          <p:spTgt spid="61"/>
                                        </p:tgtEl>
                                      </p:cBhvr>
                                    </p:animEffect>
                                  </p:childTnLst>
                                </p:cTn>
                              </p:par>
                            </p:childTnLst>
                          </p:cTn>
                        </p:par>
                        <p:par>
                          <p:cTn id="129" fill="hold">
                            <p:stCondLst>
                              <p:cond delay="21000"/>
                            </p:stCondLst>
                            <p:childTnLst>
                              <p:par>
                                <p:cTn id="130" presetID="21" presetClass="entr" presetSubtype="1" fill="hold" grpId="0" nodeType="afterEffect">
                                  <p:stCondLst>
                                    <p:cond delay="0"/>
                                  </p:stCondLst>
                                  <p:childTnLst>
                                    <p:set>
                                      <p:cBhvr>
                                        <p:cTn id="131" dur="1" fill="hold">
                                          <p:stCondLst>
                                            <p:cond delay="0"/>
                                          </p:stCondLst>
                                        </p:cTn>
                                        <p:tgtEl>
                                          <p:spTgt spid="62"/>
                                        </p:tgtEl>
                                        <p:attrNameLst>
                                          <p:attrName>style.visibility</p:attrName>
                                        </p:attrNameLst>
                                      </p:cBhvr>
                                      <p:to>
                                        <p:strVal val="visible"/>
                                      </p:to>
                                    </p:set>
                                    <p:animEffect transition="in" filter="wheel(1)">
                                      <p:cBhvr>
                                        <p:cTn id="132" dur="1000"/>
                                        <p:tgtEl>
                                          <p:spTgt spid="62"/>
                                        </p:tgtEl>
                                      </p:cBhvr>
                                    </p:animEffect>
                                  </p:childTnLst>
                                </p:cTn>
                              </p:par>
                            </p:childTnLst>
                          </p:cTn>
                        </p:par>
                        <p:par>
                          <p:cTn id="133" fill="hold">
                            <p:stCondLst>
                              <p:cond delay="22000"/>
                            </p:stCondLst>
                            <p:childTnLst>
                              <p:par>
                                <p:cTn id="134" presetID="21" presetClass="entr" presetSubtype="1" fill="hold" grpId="0" nodeType="afterEffect">
                                  <p:stCondLst>
                                    <p:cond delay="0"/>
                                  </p:stCondLst>
                                  <p:childTnLst>
                                    <p:set>
                                      <p:cBhvr>
                                        <p:cTn id="135" dur="1" fill="hold">
                                          <p:stCondLst>
                                            <p:cond delay="0"/>
                                          </p:stCondLst>
                                        </p:cTn>
                                        <p:tgtEl>
                                          <p:spTgt spid="63"/>
                                        </p:tgtEl>
                                        <p:attrNameLst>
                                          <p:attrName>style.visibility</p:attrName>
                                        </p:attrNameLst>
                                      </p:cBhvr>
                                      <p:to>
                                        <p:strVal val="visible"/>
                                      </p:to>
                                    </p:set>
                                    <p:animEffect transition="in" filter="wheel(1)">
                                      <p:cBhvr>
                                        <p:cTn id="136" dur="1000"/>
                                        <p:tgtEl>
                                          <p:spTgt spid="63"/>
                                        </p:tgtEl>
                                      </p:cBhvr>
                                    </p:animEffect>
                                  </p:childTnLst>
                                </p:cTn>
                              </p:par>
                            </p:childTnLst>
                          </p:cTn>
                        </p:par>
                        <p:par>
                          <p:cTn id="137" fill="hold">
                            <p:stCondLst>
                              <p:cond delay="23000"/>
                            </p:stCondLst>
                            <p:childTnLst>
                              <p:par>
                                <p:cTn id="138" presetID="21" presetClass="entr" presetSubtype="1" fill="hold" grpId="0" nodeType="afterEffect">
                                  <p:stCondLst>
                                    <p:cond delay="0"/>
                                  </p:stCondLst>
                                  <p:childTnLst>
                                    <p:set>
                                      <p:cBhvr>
                                        <p:cTn id="139" dur="1" fill="hold">
                                          <p:stCondLst>
                                            <p:cond delay="0"/>
                                          </p:stCondLst>
                                        </p:cTn>
                                        <p:tgtEl>
                                          <p:spTgt spid="64"/>
                                        </p:tgtEl>
                                        <p:attrNameLst>
                                          <p:attrName>style.visibility</p:attrName>
                                        </p:attrNameLst>
                                      </p:cBhvr>
                                      <p:to>
                                        <p:strVal val="visible"/>
                                      </p:to>
                                    </p:set>
                                    <p:animEffect transition="in" filter="wheel(1)">
                                      <p:cBhvr>
                                        <p:cTn id="140" dur="1000"/>
                                        <p:tgtEl>
                                          <p:spTgt spid="64"/>
                                        </p:tgtEl>
                                      </p:cBhvr>
                                    </p:animEffect>
                                  </p:childTnLst>
                                </p:cTn>
                              </p:par>
                            </p:childTnLst>
                          </p:cTn>
                        </p:par>
                        <p:par>
                          <p:cTn id="141" fill="hold">
                            <p:stCondLst>
                              <p:cond delay="24000"/>
                            </p:stCondLst>
                            <p:childTnLst>
                              <p:par>
                                <p:cTn id="142" presetID="22" presetClass="entr" presetSubtype="8" fill="hold" nodeType="afterEffect">
                                  <p:stCondLst>
                                    <p:cond delay="0"/>
                                  </p:stCondLst>
                                  <p:childTnLst>
                                    <p:set>
                                      <p:cBhvr>
                                        <p:cTn id="143" dur="1" fill="hold">
                                          <p:stCondLst>
                                            <p:cond delay="0"/>
                                          </p:stCondLst>
                                        </p:cTn>
                                        <p:tgtEl>
                                          <p:spTgt spid="44"/>
                                        </p:tgtEl>
                                        <p:attrNameLst>
                                          <p:attrName>style.visibility</p:attrName>
                                        </p:attrNameLst>
                                      </p:cBhvr>
                                      <p:to>
                                        <p:strVal val="visible"/>
                                      </p:to>
                                    </p:set>
                                    <p:animEffect transition="in" filter="wipe(left)">
                                      <p:cBhvr>
                                        <p:cTn id="144" dur="750"/>
                                        <p:tgtEl>
                                          <p:spTgt spid="44"/>
                                        </p:tgtEl>
                                      </p:cBhvr>
                                    </p:animEffect>
                                  </p:childTnLst>
                                </p:cTn>
                              </p:par>
                            </p:childTnLst>
                          </p:cTn>
                        </p:par>
                        <p:par>
                          <p:cTn id="145" fill="hold">
                            <p:stCondLst>
                              <p:cond delay="24750"/>
                            </p:stCondLst>
                            <p:childTnLst>
                              <p:par>
                                <p:cTn id="146" presetID="21" presetClass="entr" presetSubtype="1" fill="hold" grpId="0" nodeType="afterEffect">
                                  <p:stCondLst>
                                    <p:cond delay="0"/>
                                  </p:stCondLst>
                                  <p:childTnLst>
                                    <p:set>
                                      <p:cBhvr>
                                        <p:cTn id="147" dur="1" fill="hold">
                                          <p:stCondLst>
                                            <p:cond delay="0"/>
                                          </p:stCondLst>
                                        </p:cTn>
                                        <p:tgtEl>
                                          <p:spTgt spid="66"/>
                                        </p:tgtEl>
                                        <p:attrNameLst>
                                          <p:attrName>style.visibility</p:attrName>
                                        </p:attrNameLst>
                                      </p:cBhvr>
                                      <p:to>
                                        <p:strVal val="visible"/>
                                      </p:to>
                                    </p:set>
                                    <p:animEffect transition="in" filter="wheel(1)">
                                      <p:cBhvr>
                                        <p:cTn id="148" dur="1000"/>
                                        <p:tgtEl>
                                          <p:spTgt spid="66"/>
                                        </p:tgtEl>
                                      </p:cBhvr>
                                    </p:animEffect>
                                  </p:childTnLst>
                                </p:cTn>
                              </p:par>
                            </p:childTnLst>
                          </p:cTn>
                        </p:par>
                        <p:par>
                          <p:cTn id="149" fill="hold">
                            <p:stCondLst>
                              <p:cond delay="25750"/>
                            </p:stCondLst>
                            <p:childTnLst>
                              <p:par>
                                <p:cTn id="150" presetID="17" presetClass="entr" presetSubtype="10" fill="hold" nodeType="afterEffect">
                                  <p:stCondLst>
                                    <p:cond delay="0"/>
                                  </p:stCondLst>
                                  <p:childTnLst>
                                    <p:set>
                                      <p:cBhvr>
                                        <p:cTn id="151" dur="1" fill="hold">
                                          <p:stCondLst>
                                            <p:cond delay="0"/>
                                          </p:stCondLst>
                                        </p:cTn>
                                        <p:tgtEl>
                                          <p:spTgt spid="96"/>
                                        </p:tgtEl>
                                        <p:attrNameLst>
                                          <p:attrName>style.visibility</p:attrName>
                                        </p:attrNameLst>
                                      </p:cBhvr>
                                      <p:to>
                                        <p:strVal val="visible"/>
                                      </p:to>
                                    </p:set>
                                    <p:anim calcmode="lin" valueType="num">
                                      <p:cBhvr>
                                        <p:cTn id="152" dur="750" fill="hold"/>
                                        <p:tgtEl>
                                          <p:spTgt spid="96"/>
                                        </p:tgtEl>
                                        <p:attrNameLst>
                                          <p:attrName>ppt_w</p:attrName>
                                        </p:attrNameLst>
                                      </p:cBhvr>
                                      <p:tavLst>
                                        <p:tav tm="0">
                                          <p:val>
                                            <p:fltVal val="0"/>
                                          </p:val>
                                        </p:tav>
                                        <p:tav tm="100000">
                                          <p:val>
                                            <p:strVal val="#ppt_w"/>
                                          </p:val>
                                        </p:tav>
                                      </p:tavLst>
                                    </p:anim>
                                    <p:anim calcmode="lin" valueType="num">
                                      <p:cBhvr>
                                        <p:cTn id="153" dur="750" fill="hold"/>
                                        <p:tgtEl>
                                          <p:spTgt spid="96"/>
                                        </p:tgtEl>
                                        <p:attrNameLst>
                                          <p:attrName>ppt_h</p:attrName>
                                        </p:attrNameLst>
                                      </p:cBhvr>
                                      <p:tavLst>
                                        <p:tav tm="0">
                                          <p:val>
                                            <p:strVal val="#ppt_h"/>
                                          </p:val>
                                        </p:tav>
                                        <p:tav tm="100000">
                                          <p:val>
                                            <p:strVal val="#ppt_h"/>
                                          </p:val>
                                        </p:tav>
                                      </p:tavLst>
                                    </p:anim>
                                  </p:childTnLst>
                                </p:cTn>
                              </p:par>
                            </p:childTnLst>
                          </p:cTn>
                        </p:par>
                        <p:par>
                          <p:cTn id="154" fill="hold">
                            <p:stCondLst>
                              <p:cond delay="26500"/>
                            </p:stCondLst>
                            <p:childTnLst>
                              <p:par>
                                <p:cTn id="155" presetID="21" presetClass="entr" presetSubtype="1" fill="hold" grpId="0" nodeType="afterEffect">
                                  <p:stCondLst>
                                    <p:cond delay="0"/>
                                  </p:stCondLst>
                                  <p:childTnLst>
                                    <p:set>
                                      <p:cBhvr>
                                        <p:cTn id="156" dur="1" fill="hold">
                                          <p:stCondLst>
                                            <p:cond delay="0"/>
                                          </p:stCondLst>
                                        </p:cTn>
                                        <p:tgtEl>
                                          <p:spTgt spid="67"/>
                                        </p:tgtEl>
                                        <p:attrNameLst>
                                          <p:attrName>style.visibility</p:attrName>
                                        </p:attrNameLst>
                                      </p:cBhvr>
                                      <p:to>
                                        <p:strVal val="visible"/>
                                      </p:to>
                                    </p:set>
                                    <p:animEffect transition="in" filter="wheel(1)">
                                      <p:cBhvr>
                                        <p:cTn id="157" dur="1000"/>
                                        <p:tgtEl>
                                          <p:spTgt spid="67"/>
                                        </p:tgtEl>
                                      </p:cBhvr>
                                    </p:animEffect>
                                  </p:childTnLst>
                                </p:cTn>
                              </p:par>
                            </p:childTnLst>
                          </p:cTn>
                        </p:par>
                        <p:par>
                          <p:cTn id="158" fill="hold">
                            <p:stCondLst>
                              <p:cond delay="27500"/>
                            </p:stCondLst>
                            <p:childTnLst>
                              <p:par>
                                <p:cTn id="159" presetID="22" presetClass="entr" presetSubtype="8" fill="hold" nodeType="afterEffect">
                                  <p:stCondLst>
                                    <p:cond delay="0"/>
                                  </p:stCondLst>
                                  <p:childTnLst>
                                    <p:set>
                                      <p:cBhvr>
                                        <p:cTn id="160" dur="1" fill="hold">
                                          <p:stCondLst>
                                            <p:cond delay="0"/>
                                          </p:stCondLst>
                                        </p:cTn>
                                        <p:tgtEl>
                                          <p:spTgt spid="30"/>
                                        </p:tgtEl>
                                        <p:attrNameLst>
                                          <p:attrName>style.visibility</p:attrName>
                                        </p:attrNameLst>
                                      </p:cBhvr>
                                      <p:to>
                                        <p:strVal val="visible"/>
                                      </p:to>
                                    </p:set>
                                    <p:animEffect transition="in" filter="wipe(left)">
                                      <p:cBhvr>
                                        <p:cTn id="161" dur="550"/>
                                        <p:tgtEl>
                                          <p:spTgt spid="30"/>
                                        </p:tgtEl>
                                      </p:cBhvr>
                                    </p:animEffect>
                                  </p:childTnLst>
                                </p:cTn>
                              </p:par>
                            </p:childTnLst>
                          </p:cTn>
                        </p:par>
                        <p:par>
                          <p:cTn id="162" fill="hold">
                            <p:stCondLst>
                              <p:cond delay="28050"/>
                            </p:stCondLst>
                            <p:childTnLst>
                              <p:par>
                                <p:cTn id="163" presetID="21" presetClass="entr" presetSubtype="1" fill="hold" grpId="0" nodeType="afterEffect">
                                  <p:stCondLst>
                                    <p:cond delay="0"/>
                                  </p:stCondLst>
                                  <p:childTnLst>
                                    <p:set>
                                      <p:cBhvr>
                                        <p:cTn id="164" dur="1" fill="hold">
                                          <p:stCondLst>
                                            <p:cond delay="0"/>
                                          </p:stCondLst>
                                        </p:cTn>
                                        <p:tgtEl>
                                          <p:spTgt spid="70"/>
                                        </p:tgtEl>
                                        <p:attrNameLst>
                                          <p:attrName>style.visibility</p:attrName>
                                        </p:attrNameLst>
                                      </p:cBhvr>
                                      <p:to>
                                        <p:strVal val="visible"/>
                                      </p:to>
                                    </p:set>
                                    <p:animEffect transition="in" filter="wheel(1)">
                                      <p:cBhvr>
                                        <p:cTn id="165"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77" grpId="0" animBg="1"/>
      <p:bldP spid="78" grpId="0" animBg="1"/>
      <p:bldP spid="79" grpId="0" animBg="1"/>
      <p:bldP spid="103" grpId="0"/>
      <p:bldP spid="104" grpId="0"/>
      <p:bldP spid="105" grpId="0"/>
      <p:bldP spid="106" grpId="0"/>
      <p:bldP spid="130" grpId="0" animBg="1"/>
      <p:bldP spid="151" grpId="0" animBg="1"/>
      <p:bldP spid="38" grpId="0" animBg="1"/>
      <p:bldP spid="39" grpId="0" animBg="1"/>
      <p:bldP spid="33" grpId="0" animBg="1"/>
      <p:bldP spid="112" grpId="0" animBg="1"/>
      <p:bldP spid="118" grpId="0" animBg="1"/>
      <p:bldP spid="61" grpId="0" animBg="1"/>
      <p:bldP spid="62" grpId="0" animBg="1"/>
      <p:bldP spid="64" grpId="0" animBg="1"/>
      <p:bldP spid="66" grpId="0" animBg="1"/>
      <p:bldP spid="67" grpId="0" animBg="1"/>
      <p:bldP spid="70" grpId="0" animBg="1"/>
      <p:bldP spid="63" grpId="0" animBg="1"/>
      <p:bldP spid="13" grpId="0" animBg="1"/>
    </p:bldLst>
  </p:timing>
</p:sld>
</file>

<file path=ppt/theme/theme1.xml><?xml version="1.0" encoding="utf-8"?>
<a:theme xmlns:a="http://schemas.openxmlformats.org/drawingml/2006/main" name="NFDRS_Workshop">
  <a:themeElements>
    <a:clrScheme name="Blue Template-Template">
      <a:dk1>
        <a:srgbClr val="000000"/>
      </a:dk1>
      <a:lt1>
        <a:srgbClr val="FFFFFF"/>
      </a:lt1>
      <a:dk2>
        <a:srgbClr val="050595"/>
      </a:dk2>
      <a:lt2>
        <a:srgbClr val="FFFF99"/>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extLst>
    <a:ext uri="{05A4C25C-085E-4340-85A3-A5531E510DB2}">
      <thm15:themeFamily xmlns:thm15="http://schemas.microsoft.com/office/thememl/2012/main" name="NFDRS_Workshop" id="{C41841BB-7800-434E-9148-2037B7D0EFA0}" vid="{ED438FA1-7DD4-46F3-AEB1-46FDB57541AE}"/>
    </a:ext>
  </a:extLst>
</a:theme>
</file>

<file path=ppt/theme/theme2.xml><?xml version="1.0" encoding="utf-8"?>
<a:theme xmlns:a="http://schemas.openxmlformats.org/drawingml/2006/main" name="Custom Design">
  <a:themeElements>
    <a:clrScheme name="Custom 17">
      <a:dk1>
        <a:srgbClr val="262140"/>
      </a:dk1>
      <a:lt1>
        <a:srgbClr val="FFFFFF"/>
      </a:lt1>
      <a:dk2>
        <a:srgbClr val="3A3363"/>
      </a:dk2>
      <a:lt2>
        <a:srgbClr val="FFFFFF"/>
      </a:lt2>
      <a:accent1>
        <a:srgbClr val="F3D569"/>
      </a:accent1>
      <a:accent2>
        <a:srgbClr val="7DC6F3"/>
      </a:accent2>
      <a:accent3>
        <a:srgbClr val="F3D569"/>
      </a:accent3>
      <a:accent4>
        <a:srgbClr val="2F4B83"/>
      </a:accent4>
      <a:accent5>
        <a:srgbClr val="473D6C"/>
      </a:accent5>
      <a:accent6>
        <a:srgbClr val="3F3F75"/>
      </a:accent6>
      <a:hlink>
        <a:srgbClr val="ECBE18"/>
      </a:hlink>
      <a:folHlink>
        <a:srgbClr val="ECBE18"/>
      </a:folHlink>
    </a:clrScheme>
    <a:fontScheme name="Custom 23">
      <a:majorFont>
        <a:latin typeface="Century Gothic"/>
        <a:ea typeface=""/>
        <a:cs typeface=""/>
      </a:majorFont>
      <a:minorFont>
        <a:latin typeface="Microsoft Sans Serif"/>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M04001531- Timeline (blue horizontal chevrons, widescreen) - NEW.potx" id="{E1DE8709-4731-4236-A1E7-57568B34F9B9}" vid="{60A34618-20EB-457A-9A3E-9A2A90140595}"/>
    </a:ext>
  </a:extLst>
</a:theme>
</file>

<file path=ppt/theme/theme3.xml><?xml version="1.0" encoding="utf-8"?>
<a:theme xmlns:a="http://schemas.openxmlformats.org/drawingml/2006/main" name="1_NFDRS_Workshop">
  <a:themeElements>
    <a:clrScheme name="Blue Template-Template">
      <a:dk1>
        <a:srgbClr val="000000"/>
      </a:dk1>
      <a:lt1>
        <a:srgbClr val="FFFFFF"/>
      </a:lt1>
      <a:dk2>
        <a:srgbClr val="050595"/>
      </a:dk2>
      <a:lt2>
        <a:srgbClr val="FFFF99"/>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extLst>
    <a:ext uri="{05A4C25C-085E-4340-85A3-A5531E510DB2}">
      <thm15:themeFamily xmlns:thm15="http://schemas.microsoft.com/office/thememl/2012/main" name="NFDRS_Workshop" id="{C41841BB-7800-434E-9148-2037B7D0EFA0}" vid="{ED438FA1-7DD4-46F3-AEB1-46FDB57541AE}"/>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NFDRS_Workshop</Template>
  <TotalTime>135</TotalTime>
  <Words>2220</Words>
  <Application>Microsoft Office PowerPoint</Application>
  <PresentationFormat>Widescreen</PresentationFormat>
  <Paragraphs>291</Paragraphs>
  <Slides>22</Slides>
  <Notes>20</Notes>
  <HiddenSlides>0</HiddenSlides>
  <MMClips>0</MMClips>
  <ScaleCrop>false</ScaleCrop>
  <HeadingPairs>
    <vt:vector size="6" baseType="variant">
      <vt:variant>
        <vt:lpstr>Fonts Used</vt:lpstr>
      </vt:variant>
      <vt:variant>
        <vt:i4>11</vt:i4>
      </vt:variant>
      <vt:variant>
        <vt:lpstr>Theme</vt:lpstr>
      </vt:variant>
      <vt:variant>
        <vt:i4>3</vt:i4>
      </vt:variant>
      <vt:variant>
        <vt:lpstr>Slide Titles</vt:lpstr>
      </vt:variant>
      <vt:variant>
        <vt:i4>22</vt:i4>
      </vt:variant>
    </vt:vector>
  </HeadingPairs>
  <TitlesOfParts>
    <vt:vector size="36" baseType="lpstr">
      <vt:lpstr>Arial</vt:lpstr>
      <vt:lpstr>Calibri</vt:lpstr>
      <vt:lpstr>Cambria</vt:lpstr>
      <vt:lpstr>Century Gothic</vt:lpstr>
      <vt:lpstr>Courier New</vt:lpstr>
      <vt:lpstr>Microsoft Sans Serif</vt:lpstr>
      <vt:lpstr>Segoe</vt:lpstr>
      <vt:lpstr>Symbol</vt:lpstr>
      <vt:lpstr>Times New Roman</vt:lpstr>
      <vt:lpstr>Tw Cen MT</vt:lpstr>
      <vt:lpstr>Wingdings</vt:lpstr>
      <vt:lpstr>NFDRS_Workshop</vt:lpstr>
      <vt:lpstr>Custom Design</vt:lpstr>
      <vt:lpstr>1_NFDRS_Workshop</vt:lpstr>
      <vt:lpstr>Intent, Policy, and Guidance for Fire Danger Rating and Implementing NFDRS2016</vt:lpstr>
      <vt:lpstr>U.S. Forest Service December 2017</vt:lpstr>
      <vt:lpstr>National Wildfire Coordinating Group February 2018</vt:lpstr>
      <vt:lpstr>Bureau of Indian Affairs April 2018</vt:lpstr>
      <vt:lpstr>U.S. Fish &amp; Wildlife Service May 2018</vt:lpstr>
      <vt:lpstr>Bureau of Land Management October 2018</vt:lpstr>
      <vt:lpstr>PowerPoint Presentation</vt:lpstr>
      <vt:lpstr>Interagency Standards for Fire and Fire Aviation Operations  (Red Book, Chapter 10 – Preparedness)</vt:lpstr>
      <vt:lpstr>PowerPoint Presentation</vt:lpstr>
      <vt:lpstr>Fire Management Planning Guide</vt:lpstr>
      <vt:lpstr>The “Desired End-State”</vt:lpstr>
      <vt:lpstr>The “Desired End-State”</vt:lpstr>
      <vt:lpstr>Questions?</vt:lpstr>
      <vt:lpstr>PowerPoint Presentation</vt:lpstr>
      <vt:lpstr>PowerPoint Presentation</vt:lpstr>
      <vt:lpstr>PowerPoint Presentation</vt:lpstr>
      <vt:lpstr>PowerPoint Presentation</vt:lpstr>
      <vt:lpstr>PowerPoint Presentation</vt:lpstr>
      <vt:lpstr>PowerPoint Presentation</vt:lpstr>
      <vt:lpstr>Northern Rockies Roll-out Plan</vt:lpstr>
      <vt:lpstr>Questions?</vt:lpstr>
      <vt:lpstr>OFF TOPIC!!!!!</vt:lpstr>
    </vt:vector>
  </TitlesOfParts>
  <Manager>jkline@jkwfc.net</Manager>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Intent, Policy, and Guidance for Fire Danger Rating and Implementing NFDRS2016</dc:title>
  <dc:subject>Fire Danger Operating Plan</dc:subject>
  <dc:creator>jkline@jkwfc.net</dc:creator>
  <cp:keywords>NFDRS2016</cp:keywords>
  <cp:lastModifiedBy>Ward, Rebecca - FS</cp:lastModifiedBy>
  <cp:revision>21</cp:revision>
  <dcterms:created xsi:type="dcterms:W3CDTF">2015-10-06T19:42:33Z</dcterms:created>
  <dcterms:modified xsi:type="dcterms:W3CDTF">2019-06-26T20:56:00Z</dcterms:modified>
</cp:coreProperties>
</file>