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1" r:id="rId5"/>
    <p:sldId id="263" r:id="rId6"/>
    <p:sldId id="275" r:id="rId7"/>
    <p:sldId id="281" r:id="rId8"/>
    <p:sldId id="265" r:id="rId9"/>
    <p:sldId id="267" r:id="rId10"/>
    <p:sldId id="268" r:id="rId11"/>
    <p:sldId id="277" r:id="rId12"/>
    <p:sldId id="284" r:id="rId13"/>
    <p:sldId id="278" r:id="rId14"/>
    <p:sldId id="282" r:id="rId15"/>
    <p:sldId id="283" r:id="rId16"/>
    <p:sldId id="276" r:id="rId17"/>
    <p:sldId id="273" r:id="rId18"/>
  </p:sldIdLst>
  <p:sldSz cx="9144000" cy="6858000" type="screen4x3"/>
  <p:notesSz cx="69469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444" autoAdjust="0"/>
  </p:normalViewPr>
  <p:slideViewPr>
    <p:cSldViewPr>
      <p:cViewPr varScale="1">
        <p:scale>
          <a:sx n="95" d="100"/>
          <a:sy n="95"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0323"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defRPr sz="1200"/>
            </a:lvl1pPr>
          </a:lstStyle>
          <a:p>
            <a:pPr>
              <a:defRPr/>
            </a:pPr>
            <a:endParaRPr lang="en-US" dirty="0"/>
          </a:p>
        </p:txBody>
      </p:sp>
      <p:sp>
        <p:nvSpPr>
          <p:cNvPr id="6147" name="Rectangle 3"/>
          <p:cNvSpPr>
            <a:spLocks noGrp="1" noChangeArrowheads="1"/>
          </p:cNvSpPr>
          <p:nvPr>
            <p:ph type="dt" idx="1"/>
          </p:nvPr>
        </p:nvSpPr>
        <p:spPr bwMode="auto">
          <a:xfrm>
            <a:off x="3934969" y="0"/>
            <a:ext cx="3010323"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a:defRPr sz="120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5570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94690" y="4403725"/>
            <a:ext cx="5557520" cy="41719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5841"/>
            <a:ext cx="3010323"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defRPr sz="1200"/>
            </a:lvl1pPr>
          </a:lstStyle>
          <a:p>
            <a:pPr>
              <a:defRPr/>
            </a:pPr>
            <a:endParaRPr lang="en-US" dirty="0"/>
          </a:p>
        </p:txBody>
      </p:sp>
      <p:sp>
        <p:nvSpPr>
          <p:cNvPr id="6151" name="Rectangle 7"/>
          <p:cNvSpPr>
            <a:spLocks noGrp="1" noChangeArrowheads="1"/>
          </p:cNvSpPr>
          <p:nvPr>
            <p:ph type="sldNum" sz="quarter" idx="5"/>
          </p:nvPr>
        </p:nvSpPr>
        <p:spPr bwMode="auto">
          <a:xfrm>
            <a:off x="3934969" y="8805841"/>
            <a:ext cx="3010323"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a:defRPr sz="1200"/>
            </a:lvl1pPr>
          </a:lstStyle>
          <a:p>
            <a:pPr>
              <a:defRPr/>
            </a:pPr>
            <a:fld id="{11664F36-152E-4CF6-BB05-644703D0818D}" type="slidenum">
              <a:rPr lang="en-US"/>
              <a:pPr>
                <a:defRPr/>
              </a:pPr>
              <a:t>‹#›</a:t>
            </a:fld>
            <a:endParaRPr lang="en-US" dirty="0"/>
          </a:p>
        </p:txBody>
      </p:sp>
    </p:spTree>
    <p:extLst>
      <p:ext uri="{BB962C8B-B14F-4D97-AF65-F5344CB8AC3E}">
        <p14:creationId xmlns:p14="http://schemas.microsoft.com/office/powerpoint/2010/main" val="2442902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3C754C7-03D5-4EF8-9850-DA850270458A}" type="slidenum">
              <a:rPr lang="en-US" smtClean="0"/>
              <a:pPr/>
              <a:t>1</a:t>
            </a:fld>
            <a:endParaRPr lang="en-US" dirty="0" smtClean="0"/>
          </a:p>
        </p:txBody>
      </p:sp>
      <p:sp>
        <p:nvSpPr>
          <p:cNvPr id="21507" name="Rectangle 2"/>
          <p:cNvSpPr>
            <a:spLocks noGrp="1" noRot="1" noChangeAspect="1" noChangeArrowheads="1" noTextEdit="1"/>
          </p:cNvSpPr>
          <p:nvPr>
            <p:ph type="sldImg"/>
          </p:nvPr>
        </p:nvSpPr>
        <p:spPr>
          <a:xfrm>
            <a:off x="1139825" y="666750"/>
            <a:ext cx="4668838" cy="3503613"/>
          </a:xfrm>
          <a:ln/>
        </p:spPr>
      </p:sp>
      <p:sp>
        <p:nvSpPr>
          <p:cNvPr id="21508"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smtClean="0"/>
              <a:t>This is a depiction of the Air Traffic Control density of frequency assignments in the US, the air space is getting crowded and we are losing ground.  </a:t>
            </a:r>
          </a:p>
          <a:p>
            <a:r>
              <a:rPr lang="en-US" dirty="0" smtClean="0"/>
              <a:t>We can expect the FAA to support our requests for initial attack only if we show them we are efficiently using the assignments they give up so that we can meet our mission.  </a:t>
            </a:r>
          </a:p>
          <a:p>
            <a:r>
              <a:rPr lang="en-US" dirty="0" smtClean="0"/>
              <a:t>The use and assignment of frequencies must be in direct support of the incident and not for our convenience or turf issues within our organizations.  We must be professional in our utilization of a resource that is widely shared with commercial, private and the general aviation community.  </a:t>
            </a:r>
          </a:p>
        </p:txBody>
      </p:sp>
      <p:sp>
        <p:nvSpPr>
          <p:cNvPr id="35844" name="Slide Number Placeholder 3"/>
          <p:cNvSpPr>
            <a:spLocks noGrp="1"/>
          </p:cNvSpPr>
          <p:nvPr>
            <p:ph type="sldNum" sz="quarter" idx="5"/>
          </p:nvPr>
        </p:nvSpPr>
        <p:spPr>
          <a:noFill/>
        </p:spPr>
        <p:txBody>
          <a:bodyPr/>
          <a:lstStyle/>
          <a:p>
            <a:fld id="{8D591DC1-2473-4C4E-AF5F-7F900651B469}" type="slidenum">
              <a:rPr lang="en-US" smtClean="0"/>
              <a:pPr/>
              <a:t>16</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9EACCEE-0A3C-4109-BE4B-044F07D18FB4}" type="slidenum">
              <a:rPr lang="en-US" smtClean="0"/>
              <a:pPr/>
              <a:t>17</a:t>
            </a:fld>
            <a:endParaRPr lang="en-US" dirty="0" smtClean="0"/>
          </a:p>
        </p:txBody>
      </p:sp>
      <p:sp>
        <p:nvSpPr>
          <p:cNvPr id="36867" name="Rectangle 2"/>
          <p:cNvSpPr>
            <a:spLocks noGrp="1" noRot="1" noChangeAspect="1" noChangeArrowheads="1" noTextEdit="1"/>
          </p:cNvSpPr>
          <p:nvPr>
            <p:ph type="sldImg"/>
          </p:nvPr>
        </p:nvSpPr>
        <p:spPr>
          <a:xfrm>
            <a:off x="1139825" y="666750"/>
            <a:ext cx="4668838" cy="3503613"/>
          </a:xfrm>
          <a:ln/>
        </p:spPr>
      </p:sp>
      <p:sp>
        <p:nvSpPr>
          <p:cNvPr id="36868"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6CE8DEB-350E-4929-8DE3-77D07C938849}" type="slidenum">
              <a:rPr lang="en-US" smtClean="0"/>
              <a:pPr/>
              <a:t>2</a:t>
            </a:fld>
            <a:endParaRPr lang="en-US" dirty="0" smtClean="0"/>
          </a:p>
        </p:txBody>
      </p:sp>
      <p:sp>
        <p:nvSpPr>
          <p:cNvPr id="22531" name="Rectangle 2"/>
          <p:cNvSpPr>
            <a:spLocks noGrp="1" noRot="1" noChangeAspect="1" noChangeArrowheads="1" noTextEdit="1"/>
          </p:cNvSpPr>
          <p:nvPr>
            <p:ph type="sldImg"/>
          </p:nvPr>
        </p:nvSpPr>
        <p:spPr>
          <a:xfrm>
            <a:off x="1139825" y="666750"/>
            <a:ext cx="4668838" cy="3503613"/>
          </a:xfrm>
          <a:ln/>
        </p:spPr>
      </p:sp>
      <p:sp>
        <p:nvSpPr>
          <p:cNvPr id="22532"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A4123A4-EB9C-415B-A4C6-F77C9307804B}" type="slidenum">
              <a:rPr lang="en-US" smtClean="0"/>
              <a:pPr/>
              <a:t>3</a:t>
            </a:fld>
            <a:endParaRPr lang="en-US" dirty="0" smtClean="0"/>
          </a:p>
        </p:txBody>
      </p:sp>
      <p:sp>
        <p:nvSpPr>
          <p:cNvPr id="23555" name="Rectangle 2"/>
          <p:cNvSpPr>
            <a:spLocks noGrp="1" noRot="1" noChangeAspect="1" noChangeArrowheads="1" noTextEdit="1"/>
          </p:cNvSpPr>
          <p:nvPr>
            <p:ph type="sldImg"/>
          </p:nvPr>
        </p:nvSpPr>
        <p:spPr>
          <a:xfrm>
            <a:off x="1139825" y="666750"/>
            <a:ext cx="4668838" cy="3503613"/>
          </a:xfrm>
          <a:ln/>
        </p:spPr>
      </p:sp>
      <p:sp>
        <p:nvSpPr>
          <p:cNvPr id="23556"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81E421B-91EC-4ADF-AC3C-3DD5B7922668}" type="slidenum">
              <a:rPr lang="en-US" smtClean="0"/>
              <a:pPr/>
              <a:t>4</a:t>
            </a:fld>
            <a:endParaRPr lang="en-US" dirty="0" smtClean="0"/>
          </a:p>
        </p:txBody>
      </p:sp>
      <p:sp>
        <p:nvSpPr>
          <p:cNvPr id="25603" name="Rectangle 2"/>
          <p:cNvSpPr>
            <a:spLocks noGrp="1" noRot="1" noChangeAspect="1" noChangeArrowheads="1" noTextEdit="1"/>
          </p:cNvSpPr>
          <p:nvPr>
            <p:ph type="sldImg"/>
          </p:nvPr>
        </p:nvSpPr>
        <p:spPr>
          <a:xfrm>
            <a:off x="1139825" y="666750"/>
            <a:ext cx="4668838" cy="3503613"/>
          </a:xfrm>
          <a:ln/>
        </p:spPr>
      </p:sp>
      <p:sp>
        <p:nvSpPr>
          <p:cNvPr id="25604" name="Rectangle 3"/>
          <p:cNvSpPr>
            <a:spLocks noGrp="1" noChangeArrowheads="1"/>
          </p:cNvSpPr>
          <p:nvPr>
            <p:ph type="body" idx="1"/>
          </p:nvPr>
        </p:nvSpPr>
        <p:spPr>
          <a:xfrm>
            <a:off x="926254" y="4405336"/>
            <a:ext cx="5094393" cy="4205750"/>
          </a:xfrm>
          <a:noFill/>
          <a:ln/>
        </p:spPr>
        <p:txBody>
          <a:bodyPr/>
          <a:lstStyle/>
          <a:p>
            <a:pPr eaLnBrk="1" hangingPunct="1"/>
            <a:r>
              <a:rPr lang="en-US" dirty="0" smtClean="0"/>
              <a:t>We have had problems in the past with the CDO not being notified by the incident of the release of ground tacticals, keeping them tied up when they could be re-used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901EFAC-3B0F-43F5-B2F0-F067ABBD8C8B}" type="slidenum">
              <a:rPr lang="en-US" smtClean="0"/>
              <a:pPr/>
              <a:t>5</a:t>
            </a:fld>
            <a:endParaRPr lang="en-US" dirty="0" smtClean="0"/>
          </a:p>
        </p:txBody>
      </p:sp>
      <p:sp>
        <p:nvSpPr>
          <p:cNvPr id="27651" name="Rectangle 2"/>
          <p:cNvSpPr>
            <a:spLocks noGrp="1" noRot="1" noChangeAspect="1" noChangeArrowheads="1" noTextEdit="1"/>
          </p:cNvSpPr>
          <p:nvPr>
            <p:ph type="sldImg"/>
          </p:nvPr>
        </p:nvSpPr>
        <p:spPr>
          <a:xfrm>
            <a:off x="1139825" y="666750"/>
            <a:ext cx="4668838" cy="3503613"/>
          </a:xfrm>
          <a:ln/>
        </p:spPr>
      </p:sp>
      <p:sp>
        <p:nvSpPr>
          <p:cNvPr id="27652"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43BA2AC-370F-4CFF-BB5D-8323A3FF02F2}" type="slidenum">
              <a:rPr lang="en-US" smtClean="0"/>
              <a:pPr/>
              <a:t>6</a:t>
            </a:fld>
            <a:endParaRPr lang="en-US" dirty="0" smtClean="0"/>
          </a:p>
        </p:txBody>
      </p:sp>
      <p:sp>
        <p:nvSpPr>
          <p:cNvPr id="29699" name="Rectangle 2"/>
          <p:cNvSpPr>
            <a:spLocks noGrp="1" noRot="1" noChangeAspect="1" noChangeArrowheads="1" noTextEdit="1"/>
          </p:cNvSpPr>
          <p:nvPr>
            <p:ph type="sldImg"/>
          </p:nvPr>
        </p:nvSpPr>
        <p:spPr>
          <a:xfrm>
            <a:off x="1139825" y="666750"/>
            <a:ext cx="4668838" cy="3503613"/>
          </a:xfrm>
          <a:ln/>
        </p:spPr>
      </p:sp>
      <p:sp>
        <p:nvSpPr>
          <p:cNvPr id="29700"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0CB1C23-3D6C-431D-8282-3D9B0E9056A4}" type="slidenum">
              <a:rPr lang="en-US" smtClean="0"/>
              <a:pPr/>
              <a:t>8</a:t>
            </a:fld>
            <a:endParaRPr lang="en-US" dirty="0" smtClean="0"/>
          </a:p>
        </p:txBody>
      </p:sp>
      <p:sp>
        <p:nvSpPr>
          <p:cNvPr id="30723" name="Rectangle 2"/>
          <p:cNvSpPr>
            <a:spLocks noGrp="1" noRot="1" noChangeAspect="1" noChangeArrowheads="1" noTextEdit="1"/>
          </p:cNvSpPr>
          <p:nvPr>
            <p:ph type="sldImg"/>
          </p:nvPr>
        </p:nvSpPr>
        <p:spPr>
          <a:xfrm>
            <a:off x="1139825" y="666750"/>
            <a:ext cx="4668838" cy="3503613"/>
          </a:xfrm>
          <a:ln/>
        </p:spPr>
      </p:sp>
      <p:sp>
        <p:nvSpPr>
          <p:cNvPr id="30724"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FCF3A46-6851-4130-9C6E-E58A58D06C30}" type="slidenum">
              <a:rPr lang="en-US" smtClean="0"/>
              <a:pPr/>
              <a:t>9</a:t>
            </a:fld>
            <a:endParaRPr lang="en-US" dirty="0" smtClean="0"/>
          </a:p>
        </p:txBody>
      </p:sp>
      <p:sp>
        <p:nvSpPr>
          <p:cNvPr id="31747" name="Rectangle 2"/>
          <p:cNvSpPr>
            <a:spLocks noGrp="1" noRot="1" noChangeAspect="1" noChangeArrowheads="1" noTextEdit="1"/>
          </p:cNvSpPr>
          <p:nvPr>
            <p:ph type="sldImg"/>
          </p:nvPr>
        </p:nvSpPr>
        <p:spPr>
          <a:xfrm>
            <a:off x="1139825" y="666750"/>
            <a:ext cx="4668838" cy="3503613"/>
          </a:xfrm>
          <a:ln/>
        </p:spPr>
      </p:sp>
      <p:sp>
        <p:nvSpPr>
          <p:cNvPr id="31748"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DACC60F-C603-46C2-B25E-E429ACE5B629}" type="slidenum">
              <a:rPr lang="en-US" smtClean="0"/>
              <a:pPr/>
              <a:t>10</a:t>
            </a:fld>
            <a:endParaRPr lang="en-US" dirty="0" smtClean="0"/>
          </a:p>
        </p:txBody>
      </p:sp>
      <p:sp>
        <p:nvSpPr>
          <p:cNvPr id="32771" name="Rectangle 2"/>
          <p:cNvSpPr>
            <a:spLocks noGrp="1" noRot="1" noChangeAspect="1" noChangeArrowheads="1" noTextEdit="1"/>
          </p:cNvSpPr>
          <p:nvPr>
            <p:ph type="sldImg"/>
          </p:nvPr>
        </p:nvSpPr>
        <p:spPr>
          <a:xfrm>
            <a:off x="1139825" y="666750"/>
            <a:ext cx="4668838" cy="3503613"/>
          </a:xfrm>
          <a:ln/>
        </p:spPr>
      </p:sp>
      <p:sp>
        <p:nvSpPr>
          <p:cNvPr id="32772" name="Rectangle 3"/>
          <p:cNvSpPr>
            <a:spLocks noGrp="1" noChangeArrowheads="1"/>
          </p:cNvSpPr>
          <p:nvPr>
            <p:ph type="body" idx="1"/>
          </p:nvPr>
        </p:nvSpPr>
        <p:spPr>
          <a:xfrm>
            <a:off x="926254" y="4405336"/>
            <a:ext cx="5094393" cy="4205750"/>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720B9C-BB52-454D-A26F-EA787AA7974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F861D4-C219-495A-8745-DB838EF3D53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85E6F5-80FD-4E86-A5BB-5B9011C7968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C875FD-0DF0-4671-86AC-68620828D51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1BB03C-F847-4B70-A18D-4DA16EC73DB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DC59340-6CF3-4269-9F14-03E078E2566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DCCB8B3-EB2E-4E7F-A330-0ED73D0C3CB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7412B1A-C1D9-4C67-BCE9-C7EA840FC15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3F5F38C-34F6-4932-B53E-5EBA442C3B2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B7EE452-9A9B-4DC3-9B4F-D34011B726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6983EAD-B63A-4259-977E-35C819A68DB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76000">
              <a:schemeClr val="accent1">
                <a:tint val="66000"/>
                <a:satMod val="160000"/>
              </a:schemeClr>
            </a:gs>
            <a:gs pos="50000">
              <a:schemeClr val="accent1">
                <a:tint val="44500"/>
                <a:satMod val="160000"/>
              </a:schemeClr>
            </a:gs>
            <a:gs pos="72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8B361DA-BE2C-4BEA-980B-CBF36DC5DDE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png"/><Relationship Id="rId5" Type="http://schemas.openxmlformats.org/officeDocument/2006/relationships/oleObject" Target="../embeddings/oleObject14.bin"/><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png"/><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0" y="0"/>
            <a:ext cx="9144000" cy="838200"/>
          </a:xfrm>
          <a:noFill/>
        </p:spPr>
        <p:txBody>
          <a:bodyPr lIns="92075" tIns="46038" rIns="92075" bIns="46038"/>
          <a:lstStyle/>
          <a:p>
            <a:pPr eaLnBrk="1" hangingPunct="1"/>
            <a:r>
              <a:rPr lang="en-US" sz="2800" b="1" dirty="0" smtClean="0">
                <a:solidFill>
                  <a:schemeClr val="bg1"/>
                </a:solidFill>
                <a:latin typeface="Univers" pitchFamily="34" charset="0"/>
              </a:rPr>
              <a:t>NATIONAL INTERAGENCY FIRE CENTER</a:t>
            </a:r>
            <a:endParaRPr lang="en-US" sz="2800" dirty="0" smtClean="0">
              <a:solidFill>
                <a:schemeClr val="bg1"/>
              </a:solidFill>
            </a:endParaRPr>
          </a:p>
        </p:txBody>
      </p:sp>
      <p:pic>
        <p:nvPicPr>
          <p:cNvPr id="1028" name="Picture 2" descr="wilson_bldg1"/>
          <p:cNvPicPr>
            <a:picLocks noGrp="1" noChangeAspect="1" noChangeArrowheads="1"/>
          </p:cNvPicPr>
          <p:nvPr>
            <p:ph type="body" idx="4294967295"/>
          </p:nvPr>
        </p:nvPicPr>
        <p:blipFill>
          <a:blip r:embed="rId4" cstate="print"/>
          <a:stretch>
            <a:fillRect/>
          </a:stretch>
        </p:blipFill>
        <p:spPr>
          <a:xfrm>
            <a:off x="1371600" y="990600"/>
            <a:ext cx="6477000" cy="4857750"/>
          </a:xfrm>
          <a:prstGeom prst="rect">
            <a:avLst/>
          </a:prstGeom>
          <a:noFill/>
          <a:ln>
            <a:noFill/>
          </a:ln>
        </p:spPr>
      </p:pic>
      <p:sp>
        <p:nvSpPr>
          <p:cNvPr id="5124" name="Text Box 4"/>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1026" name="Object 5"/>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1027" name="Photo Editor Photo" r:id="rId5" imgW="762106" imgH="762106" progId="">
                  <p:embed/>
                </p:oleObj>
              </mc:Choice>
              <mc:Fallback>
                <p:oleObj name="Photo Editor Photo" r:id="rId5" imgW="762106" imgH="762106"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8"/>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
        <p:nvSpPr>
          <p:cNvPr id="7" name="TextBox 6"/>
          <p:cNvSpPr txBox="1"/>
          <p:nvPr/>
        </p:nvSpPr>
        <p:spPr>
          <a:xfrm>
            <a:off x="1828800" y="1143000"/>
            <a:ext cx="5486400" cy="1015663"/>
          </a:xfrm>
          <a:prstGeom prst="rect">
            <a:avLst/>
          </a:prstGeom>
          <a:noFill/>
        </p:spPr>
        <p:txBody>
          <a:bodyPr wrap="square" rtlCol="0">
            <a:spAutoFit/>
          </a:bodyPr>
          <a:lstStyle/>
          <a:p>
            <a:pPr algn="ctr"/>
            <a:r>
              <a:rPr lang="en-US" sz="2000" b="1" dirty="0" smtClean="0"/>
              <a:t>Northern Rockies Dispatcher Workshop</a:t>
            </a:r>
          </a:p>
          <a:p>
            <a:pPr algn="ctr"/>
            <a:r>
              <a:rPr lang="en-US" sz="2000" b="1" dirty="0" smtClean="0"/>
              <a:t>March , 2012</a:t>
            </a:r>
          </a:p>
          <a:p>
            <a:pPr algn="ctr"/>
            <a:r>
              <a:rPr lang="en-US" sz="2000" b="1" dirty="0" smtClean="0"/>
              <a:t>Jose M. Lopez</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76200"/>
            <a:ext cx="8686800" cy="639762"/>
          </a:xfrm>
          <a:noFill/>
        </p:spPr>
        <p:txBody>
          <a:bodyPr lIns="92075" tIns="46038" rIns="92075" bIns="46038"/>
          <a:lstStyle/>
          <a:p>
            <a:pPr eaLnBrk="1" hangingPunct="1"/>
            <a:r>
              <a:rPr lang="en-US" sz="2800" b="1" dirty="0" smtClean="0">
                <a:solidFill>
                  <a:schemeClr val="bg1"/>
                </a:solidFill>
                <a:latin typeface="Univers" pitchFamily="34" charset="0"/>
              </a:rPr>
              <a:t>AM AND FM FREQUENCY MANAGEMENT FOR IA</a:t>
            </a:r>
            <a:endParaRPr lang="en-US" sz="2800" dirty="0" smtClean="0">
              <a:solidFill>
                <a:schemeClr val="bg1"/>
              </a:solidFill>
            </a:endParaRPr>
          </a:p>
        </p:txBody>
      </p:sp>
      <p:sp>
        <p:nvSpPr>
          <p:cNvPr id="31747" name="Text Box 3"/>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12290" name="Object 4"/>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12291"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Rectangle 5"/>
          <p:cNvSpPr>
            <a:spLocks noChangeArrowheads="1"/>
          </p:cNvSpPr>
          <p:nvPr/>
        </p:nvSpPr>
        <p:spPr bwMode="auto">
          <a:xfrm>
            <a:off x="533400" y="762000"/>
            <a:ext cx="8153400" cy="5105400"/>
          </a:xfrm>
          <a:prstGeom prst="rect">
            <a:avLst/>
          </a:prstGeom>
          <a:noFill/>
          <a:ln w="9525">
            <a:noFill/>
            <a:miter lim="800000"/>
            <a:headEnd/>
            <a:tailEnd/>
          </a:ln>
        </p:spPr>
        <p:txBody>
          <a:bodyPr/>
          <a:lstStyle/>
          <a:p>
            <a:pPr marL="742950" lvl="1" indent="-285750">
              <a:spcBef>
                <a:spcPts val="0"/>
              </a:spcBef>
              <a:buFont typeface="Wingdings" pitchFamily="2" charset="2"/>
              <a:buChar char="Ø"/>
            </a:pPr>
            <a:r>
              <a:rPr lang="en-US" sz="2000" dirty="0">
                <a:solidFill>
                  <a:schemeClr val="bg2"/>
                </a:solidFill>
              </a:rPr>
              <a:t>Process Involves both Forest Service and DOI frequency managers  as well as the FAA to determine assignments and what changes may be needed for the coming season</a:t>
            </a:r>
          </a:p>
          <a:p>
            <a:pPr marL="742950" lvl="1" indent="-285750">
              <a:spcBef>
                <a:spcPts val="0"/>
              </a:spcBef>
              <a:buFont typeface="Wingdings" pitchFamily="2" charset="2"/>
              <a:buChar char="Ø"/>
            </a:pPr>
            <a:endParaRPr lang="en-US" sz="2000" dirty="0">
              <a:solidFill>
                <a:schemeClr val="bg2"/>
              </a:solidFill>
            </a:endParaRPr>
          </a:p>
          <a:p>
            <a:pPr marL="742950" lvl="1" indent="-285750">
              <a:spcBef>
                <a:spcPts val="0"/>
              </a:spcBef>
              <a:buFont typeface="Wingdings" pitchFamily="2" charset="2"/>
              <a:buChar char="Ø"/>
            </a:pPr>
            <a:r>
              <a:rPr lang="en-US" sz="2000" dirty="0">
                <a:solidFill>
                  <a:schemeClr val="bg2"/>
                </a:solidFill>
              </a:rPr>
              <a:t>Frequency managers and FAA provide information to </a:t>
            </a:r>
            <a:r>
              <a:rPr lang="en-US" sz="2000" dirty="0" smtClean="0">
                <a:solidFill>
                  <a:schemeClr val="bg2"/>
                </a:solidFill>
              </a:rPr>
              <a:t>the CDO</a:t>
            </a:r>
            <a:endParaRPr lang="en-US" sz="2000" dirty="0">
              <a:solidFill>
                <a:schemeClr val="bg2"/>
              </a:solidFill>
            </a:endParaRPr>
          </a:p>
          <a:p>
            <a:pPr marL="742950" lvl="1" indent="-285750">
              <a:spcBef>
                <a:spcPts val="0"/>
              </a:spcBef>
              <a:buFont typeface="Wingdings" pitchFamily="2" charset="2"/>
              <a:buChar char="Ø"/>
            </a:pPr>
            <a:endParaRPr lang="en-US" sz="2000" dirty="0">
              <a:solidFill>
                <a:schemeClr val="bg2"/>
              </a:solidFill>
            </a:endParaRPr>
          </a:p>
          <a:p>
            <a:pPr marL="742950" lvl="1" indent="-285750">
              <a:spcBef>
                <a:spcPts val="0"/>
              </a:spcBef>
              <a:buFont typeface="Wingdings" pitchFamily="2" charset="2"/>
              <a:buChar char="Ø"/>
            </a:pPr>
            <a:r>
              <a:rPr lang="en-US" sz="2000" dirty="0">
                <a:solidFill>
                  <a:schemeClr val="bg2"/>
                </a:solidFill>
              </a:rPr>
              <a:t>CDO finalizes the maps and forwards them on to the frequency managers and GACCs for </a:t>
            </a:r>
            <a:r>
              <a:rPr lang="en-US" sz="2000" dirty="0" smtClean="0">
                <a:solidFill>
                  <a:schemeClr val="bg2"/>
                </a:solidFill>
              </a:rPr>
              <a:t>distribution</a:t>
            </a:r>
          </a:p>
          <a:p>
            <a:pPr marL="742950" lvl="1" indent="-285750">
              <a:spcBef>
                <a:spcPts val="0"/>
              </a:spcBef>
              <a:buFont typeface="Wingdings" pitchFamily="2" charset="2"/>
              <a:buChar char="Ø"/>
            </a:pPr>
            <a:endParaRPr lang="en-US" sz="2000" dirty="0" smtClean="0">
              <a:solidFill>
                <a:schemeClr val="bg2"/>
              </a:solidFill>
            </a:endParaRPr>
          </a:p>
          <a:p>
            <a:pPr marL="742950" lvl="1" indent="-285750">
              <a:spcBef>
                <a:spcPts val="0"/>
              </a:spcBef>
              <a:buFont typeface="Wingdings" pitchFamily="2" charset="2"/>
              <a:buChar char="Ø"/>
            </a:pPr>
            <a:r>
              <a:rPr lang="en-US" sz="2000" dirty="0" smtClean="0">
                <a:solidFill>
                  <a:schemeClr val="bg2"/>
                </a:solidFill>
              </a:rPr>
              <a:t>Contact your GACC Rep for map modifications</a:t>
            </a:r>
          </a:p>
          <a:p>
            <a:pPr marL="742950" lvl="1" indent="-285750">
              <a:spcBef>
                <a:spcPts val="0"/>
              </a:spcBef>
              <a:buFont typeface="Wingdings" pitchFamily="2" charset="2"/>
              <a:buChar char="Ø"/>
            </a:pPr>
            <a:endParaRPr lang="en-US" sz="2000" dirty="0" smtClean="0">
              <a:solidFill>
                <a:schemeClr val="bg2"/>
              </a:solidFill>
            </a:endParaRPr>
          </a:p>
          <a:p>
            <a:pPr marL="742950" lvl="1" indent="-285750">
              <a:spcBef>
                <a:spcPts val="0"/>
              </a:spcBef>
              <a:buFont typeface="Wingdings" pitchFamily="2" charset="2"/>
              <a:buChar char="Ø"/>
            </a:pPr>
            <a:r>
              <a:rPr lang="en-US" sz="2000" dirty="0" smtClean="0">
                <a:solidFill>
                  <a:schemeClr val="bg2"/>
                </a:solidFill>
              </a:rPr>
              <a:t>Draft IA maps to frequency managers for review – January 15</a:t>
            </a:r>
          </a:p>
          <a:p>
            <a:pPr marL="742950" lvl="1" indent="-285750">
              <a:spcBef>
                <a:spcPts val="0"/>
              </a:spcBef>
              <a:buFont typeface="Wingdings" pitchFamily="2" charset="2"/>
              <a:buChar char="Ø"/>
            </a:pPr>
            <a:endParaRPr lang="en-US" sz="2000" dirty="0" smtClean="0">
              <a:solidFill>
                <a:schemeClr val="bg2"/>
              </a:solidFill>
            </a:endParaRPr>
          </a:p>
          <a:p>
            <a:pPr marL="742950" lvl="1" indent="-285750">
              <a:spcBef>
                <a:spcPts val="0"/>
              </a:spcBef>
              <a:buFont typeface="Wingdings" pitchFamily="2" charset="2"/>
              <a:buChar char="Ø"/>
            </a:pPr>
            <a:r>
              <a:rPr lang="en-US" sz="2000" dirty="0" smtClean="0">
                <a:solidFill>
                  <a:schemeClr val="bg2"/>
                </a:solidFill>
              </a:rPr>
              <a:t>Draft IA maps back to CDO ready for publication – January 25</a:t>
            </a:r>
          </a:p>
          <a:p>
            <a:pPr marL="742950" lvl="1" indent="-285750">
              <a:spcBef>
                <a:spcPts val="0"/>
              </a:spcBef>
              <a:buFont typeface="Wingdings" pitchFamily="2" charset="2"/>
              <a:buChar char="Ø"/>
            </a:pPr>
            <a:endParaRPr lang="en-US" sz="2000" dirty="0" smtClean="0">
              <a:solidFill>
                <a:schemeClr val="bg2"/>
              </a:solidFill>
            </a:endParaRPr>
          </a:p>
          <a:p>
            <a:pPr marL="742950" lvl="1" indent="-285750">
              <a:spcBef>
                <a:spcPts val="0"/>
              </a:spcBef>
              <a:buFont typeface="Wingdings" pitchFamily="2" charset="2"/>
              <a:buChar char="Ø"/>
            </a:pPr>
            <a:r>
              <a:rPr lang="en-US" sz="2000" dirty="0" smtClean="0">
                <a:solidFill>
                  <a:schemeClr val="bg2"/>
                </a:solidFill>
              </a:rPr>
              <a:t>Final IA maps to GACCs and frequency managers – February 1</a:t>
            </a:r>
          </a:p>
          <a:p>
            <a:pPr marL="742950" lvl="1" indent="-285750">
              <a:spcBef>
                <a:spcPct val="20000"/>
              </a:spcBef>
              <a:buFont typeface="Wingdings" pitchFamily="2" charset="2"/>
              <a:buChar char="Ø"/>
            </a:pPr>
            <a:endParaRPr lang="en-US" sz="2000" dirty="0">
              <a:solidFill>
                <a:schemeClr val="bg2"/>
              </a:solidFill>
            </a:endParaRPr>
          </a:p>
          <a:p>
            <a:pPr marL="742950" lvl="1" indent="-285750">
              <a:spcBef>
                <a:spcPct val="20000"/>
              </a:spcBef>
              <a:buFont typeface="Wingdings" pitchFamily="2" charset="2"/>
              <a:buChar char="Ø"/>
            </a:pPr>
            <a:endParaRPr lang="en-US" sz="2000" dirty="0">
              <a:solidFill>
                <a:schemeClr val="bg2"/>
              </a:solidFill>
            </a:endParaRPr>
          </a:p>
          <a:p>
            <a:pPr marL="742950" lvl="1" indent="-285750">
              <a:spcBef>
                <a:spcPct val="20000"/>
              </a:spcBef>
            </a:pPr>
            <a:endParaRPr lang="en-US" sz="2000" dirty="0">
              <a:solidFill>
                <a:schemeClr val="bg2"/>
              </a:solidFill>
            </a:endParaRPr>
          </a:p>
        </p:txBody>
      </p:sp>
      <p:sp>
        <p:nvSpPr>
          <p:cNvPr id="12294"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6200"/>
            <a:ext cx="8229600" cy="868362"/>
          </a:xfrm>
        </p:spPr>
        <p:txBody>
          <a:bodyPr/>
          <a:lstStyle/>
          <a:p>
            <a:r>
              <a:rPr lang="en-US" sz="2800" b="1" dirty="0" smtClean="0">
                <a:solidFill>
                  <a:schemeClr val="bg1"/>
                </a:solidFill>
                <a:latin typeface="Univers" pitchFamily="34" charset="0"/>
              </a:rPr>
              <a:t>Air-to-Air AM IA Frequencies for Northern Rockies GACC 2012</a:t>
            </a:r>
          </a:p>
        </p:txBody>
      </p:sp>
      <p:pic>
        <p:nvPicPr>
          <p:cNvPr id="9" name="Content Placeholder 8" descr="NR AA AM 2012 PENDING.jpg"/>
          <p:cNvPicPr>
            <a:picLocks noGrp="1" noChangeAspect="1"/>
          </p:cNvPicPr>
          <p:nvPr>
            <p:ph idx="1"/>
          </p:nvPr>
        </p:nvPicPr>
        <p:blipFill>
          <a:blip r:embed="rId3" cstate="print"/>
          <a:stretch>
            <a:fillRect/>
          </a:stretch>
        </p:blipFill>
        <p:spPr>
          <a:xfrm>
            <a:off x="1328967" y="1219200"/>
            <a:ext cx="6486065" cy="4906963"/>
          </a:xfrm>
        </p:spPr>
      </p:pic>
      <p:graphicFrame>
        <p:nvGraphicFramePr>
          <p:cNvPr id="43009" name="Object 4"/>
          <p:cNvGraphicFramePr>
            <a:graphicFrameLocks noChangeAspect="1"/>
          </p:cNvGraphicFramePr>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43010"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
        <p:nvSpPr>
          <p:cNvPr id="10" name="Rectangle 9"/>
          <p:cNvSpPr/>
          <p:nvPr/>
        </p:nvSpPr>
        <p:spPr>
          <a:xfrm rot="19301137">
            <a:off x="1459482" y="3201854"/>
            <a:ext cx="622503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Pending from FAA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b="1" dirty="0">
                <a:solidFill>
                  <a:schemeClr val="bg1"/>
                </a:solidFill>
                <a:latin typeface="Univers" pitchFamily="34" charset="0"/>
              </a:rPr>
              <a:t>Air-to-Air AM IA Frequencies for Northern Rockies GACC 2012</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802" y="1600200"/>
            <a:ext cx="5704396" cy="4525963"/>
          </a:xfrm>
        </p:spPr>
      </p:pic>
    </p:spTree>
    <p:extLst>
      <p:ext uri="{BB962C8B-B14F-4D97-AF65-F5344CB8AC3E}">
        <p14:creationId xmlns:p14="http://schemas.microsoft.com/office/powerpoint/2010/main" val="110923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944562"/>
          </a:xfrm>
        </p:spPr>
        <p:txBody>
          <a:bodyPr/>
          <a:lstStyle/>
          <a:p>
            <a:r>
              <a:rPr lang="en-US" sz="2800" b="1" dirty="0" smtClean="0">
                <a:solidFill>
                  <a:schemeClr val="bg1"/>
                </a:solidFill>
                <a:latin typeface="Univers" pitchFamily="34" charset="0"/>
              </a:rPr>
              <a:t>Air-to-Ground FM IA Frequencies for Northern Rockies GACC 2012 (Modified)</a:t>
            </a:r>
          </a:p>
        </p:txBody>
      </p:sp>
      <p:pic>
        <p:nvPicPr>
          <p:cNvPr id="5" name="Content Placeholder 4" descr="NRockies IA AG FM 2012 Modified.jpg"/>
          <p:cNvPicPr>
            <a:picLocks noGrp="1" noChangeAspect="1"/>
          </p:cNvPicPr>
          <p:nvPr>
            <p:ph idx="1"/>
          </p:nvPr>
        </p:nvPicPr>
        <p:blipFill>
          <a:blip r:embed="rId3" cstate="print"/>
          <a:stretch>
            <a:fillRect/>
          </a:stretch>
        </p:blipFill>
        <p:spPr>
          <a:xfrm>
            <a:off x="1179841" y="1066800"/>
            <a:ext cx="6744959" cy="5211763"/>
          </a:xfrm>
        </p:spPr>
      </p:pic>
      <p:graphicFrame>
        <p:nvGraphicFramePr>
          <p:cNvPr id="41985" name="Object 4"/>
          <p:cNvGraphicFramePr>
            <a:graphicFrameLocks noChangeAspect="1"/>
          </p:cNvGraphicFramePr>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41986"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sz="2800" dirty="0" smtClean="0">
                <a:solidFill>
                  <a:schemeClr val="bg1"/>
                </a:solidFill>
              </a:rPr>
              <a:t>A/G Naming Convention</a:t>
            </a:r>
            <a:endParaRPr lang="en-US" sz="2800" dirty="0">
              <a:solidFill>
                <a:schemeClr val="bg1"/>
              </a:solidFill>
            </a:endParaRPr>
          </a:p>
        </p:txBody>
      </p:sp>
      <p:sp>
        <p:nvSpPr>
          <p:cNvPr id="3" name="Content Placeholder 2"/>
          <p:cNvSpPr>
            <a:spLocks noGrp="1"/>
          </p:cNvSpPr>
          <p:nvPr>
            <p:ph idx="1"/>
          </p:nvPr>
        </p:nvSpPr>
        <p:spPr>
          <a:xfrm>
            <a:off x="457200" y="990600"/>
            <a:ext cx="8229600" cy="5181600"/>
          </a:xfrm>
        </p:spPr>
        <p:txBody>
          <a:bodyPr/>
          <a:lstStyle/>
          <a:p>
            <a:pPr>
              <a:buFont typeface="Wingdings" pitchFamily="2" charset="2"/>
              <a:buChar char="Ø"/>
            </a:pPr>
            <a:r>
              <a:rPr lang="en-US" sz="2000" dirty="0" smtClean="0">
                <a:solidFill>
                  <a:schemeClr val="bg2"/>
                </a:solidFill>
              </a:rPr>
              <a:t>National Aviation pushing National Naming Convention for IA A/G</a:t>
            </a:r>
          </a:p>
          <a:p>
            <a:pPr>
              <a:buFont typeface="Wingdings" pitchFamily="2" charset="2"/>
              <a:buChar char="Ø"/>
            </a:pPr>
            <a:endParaRPr lang="en-US" sz="2000" dirty="0" smtClean="0">
              <a:solidFill>
                <a:schemeClr val="bg2"/>
              </a:solidFill>
            </a:endParaRPr>
          </a:p>
          <a:p>
            <a:pPr>
              <a:buFont typeface="Wingdings" pitchFamily="2" charset="2"/>
              <a:buChar char="Ø"/>
            </a:pPr>
            <a:r>
              <a:rPr lang="en-US" sz="2000" dirty="0" smtClean="0">
                <a:solidFill>
                  <a:schemeClr val="bg2"/>
                </a:solidFill>
              </a:rPr>
              <a:t>Currently 73 frequencies have been identified</a:t>
            </a:r>
          </a:p>
          <a:p>
            <a:pPr>
              <a:buFont typeface="Wingdings" pitchFamily="2" charset="2"/>
              <a:buChar char="Ø"/>
            </a:pPr>
            <a:endParaRPr lang="en-US" sz="2000" dirty="0" smtClean="0">
              <a:solidFill>
                <a:schemeClr val="bg2"/>
              </a:solidFill>
            </a:endParaRPr>
          </a:p>
          <a:p>
            <a:pPr>
              <a:buFont typeface="Wingdings" pitchFamily="2" charset="2"/>
              <a:buChar char="Ø"/>
            </a:pPr>
            <a:r>
              <a:rPr lang="en-US" sz="2000" dirty="0" smtClean="0">
                <a:solidFill>
                  <a:schemeClr val="bg2"/>
                </a:solidFill>
              </a:rPr>
              <a:t>Current GACCs converting to the Naming Convention for 2012</a:t>
            </a:r>
          </a:p>
          <a:p>
            <a:pPr lvl="1">
              <a:buFont typeface="Wingdings" pitchFamily="2" charset="2"/>
              <a:buChar char="§"/>
            </a:pPr>
            <a:r>
              <a:rPr lang="en-US" sz="2000" dirty="0" smtClean="0">
                <a:solidFill>
                  <a:schemeClr val="bg2"/>
                </a:solidFill>
              </a:rPr>
              <a:t>Pacific Northwest</a:t>
            </a:r>
          </a:p>
          <a:p>
            <a:pPr lvl="1">
              <a:buFont typeface="Wingdings" pitchFamily="2" charset="2"/>
              <a:buChar char="§"/>
            </a:pPr>
            <a:r>
              <a:rPr lang="en-US" sz="2000" dirty="0" smtClean="0">
                <a:solidFill>
                  <a:schemeClr val="bg2"/>
                </a:solidFill>
              </a:rPr>
              <a:t>Rocky Mountain</a:t>
            </a:r>
          </a:p>
          <a:p>
            <a:pPr lvl="1">
              <a:buFont typeface="Wingdings" pitchFamily="2" charset="2"/>
              <a:buChar char="§"/>
            </a:pPr>
            <a:r>
              <a:rPr lang="en-US" sz="2000" dirty="0" smtClean="0">
                <a:solidFill>
                  <a:schemeClr val="bg2"/>
                </a:solidFill>
              </a:rPr>
              <a:t>Eastern Great Basin</a:t>
            </a:r>
          </a:p>
          <a:p>
            <a:pPr lvl="1">
              <a:buFont typeface="Wingdings" pitchFamily="2" charset="2"/>
              <a:buChar char="§"/>
            </a:pPr>
            <a:r>
              <a:rPr lang="en-US" sz="2000" dirty="0" smtClean="0">
                <a:solidFill>
                  <a:schemeClr val="bg2"/>
                </a:solidFill>
              </a:rPr>
              <a:t>Western Great Basin</a:t>
            </a:r>
          </a:p>
          <a:p>
            <a:pPr lvl="1">
              <a:buFont typeface="Wingdings" pitchFamily="2" charset="2"/>
              <a:buChar char="§"/>
            </a:pPr>
            <a:r>
              <a:rPr lang="en-US" sz="2000" dirty="0" smtClean="0">
                <a:solidFill>
                  <a:schemeClr val="bg2"/>
                </a:solidFill>
              </a:rPr>
              <a:t>Southwest</a:t>
            </a:r>
          </a:p>
          <a:p>
            <a:pPr lvl="1">
              <a:buNone/>
            </a:pPr>
            <a:endParaRPr lang="en-US" sz="2000" dirty="0" smtClean="0">
              <a:solidFill>
                <a:schemeClr val="bg2"/>
              </a:solidFill>
            </a:endParaRPr>
          </a:p>
          <a:p>
            <a:pPr marL="461963" lvl="1" indent="-461963">
              <a:buFont typeface="Wingdings" pitchFamily="2" charset="2"/>
              <a:buChar char="Ø"/>
            </a:pPr>
            <a:r>
              <a:rPr lang="en-US" sz="2000" dirty="0" smtClean="0">
                <a:solidFill>
                  <a:schemeClr val="bg2"/>
                </a:solidFill>
              </a:rPr>
              <a:t>NIICD will continue to issue maps with frequencies only.</a:t>
            </a:r>
          </a:p>
          <a:p>
            <a:pPr marL="862013" lvl="2" indent="-461963">
              <a:buFont typeface="Wingdings" pitchFamily="2" charset="2"/>
              <a:buChar char="§"/>
            </a:pPr>
            <a:r>
              <a:rPr lang="en-US" sz="2000" dirty="0" smtClean="0">
                <a:solidFill>
                  <a:schemeClr val="bg2"/>
                </a:solidFill>
              </a:rPr>
              <a:t>Contact your local GACC Rep for maps with Naming Convention labels</a:t>
            </a:r>
          </a:p>
        </p:txBody>
      </p:sp>
      <p:graphicFrame>
        <p:nvGraphicFramePr>
          <p:cNvPr id="51202" name="Object 4"/>
          <p:cNvGraphicFramePr>
            <a:graphicFrameLocks noChangeAspect="1"/>
          </p:cNvGraphicFramePr>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51203" name="Photo Editor Photo" r:id="rId3" imgW="762106" imgH="762106" progId="">
                  <p:embed/>
                </p:oleObj>
              </mc:Choice>
              <mc:Fallback>
                <p:oleObj name="Photo Editor Photo" r:id="rId3" imgW="762106" imgH="762106"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sz="2400" dirty="0" smtClean="0">
                <a:solidFill>
                  <a:schemeClr val="bg1"/>
                </a:solidFill>
              </a:rPr>
              <a:t>Zone Boundaries</a:t>
            </a:r>
            <a:endParaRPr lang="en-US" sz="2400" dirty="0">
              <a:solidFill>
                <a:schemeClr val="bg1"/>
              </a:solidFill>
            </a:endParaRPr>
          </a:p>
        </p:txBody>
      </p:sp>
      <p:sp>
        <p:nvSpPr>
          <p:cNvPr id="3" name="Content Placeholder 2"/>
          <p:cNvSpPr>
            <a:spLocks noGrp="1"/>
          </p:cNvSpPr>
          <p:nvPr>
            <p:ph idx="1"/>
          </p:nvPr>
        </p:nvSpPr>
        <p:spPr>
          <a:xfrm>
            <a:off x="457200" y="914400"/>
            <a:ext cx="8229600" cy="5211763"/>
          </a:xfrm>
        </p:spPr>
        <p:txBody>
          <a:bodyPr/>
          <a:lstStyle/>
          <a:p>
            <a:pPr>
              <a:buFont typeface="Wingdings" pitchFamily="2" charset="2"/>
              <a:buChar char="Ø"/>
            </a:pPr>
            <a:r>
              <a:rPr lang="en-US" sz="2000" dirty="0" smtClean="0">
                <a:solidFill>
                  <a:schemeClr val="bg2"/>
                </a:solidFill>
              </a:rPr>
              <a:t>Please provide NIICD with correct zone boundaries prior to final map distribution date</a:t>
            </a:r>
          </a:p>
          <a:p>
            <a:pPr lvl="1">
              <a:buNone/>
            </a:pPr>
            <a:r>
              <a:rPr lang="en-US" sz="2000" dirty="0" smtClean="0">
                <a:solidFill>
                  <a:schemeClr val="bg2"/>
                </a:solidFill>
              </a:rPr>
              <a:t>	Format for Topo USA:</a:t>
            </a:r>
          </a:p>
          <a:p>
            <a:pPr>
              <a:buFont typeface="Wingdings" pitchFamily="2" charset="2"/>
              <a:buChar char="Ø"/>
            </a:pPr>
            <a:endParaRPr lang="en-US" sz="2000" dirty="0" smtClean="0">
              <a:solidFill>
                <a:schemeClr val="bg2"/>
              </a:solidFill>
            </a:endParaRPr>
          </a:p>
          <a:p>
            <a:pPr>
              <a:buFont typeface="Wingdings" pitchFamily="2" charset="2"/>
              <a:buChar char="Ø"/>
            </a:pPr>
            <a:r>
              <a:rPr lang="en-US" sz="2000" dirty="0" smtClean="0">
                <a:solidFill>
                  <a:schemeClr val="bg2"/>
                </a:solidFill>
              </a:rPr>
              <a:t>Zone changes must be coordinated 1 year prior to implementation</a:t>
            </a:r>
          </a:p>
          <a:p>
            <a:pPr lvl="1">
              <a:buFont typeface="Wingdings" pitchFamily="2" charset="2"/>
              <a:buChar char="Ø"/>
            </a:pPr>
            <a:r>
              <a:rPr lang="en-US" sz="2000" dirty="0" smtClean="0">
                <a:solidFill>
                  <a:schemeClr val="bg2"/>
                </a:solidFill>
              </a:rPr>
              <a:t>Approval from FAA</a:t>
            </a:r>
          </a:p>
          <a:p>
            <a:pPr lvl="1">
              <a:buFont typeface="Wingdings" pitchFamily="2" charset="2"/>
              <a:buChar char="Ø"/>
            </a:pPr>
            <a:r>
              <a:rPr lang="en-US" sz="2000" dirty="0" smtClean="0">
                <a:solidFill>
                  <a:schemeClr val="bg2"/>
                </a:solidFill>
              </a:rPr>
              <a:t>Approval from Government and State agencies</a:t>
            </a:r>
          </a:p>
          <a:p>
            <a:pPr>
              <a:buFont typeface="Wingdings" pitchFamily="2" charset="2"/>
              <a:buChar char="Ø"/>
            </a:pPr>
            <a:endParaRPr lang="en-US" sz="2000" dirty="0" smtClean="0">
              <a:solidFill>
                <a:schemeClr val="bg2"/>
              </a:solidFill>
            </a:endParaRPr>
          </a:p>
          <a:p>
            <a:pPr>
              <a:buNone/>
            </a:pPr>
            <a:endParaRPr lang="en-US" sz="2000" dirty="0">
              <a:solidFill>
                <a:schemeClr val="bg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6278562"/>
          </a:xfrm>
        </p:spPr>
        <p:txBody>
          <a:bodyPr/>
          <a:lstStyle/>
          <a:p>
            <a:endParaRPr lang="en-US" dirty="0" smtClean="0"/>
          </a:p>
        </p:txBody>
      </p:sp>
      <p:sp>
        <p:nvSpPr>
          <p:cNvPr id="19459" name="Content Placeholder 2"/>
          <p:cNvSpPr>
            <a:spLocks noGrp="1"/>
          </p:cNvSpPr>
          <p:nvPr>
            <p:ph idx="1"/>
          </p:nvPr>
        </p:nvSpPr>
        <p:spPr/>
        <p:txBody>
          <a:bodyPr/>
          <a:lstStyle/>
          <a:p>
            <a:pPr eaLnBrk="1" hangingPunct="1"/>
            <a:endParaRPr lang="en-US" dirty="0" smtClean="0">
              <a:solidFill>
                <a:srgbClr val="000000"/>
              </a:solidFill>
            </a:endParaRPr>
          </a:p>
          <a:p>
            <a:endParaRPr lang="en-US" dirty="0" smtClean="0"/>
          </a:p>
        </p:txBody>
      </p:sp>
      <p:pic>
        <p:nvPicPr>
          <p:cNvPr id="19460" name="Picture 3" descr="RadioGridLock"/>
          <p:cNvPicPr>
            <a:picLocks noChangeAspect="1" noChangeArrowheads="1"/>
          </p:cNvPicPr>
          <p:nvPr/>
        </p:nvPicPr>
        <p:blipFill>
          <a:blip r:embed="rId4" cstate="print"/>
          <a:srcRect/>
          <a:stretch>
            <a:fillRect/>
          </a:stretch>
        </p:blipFill>
        <p:spPr bwMode="auto">
          <a:xfrm>
            <a:off x="685800" y="381000"/>
            <a:ext cx="7772400" cy="5791200"/>
          </a:xfrm>
          <a:prstGeom prst="rect">
            <a:avLst/>
          </a:prstGeom>
          <a:noFill/>
          <a:ln w="9525">
            <a:noFill/>
            <a:miter lim="800000"/>
            <a:headEnd/>
            <a:tailEnd/>
          </a:ln>
        </p:spPr>
      </p:pic>
      <p:graphicFrame>
        <p:nvGraphicFramePr>
          <p:cNvPr id="47105" name="Object 4"/>
          <p:cNvGraphicFramePr>
            <a:graphicFrameLocks noChangeAspect="1"/>
          </p:cNvGraphicFramePr>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47106" name="Photo Editor Photo" r:id="rId5" imgW="762106" imgH="762106" progId="">
                  <p:embed/>
                </p:oleObj>
              </mc:Choice>
              <mc:Fallback>
                <p:oleObj name="Photo Editor Photo" r:id="rId5" imgW="762106" imgH="762106"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76200"/>
            <a:ext cx="8229600" cy="792162"/>
          </a:xfrm>
          <a:noFill/>
        </p:spPr>
        <p:txBody>
          <a:bodyPr lIns="92075" tIns="46038" rIns="92075" bIns="46038"/>
          <a:lstStyle/>
          <a:p>
            <a:pPr eaLnBrk="1" hangingPunct="1"/>
            <a:r>
              <a:rPr lang="en-US" sz="2800" b="1" dirty="0" smtClean="0">
                <a:solidFill>
                  <a:schemeClr val="bg1"/>
                </a:solidFill>
                <a:latin typeface="Univers" pitchFamily="34" charset="0"/>
              </a:rPr>
              <a:t>Questions ?</a:t>
            </a:r>
            <a:endParaRPr lang="en-US" sz="2800" dirty="0" smtClean="0">
              <a:solidFill>
                <a:schemeClr val="bg1"/>
              </a:solidFill>
            </a:endParaRPr>
          </a:p>
        </p:txBody>
      </p:sp>
      <p:sp>
        <p:nvSpPr>
          <p:cNvPr id="41987" name="Text Box 3"/>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15362" name="Object 4"/>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15363"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Rectangle 5"/>
          <p:cNvSpPr>
            <a:spLocks noChangeArrowheads="1"/>
          </p:cNvSpPr>
          <p:nvPr/>
        </p:nvSpPr>
        <p:spPr bwMode="auto">
          <a:xfrm>
            <a:off x="533400" y="2286000"/>
            <a:ext cx="8153400" cy="3581400"/>
          </a:xfrm>
          <a:prstGeom prst="rect">
            <a:avLst/>
          </a:prstGeom>
          <a:noFill/>
          <a:ln w="9525">
            <a:noFill/>
            <a:miter lim="800000"/>
            <a:headEnd/>
            <a:tailEnd/>
          </a:ln>
        </p:spPr>
        <p:txBody>
          <a:bodyPr/>
          <a:lstStyle/>
          <a:p>
            <a:pPr marL="342900" indent="-342900">
              <a:spcBef>
                <a:spcPct val="20000"/>
              </a:spcBef>
              <a:buFontTx/>
              <a:buChar char="•"/>
            </a:pPr>
            <a:endParaRPr lang="en-US" sz="2800" dirty="0"/>
          </a:p>
        </p:txBody>
      </p:sp>
      <p:sp>
        <p:nvSpPr>
          <p:cNvPr id="15366"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smtClean="0"/>
              <a:t>NIICD 2012</a:t>
            </a:r>
            <a:endParaRPr lang="en-US" dirty="0"/>
          </a:p>
        </p:txBody>
      </p:sp>
      <p:sp>
        <p:nvSpPr>
          <p:cNvPr id="8" name="Rectangle 7"/>
          <p:cNvSpPr/>
          <p:nvPr/>
        </p:nvSpPr>
        <p:spPr>
          <a:xfrm>
            <a:off x="1905000" y="1371600"/>
            <a:ext cx="5257800" cy="3724096"/>
          </a:xfrm>
          <a:prstGeom prst="rect">
            <a:avLst/>
          </a:prstGeom>
        </p:spPr>
        <p:txBody>
          <a:bodyPr wrap="square">
            <a:spAutoFit/>
          </a:bodyPr>
          <a:lstStyle/>
          <a:p>
            <a:pPr marL="742950" lvl="1" indent="-285750" algn="ctr">
              <a:spcBef>
                <a:spcPct val="20000"/>
              </a:spcBef>
            </a:pPr>
            <a:r>
              <a:rPr lang="en-US" sz="2000" dirty="0" smtClean="0">
                <a:solidFill>
                  <a:schemeClr val="bg2"/>
                </a:solidFill>
              </a:rPr>
              <a:t>Contact the CDO:</a:t>
            </a:r>
          </a:p>
          <a:p>
            <a:pPr marL="742950" lvl="1" indent="-285750" algn="ctr">
              <a:spcBef>
                <a:spcPct val="20000"/>
              </a:spcBef>
            </a:pPr>
            <a:r>
              <a:rPr lang="en-US" sz="2000" dirty="0" smtClean="0">
                <a:solidFill>
                  <a:schemeClr val="bg2"/>
                </a:solidFill>
              </a:rPr>
              <a:t>208-387-5644</a:t>
            </a:r>
          </a:p>
          <a:p>
            <a:pPr marL="742950" lvl="1" indent="-285750" algn="ctr">
              <a:spcBef>
                <a:spcPct val="20000"/>
              </a:spcBef>
            </a:pPr>
            <a:endParaRPr lang="en-US" sz="2000" dirty="0" smtClean="0">
              <a:solidFill>
                <a:schemeClr val="bg2"/>
              </a:solidFill>
            </a:endParaRPr>
          </a:p>
          <a:p>
            <a:pPr marL="742950" lvl="1" indent="-285750" algn="ctr">
              <a:spcBef>
                <a:spcPct val="20000"/>
              </a:spcBef>
            </a:pPr>
            <a:r>
              <a:rPr lang="en-US" sz="2000" dirty="0" smtClean="0">
                <a:solidFill>
                  <a:schemeClr val="bg2"/>
                </a:solidFill>
              </a:rPr>
              <a:t>Or</a:t>
            </a:r>
          </a:p>
          <a:p>
            <a:pPr marL="742950" lvl="1" indent="-285750" algn="ctr">
              <a:spcBef>
                <a:spcPct val="20000"/>
              </a:spcBef>
            </a:pPr>
            <a:endParaRPr lang="en-US" sz="2000" dirty="0" smtClean="0">
              <a:solidFill>
                <a:schemeClr val="bg2"/>
              </a:solidFill>
            </a:endParaRPr>
          </a:p>
          <a:p>
            <a:pPr marL="742950" lvl="1" indent="-285750" algn="ctr">
              <a:spcBef>
                <a:spcPct val="20000"/>
              </a:spcBef>
            </a:pPr>
            <a:r>
              <a:rPr lang="en-US" sz="2000" dirty="0" smtClean="0">
                <a:solidFill>
                  <a:schemeClr val="bg2"/>
                </a:solidFill>
              </a:rPr>
              <a:t>Northern Rockies GACC Rep:</a:t>
            </a:r>
          </a:p>
          <a:p>
            <a:pPr marL="742950" lvl="1" indent="-285750" algn="ctr">
              <a:spcBef>
                <a:spcPct val="20000"/>
              </a:spcBef>
            </a:pPr>
            <a:r>
              <a:rPr lang="en-US" sz="2000" dirty="0" smtClean="0">
                <a:solidFill>
                  <a:schemeClr val="bg2"/>
                </a:solidFill>
              </a:rPr>
              <a:t>Jose Lopez</a:t>
            </a:r>
          </a:p>
          <a:p>
            <a:pPr marL="742950" lvl="1" indent="-285750" algn="ctr">
              <a:spcBef>
                <a:spcPct val="20000"/>
              </a:spcBef>
            </a:pPr>
            <a:r>
              <a:rPr lang="en-US" sz="2000" dirty="0" smtClean="0">
                <a:solidFill>
                  <a:schemeClr val="bg2"/>
                </a:solidFill>
              </a:rPr>
              <a:t>208-387-5858</a:t>
            </a:r>
          </a:p>
          <a:p>
            <a:pPr marL="742950" lvl="1" indent="-285750" algn="ctr">
              <a:spcBef>
                <a:spcPct val="20000"/>
              </a:spcBef>
            </a:pPr>
            <a:r>
              <a:rPr lang="en-US" sz="2000" dirty="0" smtClean="0">
                <a:solidFill>
                  <a:schemeClr val="bg2"/>
                </a:solidFill>
              </a:rPr>
              <a:t>208-850-8649 (Cell)</a:t>
            </a:r>
          </a:p>
          <a:p>
            <a:pPr marL="742950" lvl="1" indent="-285750" algn="ctr">
              <a:spcBef>
                <a:spcPct val="20000"/>
              </a:spcBef>
            </a:pPr>
            <a:r>
              <a:rPr lang="en-US" sz="2000" dirty="0" smtClean="0">
                <a:solidFill>
                  <a:schemeClr val="bg2"/>
                </a:solidFill>
              </a:rPr>
              <a:t>joselopez@fs.fed.us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122238"/>
            <a:ext cx="8229600" cy="639762"/>
          </a:xfrm>
          <a:noFill/>
        </p:spPr>
        <p:txBody>
          <a:bodyPr lIns="92075" tIns="46038" rIns="92075" bIns="46038"/>
          <a:lstStyle/>
          <a:p>
            <a:pPr eaLnBrk="1" hangingPunct="1"/>
            <a:r>
              <a:rPr lang="en-US" sz="2800" b="1" dirty="0" smtClean="0">
                <a:solidFill>
                  <a:schemeClr val="bg1"/>
                </a:solidFill>
                <a:latin typeface="Univers" pitchFamily="34" charset="0"/>
              </a:rPr>
              <a:t>DISCUSSION POINTS</a:t>
            </a:r>
            <a:endParaRPr lang="en-US" sz="2800" dirty="0" smtClean="0">
              <a:solidFill>
                <a:schemeClr val="bg1"/>
              </a:solidFill>
            </a:endParaRPr>
          </a:p>
        </p:txBody>
      </p:sp>
      <p:sp>
        <p:nvSpPr>
          <p:cNvPr id="9220" name="Text Box 4"/>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2050" name="Object 5"/>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2051" name="Photo Editor Photo" r:id="rId4" imgW="762106" imgH="762106" progId="">
                  <p:embed/>
                </p:oleObj>
              </mc:Choice>
              <mc:Fallback>
                <p:oleObj name="Photo Editor Photo" r:id="rId4" imgW="762106" imgH="762106"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6"/>
          <p:cNvSpPr>
            <a:spLocks noChangeArrowheads="1"/>
          </p:cNvSpPr>
          <p:nvPr/>
        </p:nvSpPr>
        <p:spPr bwMode="auto">
          <a:xfrm>
            <a:off x="228600" y="1447800"/>
            <a:ext cx="8686800" cy="44958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dirty="0">
                <a:solidFill>
                  <a:schemeClr val="bg2"/>
                </a:solidFill>
              </a:rPr>
              <a:t>Geographic Area Representatives</a:t>
            </a:r>
          </a:p>
          <a:p>
            <a:pPr marL="342900" indent="-342900">
              <a:spcBef>
                <a:spcPct val="20000"/>
              </a:spcBef>
              <a:buFontTx/>
              <a:buChar char="•"/>
            </a:pPr>
            <a:r>
              <a:rPr lang="en-US" sz="2000" dirty="0">
                <a:solidFill>
                  <a:schemeClr val="bg2"/>
                </a:solidFill>
              </a:rPr>
              <a:t>Type 3 </a:t>
            </a:r>
            <a:r>
              <a:rPr lang="en-US" sz="2000" dirty="0" smtClean="0">
                <a:solidFill>
                  <a:schemeClr val="bg2"/>
                </a:solidFill>
              </a:rPr>
              <a:t>Support</a:t>
            </a:r>
          </a:p>
          <a:p>
            <a:pPr marL="342900" indent="-342900">
              <a:spcBef>
                <a:spcPct val="20000"/>
              </a:spcBef>
              <a:buFontTx/>
              <a:buChar char="•"/>
            </a:pPr>
            <a:r>
              <a:rPr lang="en-US" sz="2000" dirty="0" smtClean="0">
                <a:solidFill>
                  <a:schemeClr val="bg2"/>
                </a:solidFill>
              </a:rPr>
              <a:t>NIICD Frequency Fire Support</a:t>
            </a:r>
            <a:endParaRPr lang="en-US" sz="2000" dirty="0">
              <a:solidFill>
                <a:schemeClr val="bg2"/>
              </a:solidFill>
            </a:endParaRPr>
          </a:p>
          <a:p>
            <a:pPr marL="342900" indent="-342900">
              <a:spcBef>
                <a:spcPct val="20000"/>
              </a:spcBef>
              <a:buFontTx/>
              <a:buChar char="•"/>
            </a:pPr>
            <a:r>
              <a:rPr lang="en-US" sz="2000" dirty="0">
                <a:solidFill>
                  <a:schemeClr val="bg2"/>
                </a:solidFill>
              </a:rPr>
              <a:t>AM Frequency Management for Incidents</a:t>
            </a:r>
          </a:p>
          <a:p>
            <a:pPr marL="342900" indent="-342900">
              <a:spcBef>
                <a:spcPct val="20000"/>
              </a:spcBef>
              <a:buFontTx/>
              <a:buChar char="•"/>
            </a:pPr>
            <a:r>
              <a:rPr lang="en-US" sz="2000" dirty="0">
                <a:solidFill>
                  <a:schemeClr val="bg2"/>
                </a:solidFill>
              </a:rPr>
              <a:t>AM and FM Frequency Management for Initial </a:t>
            </a:r>
            <a:r>
              <a:rPr lang="en-US" sz="2000" dirty="0" smtClean="0">
                <a:solidFill>
                  <a:schemeClr val="bg2"/>
                </a:solidFill>
              </a:rPr>
              <a:t>Attack</a:t>
            </a:r>
          </a:p>
          <a:p>
            <a:pPr marL="342900" indent="-342900">
              <a:spcBef>
                <a:spcPct val="20000"/>
              </a:spcBef>
              <a:buFontTx/>
              <a:buChar char="•"/>
            </a:pPr>
            <a:r>
              <a:rPr lang="en-US" sz="2000" dirty="0" smtClean="0">
                <a:solidFill>
                  <a:schemeClr val="bg2"/>
                </a:solidFill>
              </a:rPr>
              <a:t>A/G Naming Convention</a:t>
            </a:r>
            <a:endParaRPr lang="en-US" sz="2000" dirty="0">
              <a:solidFill>
                <a:schemeClr val="bg2"/>
              </a:solidFill>
            </a:endParaRPr>
          </a:p>
          <a:p>
            <a:pPr marL="342900" indent="-342900">
              <a:spcBef>
                <a:spcPct val="20000"/>
              </a:spcBef>
              <a:buFontTx/>
              <a:buChar char="•"/>
            </a:pPr>
            <a:r>
              <a:rPr lang="en-US" sz="2000" dirty="0" smtClean="0">
                <a:solidFill>
                  <a:schemeClr val="bg2"/>
                </a:solidFill>
              </a:rPr>
              <a:t>Zone Boundaries</a:t>
            </a:r>
            <a:endParaRPr lang="en-US" sz="2000" dirty="0">
              <a:solidFill>
                <a:schemeClr val="bg2"/>
              </a:solidFill>
            </a:endParaRPr>
          </a:p>
        </p:txBody>
      </p:sp>
      <p:sp>
        <p:nvSpPr>
          <p:cNvPr id="2054" name="Text Box 7"/>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76200"/>
            <a:ext cx="8229600" cy="563562"/>
          </a:xfrm>
          <a:noFill/>
        </p:spPr>
        <p:txBody>
          <a:bodyPr lIns="92075" tIns="46038" rIns="92075" bIns="46038"/>
          <a:lstStyle/>
          <a:p>
            <a:pPr eaLnBrk="1" hangingPunct="1"/>
            <a:r>
              <a:rPr lang="en-US" sz="2800" b="1" dirty="0" smtClean="0">
                <a:solidFill>
                  <a:schemeClr val="bg1"/>
                </a:solidFill>
                <a:latin typeface="Univers" pitchFamily="34" charset="0"/>
              </a:rPr>
              <a:t>GEOGRAPHIC AREA REPRESENTATIVES</a:t>
            </a:r>
            <a:endParaRPr lang="en-US" sz="2800" dirty="0" smtClean="0">
              <a:solidFill>
                <a:schemeClr val="bg1"/>
              </a:solidFill>
            </a:endParaRPr>
          </a:p>
        </p:txBody>
      </p:sp>
      <p:sp>
        <p:nvSpPr>
          <p:cNvPr id="11267" name="Text Box 3"/>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3074" name="Object 4"/>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3075"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5"/>
          <p:cNvSpPr>
            <a:spLocks noChangeArrowheads="1"/>
          </p:cNvSpPr>
          <p:nvPr/>
        </p:nvSpPr>
        <p:spPr bwMode="auto">
          <a:xfrm>
            <a:off x="495300" y="914400"/>
            <a:ext cx="8153400" cy="5334000"/>
          </a:xfrm>
          <a:prstGeom prst="rect">
            <a:avLst/>
          </a:prstGeom>
          <a:noFill/>
          <a:ln w="9525">
            <a:noFill/>
            <a:miter lim="800000"/>
            <a:headEnd/>
            <a:tailEnd/>
          </a:ln>
        </p:spPr>
        <p:txBody>
          <a:bodyPr/>
          <a:lstStyle/>
          <a:p>
            <a:pPr marL="742950" lvl="1" indent="-285750">
              <a:spcBef>
                <a:spcPct val="20000"/>
              </a:spcBef>
              <a:buFont typeface="Wingdings" pitchFamily="2" charset="2"/>
              <a:buChar char="Ø"/>
            </a:pPr>
            <a:r>
              <a:rPr lang="en-US" sz="2000" dirty="0">
                <a:solidFill>
                  <a:schemeClr val="bg2"/>
                </a:solidFill>
              </a:rPr>
              <a:t>Establish a long term relationship between the GACC, the Zones, and the Communications Duty Office</a:t>
            </a:r>
          </a:p>
          <a:p>
            <a:pPr marL="742950" lvl="1" indent="-285750">
              <a:spcBef>
                <a:spcPct val="20000"/>
              </a:spcBef>
              <a:buFont typeface="Wingdings" pitchFamily="2" charset="2"/>
              <a:buChar char="Ø"/>
            </a:pPr>
            <a:r>
              <a:rPr lang="en-US" sz="2000" dirty="0" smtClean="0">
                <a:solidFill>
                  <a:schemeClr val="bg2"/>
                </a:solidFill>
              </a:rPr>
              <a:t>Provide </a:t>
            </a:r>
            <a:r>
              <a:rPr lang="en-US" sz="2000" dirty="0">
                <a:solidFill>
                  <a:schemeClr val="bg2"/>
                </a:solidFill>
              </a:rPr>
              <a:t>Communications Coordinator (COMC) </a:t>
            </a:r>
            <a:r>
              <a:rPr lang="en-US" sz="2000" dirty="0" smtClean="0">
                <a:solidFill>
                  <a:schemeClr val="bg2"/>
                </a:solidFill>
              </a:rPr>
              <a:t>Support</a:t>
            </a:r>
            <a:endParaRPr lang="en-US" sz="2000" dirty="0">
              <a:solidFill>
                <a:schemeClr val="bg2"/>
              </a:solidFill>
            </a:endParaRPr>
          </a:p>
          <a:p>
            <a:pPr marL="742950" lvl="1" indent="-285750">
              <a:spcBef>
                <a:spcPct val="20000"/>
              </a:spcBef>
              <a:buFont typeface="Wingdings" pitchFamily="2" charset="2"/>
              <a:buChar char="Ø"/>
            </a:pPr>
            <a:r>
              <a:rPr lang="en-US" sz="2000" dirty="0">
                <a:solidFill>
                  <a:schemeClr val="bg2"/>
                </a:solidFill>
              </a:rPr>
              <a:t>Provide National Interagency Communications Division (NIICD) updates for all dispatch workshops and/or </a:t>
            </a:r>
            <a:r>
              <a:rPr lang="en-US" sz="2000" dirty="0" smtClean="0">
                <a:solidFill>
                  <a:schemeClr val="bg2"/>
                </a:solidFill>
              </a:rPr>
              <a:t>meetings</a:t>
            </a:r>
          </a:p>
          <a:p>
            <a:pPr marL="742950" lvl="1" indent="-285750">
              <a:spcBef>
                <a:spcPct val="20000"/>
              </a:spcBef>
              <a:buFont typeface="Wingdings" pitchFamily="2" charset="2"/>
              <a:buChar char="Ø"/>
            </a:pPr>
            <a:r>
              <a:rPr lang="en-US" sz="2000" dirty="0" smtClean="0">
                <a:solidFill>
                  <a:schemeClr val="bg2"/>
                </a:solidFill>
              </a:rPr>
              <a:t>Assist in updating the National Interagency Aviation Frequency Guide</a:t>
            </a:r>
          </a:p>
          <a:p>
            <a:pPr marL="742950" lvl="1" indent="-285750">
              <a:spcBef>
                <a:spcPct val="20000"/>
              </a:spcBef>
              <a:buFont typeface="Wingdings" pitchFamily="2" charset="2"/>
              <a:buChar char="Ø"/>
            </a:pPr>
            <a:r>
              <a:rPr lang="en-US" sz="2000" dirty="0" smtClean="0">
                <a:solidFill>
                  <a:schemeClr val="bg2"/>
                </a:solidFill>
              </a:rPr>
              <a:t>Available to assist the GACC in updating the communications portion of the GACC mobilization Guide</a:t>
            </a:r>
          </a:p>
          <a:p>
            <a:pPr marL="742950" lvl="1" indent="-285750">
              <a:spcBef>
                <a:spcPct val="20000"/>
              </a:spcBef>
              <a:buFont typeface="Wingdings" pitchFamily="2" charset="2"/>
              <a:buChar char="Ø"/>
            </a:pPr>
            <a:endParaRPr lang="en-US" sz="2000" dirty="0" smtClean="0">
              <a:solidFill>
                <a:schemeClr val="bg2"/>
              </a:solidFill>
            </a:endParaRPr>
          </a:p>
          <a:p>
            <a:pPr marL="742950" lvl="1" indent="-285750" algn="ctr">
              <a:spcBef>
                <a:spcPct val="20000"/>
              </a:spcBef>
            </a:pPr>
            <a:r>
              <a:rPr lang="en-US" sz="2000" dirty="0" smtClean="0">
                <a:solidFill>
                  <a:schemeClr val="bg2"/>
                </a:solidFill>
              </a:rPr>
              <a:t>Northern Rockies GACC Rep:</a:t>
            </a:r>
          </a:p>
          <a:p>
            <a:pPr marL="742950" lvl="1" indent="-285750" algn="ctr">
              <a:spcBef>
                <a:spcPct val="20000"/>
              </a:spcBef>
            </a:pPr>
            <a:r>
              <a:rPr lang="en-US" sz="2000" dirty="0" smtClean="0">
                <a:solidFill>
                  <a:schemeClr val="bg2"/>
                </a:solidFill>
              </a:rPr>
              <a:t>Jose Lopez</a:t>
            </a:r>
          </a:p>
          <a:p>
            <a:pPr marL="742950" lvl="1" indent="-285750" algn="ctr">
              <a:spcBef>
                <a:spcPct val="20000"/>
              </a:spcBef>
            </a:pPr>
            <a:r>
              <a:rPr lang="en-US" sz="2000" dirty="0" smtClean="0">
                <a:solidFill>
                  <a:schemeClr val="bg2"/>
                </a:solidFill>
              </a:rPr>
              <a:t>208-387-5858</a:t>
            </a:r>
          </a:p>
          <a:p>
            <a:pPr marL="742950" lvl="1" indent="-285750" algn="ctr">
              <a:spcBef>
                <a:spcPct val="20000"/>
              </a:spcBef>
            </a:pPr>
            <a:r>
              <a:rPr lang="en-US" sz="2000" dirty="0" smtClean="0">
                <a:solidFill>
                  <a:schemeClr val="bg2"/>
                </a:solidFill>
              </a:rPr>
              <a:t>208-850-8649 (Cell)</a:t>
            </a:r>
          </a:p>
          <a:p>
            <a:pPr marL="742950" lvl="1" indent="-285750" algn="ctr">
              <a:spcBef>
                <a:spcPct val="20000"/>
              </a:spcBef>
            </a:pPr>
            <a:r>
              <a:rPr lang="en-US" sz="2000" dirty="0" smtClean="0">
                <a:solidFill>
                  <a:schemeClr val="bg2"/>
                </a:solidFill>
              </a:rPr>
              <a:t>joselopez@fs.fed.us</a:t>
            </a:r>
          </a:p>
          <a:p>
            <a:pPr marL="742950" lvl="1" indent="-285750">
              <a:spcBef>
                <a:spcPct val="20000"/>
              </a:spcBef>
            </a:pPr>
            <a:endParaRPr lang="en-US" sz="2000" dirty="0" smtClean="0">
              <a:solidFill>
                <a:schemeClr val="bg2"/>
              </a:solidFill>
            </a:endParaRPr>
          </a:p>
          <a:p>
            <a:pPr marL="742950" lvl="1" indent="-285750">
              <a:spcBef>
                <a:spcPct val="20000"/>
              </a:spcBef>
            </a:pPr>
            <a:endParaRPr lang="en-US" sz="2000" dirty="0" smtClean="0">
              <a:solidFill>
                <a:schemeClr val="bg2"/>
              </a:solidFill>
            </a:endParaRPr>
          </a:p>
          <a:p>
            <a:pPr marL="742950" lvl="1" indent="-285750">
              <a:spcBef>
                <a:spcPct val="20000"/>
              </a:spcBef>
              <a:buFont typeface="Wingdings" pitchFamily="2" charset="2"/>
              <a:buChar char="Ø"/>
            </a:pPr>
            <a:endParaRPr lang="en-US" sz="2000" dirty="0">
              <a:solidFill>
                <a:schemeClr val="bg2"/>
              </a:solidFill>
            </a:endParaRPr>
          </a:p>
        </p:txBody>
      </p:sp>
      <p:sp>
        <p:nvSpPr>
          <p:cNvPr id="3078"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smtClean="0"/>
              <a:t>NIICD 2012</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122238"/>
            <a:ext cx="8229600" cy="639762"/>
          </a:xfrm>
          <a:noFill/>
        </p:spPr>
        <p:txBody>
          <a:bodyPr lIns="92075" tIns="46038" rIns="92075" bIns="46038"/>
          <a:lstStyle/>
          <a:p>
            <a:pPr eaLnBrk="1" hangingPunct="1"/>
            <a:r>
              <a:rPr lang="en-US" sz="2800" b="1" dirty="0" smtClean="0">
                <a:solidFill>
                  <a:schemeClr val="bg1"/>
                </a:solidFill>
                <a:latin typeface="Univers" pitchFamily="34" charset="0"/>
              </a:rPr>
              <a:t>TYPE 3 SUPPORT</a:t>
            </a:r>
            <a:endParaRPr lang="en-US" sz="2800" dirty="0" smtClean="0">
              <a:solidFill>
                <a:schemeClr val="bg1"/>
              </a:solidFill>
            </a:endParaRPr>
          </a:p>
        </p:txBody>
      </p:sp>
      <p:sp>
        <p:nvSpPr>
          <p:cNvPr id="15363" name="Text Box 3"/>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5122" name="Object 4"/>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5123"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5"/>
          <p:cNvSpPr>
            <a:spLocks noChangeArrowheads="1"/>
          </p:cNvSpPr>
          <p:nvPr/>
        </p:nvSpPr>
        <p:spPr bwMode="auto">
          <a:xfrm>
            <a:off x="533400" y="762000"/>
            <a:ext cx="8153400" cy="5334000"/>
          </a:xfrm>
          <a:prstGeom prst="rect">
            <a:avLst/>
          </a:prstGeom>
          <a:noFill/>
          <a:ln w="9525">
            <a:noFill/>
            <a:miter lim="800000"/>
            <a:headEnd/>
            <a:tailEnd/>
          </a:ln>
        </p:spPr>
        <p:txBody>
          <a:bodyPr/>
          <a:lstStyle/>
          <a:p>
            <a:pPr marL="342900" indent="-342900" algn="ctr">
              <a:spcBef>
                <a:spcPct val="20000"/>
              </a:spcBef>
            </a:pPr>
            <a:endParaRPr lang="en-US" sz="2000" b="1" dirty="0">
              <a:solidFill>
                <a:schemeClr val="bg2"/>
              </a:solidFill>
            </a:endParaRPr>
          </a:p>
          <a:p>
            <a:pPr marL="742950" lvl="1" indent="-285750">
              <a:spcBef>
                <a:spcPct val="20000"/>
              </a:spcBef>
              <a:buFont typeface="Wingdings" pitchFamily="2" charset="2"/>
              <a:buChar char="Ø"/>
            </a:pPr>
            <a:r>
              <a:rPr lang="en-US" sz="2000" dirty="0">
                <a:solidFill>
                  <a:schemeClr val="bg2"/>
                </a:solidFill>
              </a:rPr>
              <a:t>Filling Frequency </a:t>
            </a:r>
            <a:r>
              <a:rPr lang="en-US" sz="2000" dirty="0" smtClean="0">
                <a:solidFill>
                  <a:schemeClr val="bg2"/>
                </a:solidFill>
              </a:rPr>
              <a:t>Requests</a:t>
            </a:r>
            <a:endParaRPr lang="en-US" sz="2000" dirty="0">
              <a:solidFill>
                <a:schemeClr val="bg2"/>
              </a:solidFill>
            </a:endParaRPr>
          </a:p>
          <a:p>
            <a:pPr marL="1371600" lvl="2" indent="-457200">
              <a:spcBef>
                <a:spcPct val="20000"/>
              </a:spcBef>
              <a:buFont typeface="Arial" charset="0"/>
              <a:buAutoNum type="arabicPeriod"/>
            </a:pPr>
            <a:r>
              <a:rPr lang="en-US" sz="2000" dirty="0">
                <a:solidFill>
                  <a:schemeClr val="bg2"/>
                </a:solidFill>
              </a:rPr>
              <a:t>No communications personnel (COMT/COML) assigned</a:t>
            </a:r>
          </a:p>
          <a:p>
            <a:pPr marL="1828800" lvl="3" indent="-457200">
              <a:spcBef>
                <a:spcPct val="20000"/>
              </a:spcBef>
              <a:buFont typeface="Arial" charset="0"/>
              <a:buChar char="•"/>
            </a:pPr>
            <a:r>
              <a:rPr lang="en-US" sz="2000" dirty="0">
                <a:solidFill>
                  <a:schemeClr val="bg2"/>
                </a:solidFill>
              </a:rPr>
              <a:t>Incident orders all frequencies (</a:t>
            </a:r>
            <a:r>
              <a:rPr lang="en-US" sz="2000" b="1" i="1" dirty="0">
                <a:solidFill>
                  <a:schemeClr val="bg2"/>
                </a:solidFill>
              </a:rPr>
              <a:t>including ground tactical</a:t>
            </a:r>
            <a:r>
              <a:rPr lang="en-US" sz="2000" dirty="0">
                <a:solidFill>
                  <a:schemeClr val="bg2"/>
                </a:solidFill>
              </a:rPr>
              <a:t>) through dispatch process</a:t>
            </a:r>
          </a:p>
          <a:p>
            <a:pPr marL="1828800" lvl="3" indent="-457200">
              <a:spcBef>
                <a:spcPct val="20000"/>
              </a:spcBef>
              <a:buFont typeface="Arial" charset="0"/>
              <a:buChar char="•"/>
            </a:pPr>
            <a:r>
              <a:rPr lang="en-US" sz="2000" dirty="0">
                <a:solidFill>
                  <a:schemeClr val="bg2"/>
                </a:solidFill>
              </a:rPr>
              <a:t>Dispatch places orders up through ROSS</a:t>
            </a:r>
          </a:p>
          <a:p>
            <a:pPr marL="1828800" lvl="3" indent="-457200">
              <a:spcBef>
                <a:spcPct val="20000"/>
              </a:spcBef>
              <a:buFont typeface="Arial" charset="0"/>
              <a:buChar char="•"/>
            </a:pPr>
            <a:r>
              <a:rPr lang="en-US" sz="2000" dirty="0">
                <a:solidFill>
                  <a:schemeClr val="bg2"/>
                </a:solidFill>
              </a:rPr>
              <a:t>Aircraft Resource </a:t>
            </a:r>
            <a:r>
              <a:rPr lang="en-US" sz="2000" dirty="0" smtClean="0">
                <a:solidFill>
                  <a:schemeClr val="bg2"/>
                </a:solidFill>
              </a:rPr>
              <a:t>Order</a:t>
            </a:r>
          </a:p>
          <a:p>
            <a:pPr marL="1828800" lvl="3" indent="-457200">
              <a:spcBef>
                <a:spcPct val="20000"/>
              </a:spcBef>
              <a:buFont typeface="Arial" charset="0"/>
              <a:buChar char="•"/>
            </a:pPr>
            <a:endParaRPr lang="en-US" sz="2000" dirty="0" smtClean="0">
              <a:solidFill>
                <a:schemeClr val="bg2"/>
              </a:solidFill>
            </a:endParaRPr>
          </a:p>
          <a:p>
            <a:pPr marL="1371600" lvl="2" indent="-457200">
              <a:spcBef>
                <a:spcPct val="20000"/>
              </a:spcBef>
              <a:buFont typeface="Arial" charset="0"/>
              <a:buAutoNum type="arabicPeriod" startAt="2"/>
            </a:pPr>
            <a:r>
              <a:rPr lang="en-US" sz="2000" dirty="0" smtClean="0">
                <a:solidFill>
                  <a:schemeClr val="bg2"/>
                </a:solidFill>
              </a:rPr>
              <a:t>Communications personnel are involved providing services for the incident</a:t>
            </a:r>
          </a:p>
          <a:p>
            <a:pPr marL="1828800" lvl="3" indent="-457200">
              <a:spcBef>
                <a:spcPct val="20000"/>
              </a:spcBef>
              <a:buFont typeface="Arial" charset="0"/>
              <a:buChar char="•"/>
            </a:pPr>
            <a:r>
              <a:rPr lang="en-US" sz="2000" dirty="0" smtClean="0">
                <a:solidFill>
                  <a:schemeClr val="bg2"/>
                </a:solidFill>
              </a:rPr>
              <a:t>Aviation frequencies are the only requests placed on resource orders</a:t>
            </a:r>
          </a:p>
          <a:p>
            <a:pPr marL="1828800" lvl="3" indent="-457200">
              <a:spcBef>
                <a:spcPct val="20000"/>
              </a:spcBef>
              <a:buFont typeface="Arial" charset="0"/>
              <a:buChar char="•"/>
            </a:pPr>
            <a:r>
              <a:rPr lang="en-US" sz="2000" dirty="0" smtClean="0">
                <a:solidFill>
                  <a:schemeClr val="bg2"/>
                </a:solidFill>
              </a:rPr>
              <a:t>Any additional (ground tactical) frequencies will be coordinated directly between the COML/COMT assigned and the CDO/COMC</a:t>
            </a:r>
          </a:p>
          <a:p>
            <a:pPr marL="1828800" lvl="3" indent="-457200">
              <a:spcBef>
                <a:spcPct val="20000"/>
              </a:spcBef>
            </a:pPr>
            <a:endParaRPr lang="en-US" sz="2000" dirty="0">
              <a:solidFill>
                <a:schemeClr val="bg2"/>
              </a:solidFill>
            </a:endParaRPr>
          </a:p>
          <a:p>
            <a:pPr marL="1828800" lvl="3" indent="-457200">
              <a:spcBef>
                <a:spcPct val="20000"/>
              </a:spcBef>
            </a:pPr>
            <a:endParaRPr lang="en-US" sz="2000" dirty="0">
              <a:solidFill>
                <a:schemeClr val="bg2"/>
              </a:solidFill>
            </a:endParaRPr>
          </a:p>
          <a:p>
            <a:pPr marL="1828800" lvl="3" indent="-457200">
              <a:spcBef>
                <a:spcPct val="20000"/>
              </a:spcBef>
              <a:buFont typeface="Arial" charset="0"/>
              <a:buChar char="•"/>
            </a:pPr>
            <a:endParaRPr lang="en-US" sz="2000" dirty="0">
              <a:solidFill>
                <a:schemeClr val="bg2"/>
              </a:solidFill>
            </a:endParaRPr>
          </a:p>
        </p:txBody>
      </p:sp>
      <p:sp>
        <p:nvSpPr>
          <p:cNvPr id="5126"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76200"/>
            <a:ext cx="8229600" cy="639762"/>
          </a:xfrm>
          <a:noFill/>
        </p:spPr>
        <p:txBody>
          <a:bodyPr lIns="92075" tIns="46038" rIns="92075" bIns="46038"/>
          <a:lstStyle/>
          <a:p>
            <a:pPr eaLnBrk="1" hangingPunct="1"/>
            <a:r>
              <a:rPr lang="en-US" sz="2800" b="1" dirty="0" smtClean="0">
                <a:solidFill>
                  <a:schemeClr val="bg1"/>
                </a:solidFill>
                <a:latin typeface="Univers" pitchFamily="34" charset="0"/>
              </a:rPr>
              <a:t>TYPE 3 SUPPORT</a:t>
            </a:r>
            <a:endParaRPr lang="en-US" sz="2800" dirty="0" smtClean="0">
              <a:solidFill>
                <a:schemeClr val="bg1"/>
              </a:solidFill>
            </a:endParaRPr>
          </a:p>
        </p:txBody>
      </p:sp>
      <p:sp>
        <p:nvSpPr>
          <p:cNvPr id="19459" name="Text Box 3"/>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7170" name="Object 4"/>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7171"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5"/>
          <p:cNvSpPr>
            <a:spLocks noChangeArrowheads="1"/>
          </p:cNvSpPr>
          <p:nvPr/>
        </p:nvSpPr>
        <p:spPr bwMode="auto">
          <a:xfrm>
            <a:off x="495300" y="685800"/>
            <a:ext cx="8153400" cy="5181600"/>
          </a:xfrm>
          <a:prstGeom prst="rect">
            <a:avLst/>
          </a:prstGeom>
          <a:noFill/>
          <a:ln w="9525">
            <a:noFill/>
            <a:miter lim="800000"/>
            <a:headEnd/>
            <a:tailEnd/>
          </a:ln>
        </p:spPr>
        <p:txBody>
          <a:bodyPr/>
          <a:lstStyle/>
          <a:p>
            <a:pPr marL="742950" lvl="1" indent="-285750">
              <a:spcBef>
                <a:spcPct val="20000"/>
              </a:spcBef>
              <a:buFont typeface="Wingdings" pitchFamily="2" charset="2"/>
              <a:buChar char="Ø"/>
            </a:pPr>
            <a:r>
              <a:rPr lang="en-US" sz="2000" dirty="0">
                <a:solidFill>
                  <a:schemeClr val="bg2"/>
                </a:solidFill>
              </a:rPr>
              <a:t>Providing Equipment </a:t>
            </a:r>
            <a:r>
              <a:rPr lang="en-US" sz="2000" dirty="0" smtClean="0">
                <a:solidFill>
                  <a:schemeClr val="bg2"/>
                </a:solidFill>
              </a:rPr>
              <a:t>Resources</a:t>
            </a:r>
            <a:endParaRPr lang="en-US" sz="2000" dirty="0">
              <a:solidFill>
                <a:schemeClr val="bg2"/>
              </a:solidFill>
            </a:endParaRPr>
          </a:p>
          <a:p>
            <a:pPr marL="1371600" lvl="2" indent="-457200">
              <a:spcBef>
                <a:spcPct val="20000"/>
              </a:spcBef>
              <a:buFont typeface="Arial" charset="0"/>
              <a:buAutoNum type="arabicPeriod"/>
            </a:pPr>
            <a:r>
              <a:rPr lang="en-US" sz="2000" dirty="0">
                <a:solidFill>
                  <a:schemeClr val="bg2"/>
                </a:solidFill>
              </a:rPr>
              <a:t>No communications personnel assigned</a:t>
            </a:r>
          </a:p>
          <a:p>
            <a:pPr marL="1828800" lvl="3" indent="-457200">
              <a:spcBef>
                <a:spcPct val="20000"/>
              </a:spcBef>
              <a:buFont typeface="Arial" charset="0"/>
              <a:buChar char="•"/>
            </a:pPr>
            <a:r>
              <a:rPr lang="en-US" sz="2000" dirty="0">
                <a:solidFill>
                  <a:schemeClr val="bg2"/>
                </a:solidFill>
              </a:rPr>
              <a:t>Equipment that doesn’t require setup (hand held radios) can be ordered and filled as long as there is a name to put on the order as the responsible party</a:t>
            </a:r>
          </a:p>
          <a:p>
            <a:pPr marL="1828800" lvl="3" indent="-457200">
              <a:spcBef>
                <a:spcPct val="20000"/>
              </a:spcBef>
              <a:buFont typeface="Arial" charset="0"/>
              <a:buChar char="•"/>
            </a:pPr>
            <a:r>
              <a:rPr lang="en-US" sz="2000" dirty="0">
                <a:solidFill>
                  <a:schemeClr val="bg2"/>
                </a:solidFill>
              </a:rPr>
              <a:t>Equipment that does require setup (repeaters, etc.) will need a qualified person to set up and take </a:t>
            </a:r>
            <a:r>
              <a:rPr lang="en-US" sz="2000" dirty="0" smtClean="0">
                <a:solidFill>
                  <a:schemeClr val="bg2"/>
                </a:solidFill>
              </a:rPr>
              <a:t>down</a:t>
            </a:r>
          </a:p>
          <a:p>
            <a:pPr marL="1828800" lvl="3" indent="-457200">
              <a:spcBef>
                <a:spcPct val="20000"/>
              </a:spcBef>
              <a:buFont typeface="Arial" charset="0"/>
              <a:buChar char="•"/>
            </a:pPr>
            <a:endParaRPr lang="en-US" sz="2000" dirty="0" smtClean="0">
              <a:solidFill>
                <a:schemeClr val="bg2"/>
              </a:solidFill>
            </a:endParaRPr>
          </a:p>
          <a:p>
            <a:pPr marL="1371600" lvl="2" indent="-457200">
              <a:spcBef>
                <a:spcPct val="20000"/>
              </a:spcBef>
              <a:buFont typeface="Arial" charset="0"/>
              <a:buAutoNum type="arabicPeriod" startAt="2"/>
            </a:pPr>
            <a:r>
              <a:rPr lang="en-US" sz="2000" dirty="0" smtClean="0">
                <a:solidFill>
                  <a:schemeClr val="bg2"/>
                </a:solidFill>
              </a:rPr>
              <a:t>Communications personnel are involved providing services for the incident</a:t>
            </a:r>
          </a:p>
          <a:p>
            <a:pPr marL="1828800" lvl="3" indent="-457200">
              <a:spcBef>
                <a:spcPct val="20000"/>
              </a:spcBef>
              <a:buFont typeface="Arial" charset="0"/>
              <a:buChar char="•"/>
            </a:pPr>
            <a:r>
              <a:rPr lang="en-US" sz="2000" dirty="0" smtClean="0">
                <a:solidFill>
                  <a:schemeClr val="bg2"/>
                </a:solidFill>
              </a:rPr>
              <a:t>Business as usual</a:t>
            </a:r>
          </a:p>
          <a:p>
            <a:pPr marL="1828800" lvl="3" indent="-457200">
              <a:spcBef>
                <a:spcPct val="20000"/>
              </a:spcBef>
              <a:buFont typeface="Arial" charset="0"/>
              <a:buChar char="•"/>
            </a:pPr>
            <a:r>
              <a:rPr lang="en-US" sz="2000" dirty="0" smtClean="0">
                <a:solidFill>
                  <a:schemeClr val="bg2"/>
                </a:solidFill>
              </a:rPr>
              <a:t>All equipment requests will come from the COML/COMT assigned to the incident	 </a:t>
            </a:r>
          </a:p>
          <a:p>
            <a:pPr marL="1828800" lvl="3" indent="-457200">
              <a:spcBef>
                <a:spcPct val="20000"/>
              </a:spcBef>
            </a:pPr>
            <a:r>
              <a:rPr lang="en-US" sz="2000" dirty="0">
                <a:solidFill>
                  <a:schemeClr val="bg2"/>
                </a:solidFill>
              </a:rPr>
              <a:t>	 </a:t>
            </a:r>
          </a:p>
          <a:p>
            <a:pPr marL="742950" lvl="1" indent="-285750">
              <a:spcBef>
                <a:spcPct val="20000"/>
              </a:spcBef>
              <a:buFont typeface="Wingdings" pitchFamily="2" charset="2"/>
              <a:buChar char="Ø"/>
            </a:pPr>
            <a:endParaRPr lang="en-US" sz="2000" dirty="0">
              <a:solidFill>
                <a:schemeClr val="bg2"/>
              </a:solidFill>
            </a:endParaRPr>
          </a:p>
        </p:txBody>
      </p:sp>
      <p:sp>
        <p:nvSpPr>
          <p:cNvPr id="7174"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76200"/>
            <a:ext cx="8229600" cy="715962"/>
          </a:xfrm>
          <a:noFill/>
        </p:spPr>
        <p:txBody>
          <a:bodyPr lIns="92075" tIns="46038" rIns="92075" bIns="46038"/>
          <a:lstStyle/>
          <a:p>
            <a:pPr eaLnBrk="1" hangingPunct="1"/>
            <a:r>
              <a:rPr lang="en-US" sz="2800" b="1" dirty="0" smtClean="0">
                <a:solidFill>
                  <a:schemeClr val="bg1"/>
                </a:solidFill>
                <a:latin typeface="Univers" pitchFamily="34" charset="0"/>
              </a:rPr>
              <a:t>TYPE 3 SUPPORT</a:t>
            </a:r>
            <a:endParaRPr lang="en-US" sz="2800" dirty="0" smtClean="0">
              <a:solidFill>
                <a:schemeClr val="bg1"/>
              </a:solidFill>
            </a:endParaRPr>
          </a:p>
        </p:txBody>
      </p:sp>
      <p:sp>
        <p:nvSpPr>
          <p:cNvPr id="19459" name="Text Box 3"/>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9218" name="Object 4"/>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9219"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Rectangle 5"/>
          <p:cNvSpPr>
            <a:spLocks noChangeArrowheads="1"/>
          </p:cNvSpPr>
          <p:nvPr/>
        </p:nvSpPr>
        <p:spPr bwMode="auto">
          <a:xfrm>
            <a:off x="533400" y="1828800"/>
            <a:ext cx="8153400" cy="2895600"/>
          </a:xfrm>
          <a:prstGeom prst="rect">
            <a:avLst/>
          </a:prstGeom>
          <a:noFill/>
          <a:ln w="9525">
            <a:noFill/>
            <a:miter lim="800000"/>
            <a:headEnd/>
            <a:tailEnd/>
          </a:ln>
        </p:spPr>
        <p:txBody>
          <a:bodyPr/>
          <a:lstStyle/>
          <a:p>
            <a:pPr marL="742950" lvl="1" indent="-285750" algn="ctr">
              <a:spcBef>
                <a:spcPct val="20000"/>
              </a:spcBef>
            </a:pPr>
            <a:r>
              <a:rPr lang="en-US" sz="2000" b="1" dirty="0">
                <a:solidFill>
                  <a:schemeClr val="bg2"/>
                </a:solidFill>
              </a:rPr>
              <a:t>Confused?</a:t>
            </a:r>
          </a:p>
          <a:p>
            <a:pPr marL="742950" lvl="1" indent="-285750" algn="ctr">
              <a:spcBef>
                <a:spcPct val="20000"/>
              </a:spcBef>
            </a:pPr>
            <a:endParaRPr lang="en-US" sz="2000" b="1" dirty="0">
              <a:solidFill>
                <a:schemeClr val="bg2"/>
              </a:solidFill>
            </a:endParaRPr>
          </a:p>
          <a:p>
            <a:pPr marL="742950" lvl="1" indent="-285750" algn="ctr">
              <a:spcBef>
                <a:spcPct val="20000"/>
              </a:spcBef>
            </a:pPr>
            <a:r>
              <a:rPr lang="en-US" sz="2000" b="1" dirty="0">
                <a:solidFill>
                  <a:schemeClr val="bg2"/>
                </a:solidFill>
              </a:rPr>
              <a:t>Questions?</a:t>
            </a:r>
          </a:p>
          <a:p>
            <a:pPr marL="742950" lvl="1" indent="-285750" algn="ctr">
              <a:spcBef>
                <a:spcPct val="20000"/>
              </a:spcBef>
            </a:pPr>
            <a:endParaRPr lang="en-US" sz="2000" b="1" dirty="0">
              <a:solidFill>
                <a:schemeClr val="bg2"/>
              </a:solidFill>
            </a:endParaRPr>
          </a:p>
          <a:p>
            <a:pPr marL="742950" lvl="1" indent="-285750" algn="ctr">
              <a:spcBef>
                <a:spcPct val="20000"/>
              </a:spcBef>
            </a:pPr>
            <a:r>
              <a:rPr lang="en-US" sz="2000" b="1" dirty="0">
                <a:solidFill>
                  <a:schemeClr val="bg2"/>
                </a:solidFill>
              </a:rPr>
              <a:t>Call the CDO at (208) </a:t>
            </a:r>
            <a:r>
              <a:rPr lang="en-US" sz="2000" b="1" dirty="0" smtClean="0">
                <a:solidFill>
                  <a:schemeClr val="bg2"/>
                </a:solidFill>
              </a:rPr>
              <a:t>387-5644</a:t>
            </a:r>
          </a:p>
          <a:p>
            <a:pPr marL="742950" lvl="1" indent="-285750" algn="ctr">
              <a:spcBef>
                <a:spcPct val="20000"/>
              </a:spcBef>
            </a:pPr>
            <a:r>
              <a:rPr lang="en-US" sz="2000" b="1" dirty="0" smtClean="0">
                <a:solidFill>
                  <a:schemeClr val="bg2"/>
                </a:solidFill>
              </a:rPr>
              <a:t>Or</a:t>
            </a:r>
          </a:p>
          <a:p>
            <a:pPr marL="742950" lvl="1" indent="-285750" algn="ctr">
              <a:spcBef>
                <a:spcPct val="20000"/>
              </a:spcBef>
            </a:pPr>
            <a:r>
              <a:rPr lang="en-US" sz="2000" b="1" dirty="0" smtClean="0">
                <a:solidFill>
                  <a:schemeClr val="bg2"/>
                </a:solidFill>
              </a:rPr>
              <a:t>GACC Rep</a:t>
            </a:r>
            <a:r>
              <a:rPr lang="en-US" sz="2000" dirty="0">
                <a:solidFill>
                  <a:schemeClr val="bg2"/>
                </a:solidFill>
              </a:rPr>
              <a:t>	 </a:t>
            </a:r>
          </a:p>
          <a:p>
            <a:pPr marL="742950" lvl="1" indent="-285750" algn="ctr">
              <a:spcBef>
                <a:spcPct val="20000"/>
              </a:spcBef>
              <a:buFont typeface="Wingdings" pitchFamily="2" charset="2"/>
              <a:buChar char="Ø"/>
            </a:pPr>
            <a:endParaRPr lang="en-US" sz="2000" dirty="0">
              <a:solidFill>
                <a:schemeClr val="bg2"/>
              </a:solidFill>
            </a:endParaRPr>
          </a:p>
        </p:txBody>
      </p:sp>
      <p:sp>
        <p:nvSpPr>
          <p:cNvPr id="9222"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sz="2800" dirty="0" smtClean="0">
                <a:solidFill>
                  <a:schemeClr val="bg1"/>
                </a:solidFill>
              </a:rPr>
              <a:t>NIICD Frequencies</a:t>
            </a:r>
            <a:endParaRPr lang="en-US" sz="2800" dirty="0">
              <a:solidFill>
                <a:schemeClr val="bg1"/>
              </a:solidFill>
            </a:endParaRPr>
          </a:p>
        </p:txBody>
      </p:sp>
      <p:sp>
        <p:nvSpPr>
          <p:cNvPr id="3" name="Content Placeholder 2"/>
          <p:cNvSpPr>
            <a:spLocks noGrp="1"/>
          </p:cNvSpPr>
          <p:nvPr>
            <p:ph idx="1"/>
          </p:nvPr>
        </p:nvSpPr>
        <p:spPr>
          <a:xfrm>
            <a:off x="457200" y="914400"/>
            <a:ext cx="8229600" cy="5181600"/>
          </a:xfrm>
        </p:spPr>
        <p:txBody>
          <a:bodyPr/>
          <a:lstStyle/>
          <a:p>
            <a:pPr>
              <a:buFont typeface="Wingdings" pitchFamily="2" charset="2"/>
              <a:buChar char="Ø"/>
            </a:pPr>
            <a:r>
              <a:rPr lang="en-US" sz="2000" dirty="0" smtClean="0">
                <a:solidFill>
                  <a:schemeClr val="bg2"/>
                </a:solidFill>
                <a:latin typeface="Arial" pitchFamily="34" charset="0"/>
                <a:cs typeface="Arial" pitchFamily="34" charset="0"/>
              </a:rPr>
              <a:t>NIICD loses multiple frequencies for fire support</a:t>
            </a:r>
          </a:p>
          <a:p>
            <a:pPr>
              <a:buNone/>
            </a:pPr>
            <a:endParaRPr lang="en-US" sz="2000" dirty="0" smtClean="0">
              <a:solidFill>
                <a:schemeClr val="bg2"/>
              </a:solidFill>
              <a:latin typeface="Arial" pitchFamily="34" charset="0"/>
              <a:cs typeface="Arial" pitchFamily="34" charset="0"/>
            </a:endParaRPr>
          </a:p>
          <a:p>
            <a:pPr marL="461963" indent="-461963">
              <a:buNone/>
            </a:pPr>
            <a:r>
              <a:rPr lang="en-US" sz="2000" dirty="0" smtClean="0">
                <a:solidFill>
                  <a:schemeClr val="bg2"/>
                </a:solidFill>
                <a:latin typeface="Arial" pitchFamily="34" charset="0"/>
                <a:cs typeface="Arial" pitchFamily="34" charset="0"/>
              </a:rPr>
              <a:t>		Tactical:</a:t>
            </a:r>
          </a:p>
          <a:p>
            <a:pPr marL="461963" indent="-461963">
              <a:buNone/>
            </a:pPr>
            <a:r>
              <a:rPr lang="en-US" sz="2000" dirty="0" smtClean="0">
                <a:solidFill>
                  <a:schemeClr val="bg2"/>
                </a:solidFill>
                <a:latin typeface="Arial" pitchFamily="34" charset="0"/>
                <a:cs typeface="Arial" pitchFamily="34" charset="0"/>
              </a:rPr>
              <a:t>		164.1375 no longer available</a:t>
            </a:r>
          </a:p>
          <a:p>
            <a:pPr marL="461963" indent="-461963">
              <a:buNone/>
            </a:pPr>
            <a:endParaRPr lang="en-US" sz="2000" dirty="0" smtClean="0">
              <a:solidFill>
                <a:schemeClr val="bg2"/>
              </a:solidFill>
              <a:latin typeface="Arial" pitchFamily="34" charset="0"/>
              <a:cs typeface="Arial" pitchFamily="34" charset="0"/>
            </a:endParaRPr>
          </a:p>
          <a:p>
            <a:pPr marL="461963" indent="-461963">
              <a:buNone/>
            </a:pPr>
            <a:r>
              <a:rPr lang="en-US" sz="2000" dirty="0" smtClean="0">
                <a:solidFill>
                  <a:schemeClr val="bg2"/>
                </a:solidFill>
                <a:latin typeface="Arial" pitchFamily="34" charset="0"/>
                <a:cs typeface="Arial" pitchFamily="34" charset="0"/>
              </a:rPr>
              <a:t>		National Air Frequencies</a:t>
            </a:r>
          </a:p>
          <a:p>
            <a:pPr marL="461963" indent="-461963">
              <a:buNone/>
            </a:pPr>
            <a:r>
              <a:rPr lang="en-US" sz="2000" dirty="0" smtClean="0">
                <a:solidFill>
                  <a:schemeClr val="bg2"/>
                </a:solidFill>
                <a:latin typeface="Arial" pitchFamily="34" charset="0"/>
                <a:cs typeface="Arial" pitchFamily="34" charset="0"/>
              </a:rPr>
              <a:t>		166.6875 and 171.1375 no longer available</a:t>
            </a:r>
          </a:p>
          <a:p>
            <a:pPr marL="461963" indent="-461963">
              <a:buNone/>
            </a:pPr>
            <a:endParaRPr lang="en-US" sz="2000" dirty="0" smtClean="0">
              <a:solidFill>
                <a:schemeClr val="bg2"/>
              </a:solidFill>
              <a:latin typeface="Arial" pitchFamily="34" charset="0"/>
              <a:cs typeface="Arial" pitchFamily="34" charset="0"/>
            </a:endParaRPr>
          </a:p>
          <a:p>
            <a:pPr marL="461963" indent="-461963">
              <a:buNone/>
            </a:pPr>
            <a:r>
              <a:rPr lang="en-US" sz="2000" dirty="0" smtClean="0">
                <a:solidFill>
                  <a:schemeClr val="bg2"/>
                </a:solidFill>
                <a:latin typeface="Arial" pitchFamily="34" charset="0"/>
                <a:cs typeface="Arial" pitchFamily="34" charset="0"/>
              </a:rPr>
              <a:t>		Repeater Pairs</a:t>
            </a:r>
          </a:p>
          <a:p>
            <a:pPr marL="461963" indent="-461963">
              <a:buNone/>
            </a:pPr>
            <a:r>
              <a:rPr lang="en-US" sz="2000" dirty="0" smtClean="0">
                <a:solidFill>
                  <a:schemeClr val="bg2"/>
                </a:solidFill>
                <a:latin typeface="Arial" pitchFamily="34" charset="0"/>
                <a:cs typeface="Arial" pitchFamily="34" charset="0"/>
              </a:rPr>
              <a:t>		162.9625 and 171.7875 (C7 repeater) no longer available</a:t>
            </a:r>
          </a:p>
          <a:p>
            <a:pPr marL="461963" indent="-461963">
              <a:buNone/>
            </a:pPr>
            <a:endParaRPr lang="en-US" sz="2000" dirty="0" smtClean="0">
              <a:solidFill>
                <a:schemeClr val="bg2"/>
              </a:solidFill>
              <a:latin typeface="Arial" pitchFamily="34" charset="0"/>
              <a:cs typeface="Arial" pitchFamily="34" charset="0"/>
            </a:endParaRPr>
          </a:p>
          <a:p>
            <a:pPr marL="461963" indent="-461963">
              <a:buNone/>
            </a:pPr>
            <a:r>
              <a:rPr lang="en-US" sz="2000" dirty="0" smtClean="0">
                <a:solidFill>
                  <a:schemeClr val="bg2"/>
                </a:solidFill>
                <a:latin typeface="Arial" pitchFamily="34" charset="0"/>
                <a:cs typeface="Arial" pitchFamily="34" charset="0"/>
              </a:rPr>
              <a:t>		AM Frequencies</a:t>
            </a:r>
          </a:p>
          <a:p>
            <a:pPr marL="461963" indent="-461963">
              <a:buNone/>
            </a:pPr>
            <a:r>
              <a:rPr lang="en-US" sz="2000" dirty="0" smtClean="0">
                <a:solidFill>
                  <a:schemeClr val="bg2"/>
                </a:solidFill>
                <a:latin typeface="Arial" pitchFamily="34" charset="0"/>
                <a:cs typeface="Arial" pitchFamily="34" charset="0"/>
              </a:rPr>
              <a:t>		122.2250, 122.4250, and 122.5750 no longer available </a:t>
            </a:r>
          </a:p>
        </p:txBody>
      </p:sp>
      <p:sp>
        <p:nvSpPr>
          <p:cNvPr id="4"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graphicFrame>
        <p:nvGraphicFramePr>
          <p:cNvPr id="50178" name="Object 4"/>
          <p:cNvGraphicFramePr>
            <a:graphicFrameLocks noChangeAspect="1"/>
          </p:cNvGraphicFramePr>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50179" name="Photo Editor Photo" r:id="rId3" imgW="762106" imgH="762106" progId="">
                  <p:embed/>
                </p:oleObj>
              </mc:Choice>
              <mc:Fallback>
                <p:oleObj name="Photo Editor Photo" r:id="rId3" imgW="762106" imgH="762106"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152400"/>
            <a:ext cx="8229600" cy="944562"/>
          </a:xfrm>
          <a:noFill/>
        </p:spPr>
        <p:txBody>
          <a:bodyPr lIns="92075" tIns="46038" rIns="92075" bIns="46038"/>
          <a:lstStyle/>
          <a:p>
            <a:pPr eaLnBrk="1" hangingPunct="1"/>
            <a:r>
              <a:rPr lang="en-US" sz="2800" b="1" dirty="0" smtClean="0">
                <a:solidFill>
                  <a:schemeClr val="bg1"/>
                </a:solidFill>
                <a:latin typeface="Univers" pitchFamily="34" charset="0"/>
              </a:rPr>
              <a:t>AM FREQUENCY MANAGEMENT FOR INCIDENTS</a:t>
            </a:r>
            <a:endParaRPr lang="en-US" sz="2800" dirty="0" smtClean="0">
              <a:solidFill>
                <a:schemeClr val="bg1"/>
              </a:solidFill>
            </a:endParaRPr>
          </a:p>
        </p:txBody>
      </p:sp>
      <p:sp>
        <p:nvSpPr>
          <p:cNvPr id="24579" name="Text Box 3"/>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10242" name="Object 4"/>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10243"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5"/>
          <p:cNvSpPr>
            <a:spLocks noChangeArrowheads="1"/>
          </p:cNvSpPr>
          <p:nvPr/>
        </p:nvSpPr>
        <p:spPr bwMode="auto">
          <a:xfrm>
            <a:off x="495300" y="1257300"/>
            <a:ext cx="8153400" cy="4343400"/>
          </a:xfrm>
          <a:prstGeom prst="rect">
            <a:avLst/>
          </a:prstGeom>
          <a:noFill/>
          <a:ln w="9525">
            <a:noFill/>
            <a:miter lim="800000"/>
            <a:headEnd/>
            <a:tailEnd/>
          </a:ln>
        </p:spPr>
        <p:txBody>
          <a:bodyPr/>
          <a:lstStyle/>
          <a:p>
            <a:pPr marL="742950" lvl="1" indent="-285750">
              <a:spcBef>
                <a:spcPct val="20000"/>
              </a:spcBef>
              <a:buFontTx/>
              <a:buChar char="–"/>
            </a:pPr>
            <a:endParaRPr lang="en-US" sz="2000" dirty="0">
              <a:solidFill>
                <a:schemeClr val="bg2"/>
              </a:solidFill>
            </a:endParaRPr>
          </a:p>
          <a:p>
            <a:pPr marL="742950" lvl="1" indent="-285750">
              <a:spcBef>
                <a:spcPct val="20000"/>
              </a:spcBef>
              <a:buFont typeface="Wingdings" pitchFamily="2" charset="2"/>
              <a:buChar char="Ø"/>
            </a:pPr>
            <a:r>
              <a:rPr lang="en-US" sz="2000" dirty="0">
                <a:solidFill>
                  <a:schemeClr val="bg2"/>
                </a:solidFill>
              </a:rPr>
              <a:t>Each frequency request can take from 2 to 12 hours due to processes required to identify and engineer a frequency for given geographic area</a:t>
            </a:r>
          </a:p>
          <a:p>
            <a:pPr marL="742950" lvl="1" indent="-285750">
              <a:spcBef>
                <a:spcPct val="20000"/>
              </a:spcBef>
              <a:buFont typeface="Wingdings" pitchFamily="2" charset="2"/>
              <a:buChar char="Ø"/>
            </a:pPr>
            <a:endParaRPr lang="en-US" sz="2000" dirty="0">
              <a:solidFill>
                <a:schemeClr val="bg2"/>
              </a:solidFill>
            </a:endParaRPr>
          </a:p>
          <a:p>
            <a:pPr marL="742950" lvl="1" indent="-285750">
              <a:spcBef>
                <a:spcPct val="20000"/>
              </a:spcBef>
              <a:buFont typeface="Wingdings" pitchFamily="2" charset="2"/>
              <a:buChar char="Ø"/>
            </a:pPr>
            <a:r>
              <a:rPr lang="en-US" sz="2000" dirty="0">
                <a:solidFill>
                  <a:schemeClr val="bg2"/>
                </a:solidFill>
              </a:rPr>
              <a:t>NIICD </a:t>
            </a:r>
            <a:r>
              <a:rPr lang="en-US" sz="2000" u="sng" dirty="0" smtClean="0">
                <a:solidFill>
                  <a:srgbClr val="C00000"/>
                </a:solidFill>
              </a:rPr>
              <a:t>NO Longer </a:t>
            </a:r>
            <a:r>
              <a:rPr lang="en-US" sz="2000" dirty="0" smtClean="0">
                <a:solidFill>
                  <a:schemeClr val="bg2"/>
                </a:solidFill>
              </a:rPr>
              <a:t>has temporary </a:t>
            </a:r>
            <a:r>
              <a:rPr lang="en-US" sz="2000" dirty="0">
                <a:solidFill>
                  <a:schemeClr val="bg2"/>
                </a:solidFill>
              </a:rPr>
              <a:t>AM assignments that, if available, can be given to an incident until the FAA assignment is determined</a:t>
            </a:r>
          </a:p>
          <a:p>
            <a:pPr marL="742950" lvl="1" indent="-285750">
              <a:spcBef>
                <a:spcPct val="20000"/>
              </a:spcBef>
              <a:buFont typeface="Wingdings" pitchFamily="2" charset="2"/>
              <a:buChar char="Ø"/>
            </a:pPr>
            <a:endParaRPr lang="en-US" sz="2000" dirty="0">
              <a:solidFill>
                <a:schemeClr val="bg2"/>
              </a:solidFill>
            </a:endParaRPr>
          </a:p>
          <a:p>
            <a:pPr marL="742950" lvl="1" indent="-285750">
              <a:spcBef>
                <a:spcPct val="20000"/>
              </a:spcBef>
              <a:buFont typeface="Wingdings" pitchFamily="2" charset="2"/>
              <a:buChar char="Ø"/>
            </a:pPr>
            <a:r>
              <a:rPr lang="en-US" sz="2000" dirty="0">
                <a:solidFill>
                  <a:schemeClr val="bg2"/>
                </a:solidFill>
              </a:rPr>
              <a:t>The incident must </a:t>
            </a:r>
            <a:r>
              <a:rPr lang="en-US" sz="2000" dirty="0" smtClean="0">
                <a:solidFill>
                  <a:schemeClr val="bg2"/>
                </a:solidFill>
              </a:rPr>
              <a:t>wait until the </a:t>
            </a:r>
            <a:r>
              <a:rPr lang="en-US" sz="2000" dirty="0">
                <a:solidFill>
                  <a:schemeClr val="bg2"/>
                </a:solidFill>
              </a:rPr>
              <a:t>FAA assignment </a:t>
            </a:r>
            <a:r>
              <a:rPr lang="en-US" sz="2000" dirty="0" smtClean="0">
                <a:solidFill>
                  <a:schemeClr val="bg2"/>
                </a:solidFill>
              </a:rPr>
              <a:t>can be made before replacing the AM IA frequency</a:t>
            </a:r>
            <a:endParaRPr lang="en-US" sz="2000" dirty="0">
              <a:solidFill>
                <a:schemeClr val="bg2"/>
              </a:solidFill>
            </a:endParaRPr>
          </a:p>
          <a:p>
            <a:pPr marL="742950" lvl="1" indent="-285750">
              <a:spcBef>
                <a:spcPct val="20000"/>
              </a:spcBef>
              <a:buFont typeface="Wingdings" pitchFamily="2" charset="2"/>
              <a:buChar char="Ø"/>
            </a:pPr>
            <a:endParaRPr lang="en-US" sz="2000" dirty="0">
              <a:solidFill>
                <a:schemeClr val="bg2"/>
              </a:solidFill>
            </a:endParaRPr>
          </a:p>
          <a:p>
            <a:pPr marL="742950" lvl="1" indent="-285750">
              <a:spcBef>
                <a:spcPct val="20000"/>
              </a:spcBef>
              <a:buFont typeface="Wingdings" pitchFamily="2" charset="2"/>
              <a:buChar char="Ø"/>
            </a:pPr>
            <a:endParaRPr lang="en-US" sz="2000" dirty="0">
              <a:solidFill>
                <a:schemeClr val="bg2"/>
              </a:solidFill>
            </a:endParaRPr>
          </a:p>
          <a:p>
            <a:pPr marL="742950" lvl="1" indent="-285750">
              <a:spcBef>
                <a:spcPct val="20000"/>
              </a:spcBef>
              <a:buFont typeface="Wingdings" pitchFamily="2" charset="2"/>
              <a:buChar char="Ø"/>
            </a:pPr>
            <a:endParaRPr lang="en-US" sz="2000" dirty="0">
              <a:solidFill>
                <a:schemeClr val="bg2"/>
              </a:solidFill>
            </a:endParaRPr>
          </a:p>
        </p:txBody>
      </p:sp>
      <p:sp>
        <p:nvSpPr>
          <p:cNvPr id="10246"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76200"/>
            <a:ext cx="8229600" cy="1143000"/>
          </a:xfrm>
          <a:noFill/>
        </p:spPr>
        <p:txBody>
          <a:bodyPr lIns="92075" tIns="46038" rIns="92075" bIns="46038"/>
          <a:lstStyle/>
          <a:p>
            <a:pPr eaLnBrk="1" hangingPunct="1"/>
            <a:r>
              <a:rPr lang="en-US" sz="2800" b="1" dirty="0" smtClean="0">
                <a:solidFill>
                  <a:schemeClr val="bg1"/>
                </a:solidFill>
                <a:latin typeface="Univers" pitchFamily="34" charset="0"/>
              </a:rPr>
              <a:t>AM FREQUENCY MANAGEMENT FOR INCIDENTS</a:t>
            </a:r>
            <a:endParaRPr lang="en-US" sz="2800" dirty="0" smtClean="0">
              <a:solidFill>
                <a:schemeClr val="bg1"/>
              </a:solidFill>
            </a:endParaRPr>
          </a:p>
        </p:txBody>
      </p:sp>
      <p:sp>
        <p:nvSpPr>
          <p:cNvPr id="28675" name="Text Box 3"/>
          <p:cNvSpPr txBox="1">
            <a:spLocks noChangeArrowheads="1"/>
          </p:cNvSpPr>
          <p:nvPr/>
        </p:nvSpPr>
        <p:spPr bwMode="auto">
          <a:xfrm>
            <a:off x="4367213" y="2133600"/>
            <a:ext cx="185737" cy="1190625"/>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sz="3600" b="1" dirty="0">
              <a:effectLst>
                <a:outerShdw blurRad="38100" dist="38100" dir="2700000" algn="tl">
                  <a:srgbClr val="000000"/>
                </a:outerShdw>
              </a:effectLst>
              <a:latin typeface="Univers" pitchFamily="34" charset="0"/>
            </a:endParaRPr>
          </a:p>
          <a:p>
            <a:pPr algn="ctr" eaLnBrk="0" hangingPunct="0">
              <a:defRPr/>
            </a:pPr>
            <a:endParaRPr lang="en-US" sz="3600" b="1" dirty="0">
              <a:effectLst>
                <a:outerShdw blurRad="38100" dist="38100" dir="2700000" algn="tl">
                  <a:srgbClr val="000000"/>
                </a:outerShdw>
              </a:effectLst>
              <a:latin typeface="Univers" pitchFamily="34" charset="0"/>
            </a:endParaRPr>
          </a:p>
        </p:txBody>
      </p:sp>
      <p:graphicFrame>
        <p:nvGraphicFramePr>
          <p:cNvPr id="11266" name="Object 4"/>
          <p:cNvGraphicFramePr>
            <a:graphicFrameLocks noGrp="1" noChangeAspect="1"/>
          </p:cNvGraphicFramePr>
          <p:nvPr>
            <p:ph idx="1"/>
          </p:nvPr>
        </p:nvGraphicFramePr>
        <p:xfrm>
          <a:off x="8229600" y="5943600"/>
          <a:ext cx="762000" cy="762000"/>
        </p:xfrm>
        <a:graphic>
          <a:graphicData uri="http://schemas.openxmlformats.org/presentationml/2006/ole">
            <mc:AlternateContent xmlns:mc="http://schemas.openxmlformats.org/markup-compatibility/2006">
              <mc:Choice xmlns:v="urn:schemas-microsoft-com:vml" Requires="v">
                <p:oleObj spid="_x0000_s11267" name="Photo Editor Photo" r:id="rId4" imgW="762106" imgH="762106" progId="">
                  <p:embed/>
                </p:oleObj>
              </mc:Choice>
              <mc:Fallback>
                <p:oleObj name="Photo Editor Photo" r:id="rId4" imgW="762106" imgH="7621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436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5"/>
          <p:cNvSpPr>
            <a:spLocks noChangeArrowheads="1"/>
          </p:cNvSpPr>
          <p:nvPr/>
        </p:nvSpPr>
        <p:spPr bwMode="auto">
          <a:xfrm>
            <a:off x="495300" y="1371600"/>
            <a:ext cx="8153400" cy="4572000"/>
          </a:xfrm>
          <a:prstGeom prst="rect">
            <a:avLst/>
          </a:prstGeom>
          <a:noFill/>
          <a:ln w="9525">
            <a:noFill/>
            <a:miter lim="800000"/>
            <a:headEnd/>
            <a:tailEnd/>
          </a:ln>
        </p:spPr>
        <p:txBody>
          <a:bodyPr/>
          <a:lstStyle/>
          <a:p>
            <a:pPr marL="742950" lvl="1" indent="-285750">
              <a:spcBef>
                <a:spcPct val="20000"/>
              </a:spcBef>
              <a:buFontTx/>
              <a:buChar char="–"/>
            </a:pPr>
            <a:endParaRPr lang="en-US" sz="2000" dirty="0">
              <a:solidFill>
                <a:schemeClr val="bg2"/>
              </a:solidFill>
            </a:endParaRPr>
          </a:p>
          <a:p>
            <a:pPr marL="742950" lvl="1" indent="-285750">
              <a:spcBef>
                <a:spcPct val="20000"/>
              </a:spcBef>
              <a:buFont typeface="Wingdings" pitchFamily="2" charset="2"/>
              <a:buChar char="Ø"/>
            </a:pPr>
            <a:r>
              <a:rPr lang="en-US" sz="2000" dirty="0">
                <a:solidFill>
                  <a:schemeClr val="bg2"/>
                </a:solidFill>
              </a:rPr>
              <a:t>Order early…  If there is any indication that IA or extended IA will go long, call the CDO and request </a:t>
            </a:r>
            <a:r>
              <a:rPr lang="en-US" sz="2000" dirty="0" smtClean="0">
                <a:solidFill>
                  <a:schemeClr val="bg2"/>
                </a:solidFill>
              </a:rPr>
              <a:t>an assignment</a:t>
            </a:r>
          </a:p>
          <a:p>
            <a:pPr marL="742950" lvl="1" indent="-285750">
              <a:spcBef>
                <a:spcPct val="20000"/>
              </a:spcBef>
              <a:buFont typeface="Wingdings" pitchFamily="2" charset="2"/>
              <a:buChar char="Ø"/>
            </a:pPr>
            <a:endParaRPr lang="en-US" sz="2000" dirty="0" smtClean="0">
              <a:solidFill>
                <a:schemeClr val="bg2"/>
              </a:solidFill>
            </a:endParaRPr>
          </a:p>
          <a:p>
            <a:pPr marL="742950" lvl="1" indent="-285750">
              <a:spcBef>
                <a:spcPct val="20000"/>
              </a:spcBef>
              <a:buFont typeface="Wingdings" pitchFamily="2" charset="2"/>
              <a:buChar char="Ø"/>
            </a:pPr>
            <a:r>
              <a:rPr lang="en-US" sz="2000" dirty="0" smtClean="0">
                <a:solidFill>
                  <a:schemeClr val="bg2"/>
                </a:solidFill>
              </a:rPr>
              <a:t>If a COMC is in place, they will usually start a request early with the FAA through the CDO</a:t>
            </a:r>
            <a:endParaRPr lang="en-US" sz="2000" dirty="0">
              <a:solidFill>
                <a:schemeClr val="bg2"/>
              </a:solidFill>
            </a:endParaRPr>
          </a:p>
          <a:p>
            <a:pPr marL="742950" lvl="1" indent="-285750">
              <a:spcBef>
                <a:spcPct val="20000"/>
              </a:spcBef>
              <a:buFont typeface="Wingdings" pitchFamily="2" charset="2"/>
              <a:buChar char="Ø"/>
            </a:pPr>
            <a:endParaRPr lang="en-US" sz="2000" dirty="0">
              <a:solidFill>
                <a:schemeClr val="bg2"/>
              </a:solidFill>
            </a:endParaRPr>
          </a:p>
          <a:p>
            <a:pPr marL="742950" lvl="1" indent="-285750">
              <a:spcBef>
                <a:spcPct val="20000"/>
              </a:spcBef>
              <a:buFont typeface="Wingdings" pitchFamily="2" charset="2"/>
              <a:buChar char="Ø"/>
            </a:pPr>
            <a:r>
              <a:rPr lang="en-US" sz="2000" dirty="0">
                <a:solidFill>
                  <a:schemeClr val="bg2"/>
                </a:solidFill>
              </a:rPr>
              <a:t>Get FAA assigned frequencies in place before the </a:t>
            </a:r>
            <a:r>
              <a:rPr lang="en-US" sz="2000" dirty="0" smtClean="0">
                <a:solidFill>
                  <a:schemeClr val="bg2"/>
                </a:solidFill>
              </a:rPr>
              <a:t>team transition </a:t>
            </a:r>
            <a:r>
              <a:rPr lang="en-US" sz="2000" dirty="0">
                <a:solidFill>
                  <a:schemeClr val="bg2"/>
                </a:solidFill>
              </a:rPr>
              <a:t>takes place</a:t>
            </a:r>
          </a:p>
        </p:txBody>
      </p:sp>
      <p:sp>
        <p:nvSpPr>
          <p:cNvPr id="11270" name="Text Box 6"/>
          <p:cNvSpPr txBox="1">
            <a:spLocks noChangeArrowheads="1"/>
          </p:cNvSpPr>
          <p:nvPr/>
        </p:nvSpPr>
        <p:spPr bwMode="auto">
          <a:xfrm>
            <a:off x="212725" y="6281738"/>
            <a:ext cx="986167" cy="276999"/>
          </a:xfrm>
          <a:prstGeom prst="rect">
            <a:avLst/>
          </a:prstGeom>
          <a:noFill/>
          <a:ln w="9525">
            <a:noFill/>
            <a:miter lim="800000"/>
            <a:headEnd/>
            <a:tailEnd/>
          </a:ln>
        </p:spPr>
        <p:txBody>
          <a:bodyPr wrap="none">
            <a:spAutoFit/>
          </a:bodyPr>
          <a:lstStyle/>
          <a:p>
            <a:r>
              <a:rPr lang="en-US" sz="1200" dirty="0"/>
              <a:t>NIICD </a:t>
            </a:r>
            <a:r>
              <a:rPr lang="en-US" sz="1200" dirty="0" smtClean="0"/>
              <a:t>2012</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853</Words>
  <Application>Microsoft Office PowerPoint</Application>
  <PresentationFormat>On-screen Show (4:3)</PresentationFormat>
  <Paragraphs>165</Paragraphs>
  <Slides>17</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Design</vt:lpstr>
      <vt:lpstr>Photo Editor Photo</vt:lpstr>
      <vt:lpstr>NATIONAL INTERAGENCY FIRE CENTER</vt:lpstr>
      <vt:lpstr>DISCUSSION POINTS</vt:lpstr>
      <vt:lpstr>GEOGRAPHIC AREA REPRESENTATIVES</vt:lpstr>
      <vt:lpstr>TYPE 3 SUPPORT</vt:lpstr>
      <vt:lpstr>TYPE 3 SUPPORT</vt:lpstr>
      <vt:lpstr>TYPE 3 SUPPORT</vt:lpstr>
      <vt:lpstr>NIICD Frequencies</vt:lpstr>
      <vt:lpstr>AM FREQUENCY MANAGEMENT FOR INCIDENTS</vt:lpstr>
      <vt:lpstr>AM FREQUENCY MANAGEMENT FOR INCIDENTS</vt:lpstr>
      <vt:lpstr>AM AND FM FREQUENCY MANAGEMENT FOR IA</vt:lpstr>
      <vt:lpstr>Air-to-Air AM IA Frequencies for Northern Rockies GACC 2012</vt:lpstr>
      <vt:lpstr>Air-to-Air AM IA Frequencies for Northern Rockies GACC 2012</vt:lpstr>
      <vt:lpstr>Air-to-Ground FM IA Frequencies for Northern Rockies GACC 2012 (Modified)</vt:lpstr>
      <vt:lpstr>A/G Naming Convention</vt:lpstr>
      <vt:lpstr>Zone Boundaries</vt:lpstr>
      <vt:lpstr>PowerPoint Presentation</vt:lpstr>
      <vt:lpstr>Questions ?</vt:lpstr>
    </vt:vector>
  </TitlesOfParts>
  <Company>USDA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INTERAGENCY  FIRE CENTER</dc:title>
  <dc:creator>FSDefaultUser</dc:creator>
  <cp:lastModifiedBy>Stewart, Gary</cp:lastModifiedBy>
  <cp:revision>57</cp:revision>
  <dcterms:created xsi:type="dcterms:W3CDTF">2007-12-10T17:13:15Z</dcterms:created>
  <dcterms:modified xsi:type="dcterms:W3CDTF">2012-03-07T14:18:58Z</dcterms:modified>
</cp:coreProperties>
</file>