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256" r:id="rId5"/>
    <p:sldId id="257" r:id="rId6"/>
    <p:sldId id="267" r:id="rId7"/>
    <p:sldId id="265" r:id="rId8"/>
    <p:sldId id="268" r:id="rId9"/>
    <p:sldId id="269" r:id="rId10"/>
    <p:sldId id="258" r:id="rId11"/>
    <p:sldId id="270" r:id="rId12"/>
    <p:sldId id="271" r:id="rId13"/>
    <p:sldId id="272" r:id="rId14"/>
    <p:sldId id="266" r:id="rId15"/>
    <p:sldId id="276"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88B"/>
    <a:srgbClr val="4D788B"/>
    <a:srgbClr val="2F3449"/>
    <a:srgbClr val="8E1B15"/>
    <a:srgbClr val="B6CEDA"/>
    <a:srgbClr val="7DA9BD"/>
    <a:srgbClr val="99BACB"/>
    <a:srgbClr val="D9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94694"/>
  </p:normalViewPr>
  <p:slideViewPr>
    <p:cSldViewPr snapToGrid="0" snapToObjects="1">
      <p:cViewPr varScale="1">
        <p:scale>
          <a:sx n="78" d="100"/>
          <a:sy n="78" d="100"/>
        </p:scale>
        <p:origin x="557"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CBBA7-43F2-2846-AF11-A642843A26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0A2361-F17B-6749-B20E-51C164B889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54574-F08C-CD4C-A464-3891764D31F4}" type="datetimeFigureOut">
              <a:rPr lang="en-US" smtClean="0"/>
              <a:t>6/21/2021</a:t>
            </a:fld>
            <a:endParaRPr lang="en-US"/>
          </a:p>
        </p:txBody>
      </p:sp>
      <p:sp>
        <p:nvSpPr>
          <p:cNvPr id="4" name="Footer Placeholder 3">
            <a:extLst>
              <a:ext uri="{FF2B5EF4-FFF2-40B4-BE49-F238E27FC236}">
                <a16:creationId xmlns:a16="http://schemas.microsoft.com/office/drawing/2014/main" id="{94BFF6F8-F2EB-2845-987A-16FFD43E47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6A1570-50AF-B54C-927D-F061ABE053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4D7295-C78A-C546-B94D-455693F73B54}" type="slidenum">
              <a:rPr lang="en-US" smtClean="0"/>
              <a:t>‹#›</a:t>
            </a:fld>
            <a:endParaRPr lang="en-US"/>
          </a:p>
        </p:txBody>
      </p:sp>
    </p:spTree>
    <p:extLst>
      <p:ext uri="{BB962C8B-B14F-4D97-AF65-F5344CB8AC3E}">
        <p14:creationId xmlns:p14="http://schemas.microsoft.com/office/powerpoint/2010/main" val="285494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823B3-693B-0746-AC3C-57F93878A102}" type="datetimeFigureOut">
              <a:rPr lang="en-US" smtClean="0"/>
              <a:t>6/21/2021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DBD23-0619-1A48-B1FC-2E73CB0A8EA0}" type="slidenum">
              <a:rPr lang="en-US" smtClean="0"/>
              <a:t>‹#›</a:t>
            </a:fld>
            <a:endParaRPr lang="en-US" dirty="0"/>
          </a:p>
        </p:txBody>
      </p:sp>
    </p:spTree>
    <p:extLst>
      <p:ext uri="{BB962C8B-B14F-4D97-AF65-F5344CB8AC3E}">
        <p14:creationId xmlns:p14="http://schemas.microsoft.com/office/powerpoint/2010/main" val="141199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EDBD23-0619-1A48-B1FC-2E73CB0A8EA0}" type="slidenum">
              <a:rPr lang="en-US" smtClean="0"/>
              <a:t>7</a:t>
            </a:fld>
            <a:endParaRPr lang="en-US" dirty="0"/>
          </a:p>
        </p:txBody>
      </p:sp>
    </p:spTree>
    <p:extLst>
      <p:ext uri="{BB962C8B-B14F-4D97-AF65-F5344CB8AC3E}">
        <p14:creationId xmlns:p14="http://schemas.microsoft.com/office/powerpoint/2010/main" val="136070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EDBD23-0619-1A48-B1FC-2E73CB0A8EA0}" type="slidenum">
              <a:rPr lang="en-US" smtClean="0"/>
              <a:t>11</a:t>
            </a:fld>
            <a:endParaRPr lang="en-US" dirty="0"/>
          </a:p>
        </p:txBody>
      </p:sp>
    </p:spTree>
    <p:extLst>
      <p:ext uri="{BB962C8B-B14F-4D97-AF65-F5344CB8AC3E}">
        <p14:creationId xmlns:p14="http://schemas.microsoft.com/office/powerpoint/2010/main" val="6918626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97280"/>
            <a:ext cx="9144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50000" b="30685"/>
          <a:stretch/>
        </p:blipFill>
        <p:spPr>
          <a:xfrm>
            <a:off x="7193280" y="1547685"/>
            <a:ext cx="195072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35536" b="43426"/>
          <a:stretch/>
        </p:blipFill>
        <p:spPr>
          <a:xfrm>
            <a:off x="6628971" y="2044758"/>
            <a:ext cx="2515029"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userDrawn="1"/>
        </p:nvSpPr>
        <p:spPr>
          <a:xfrm>
            <a:off x="0" y="986530"/>
            <a:ext cx="9144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628650" y="4484783"/>
            <a:ext cx="6000321"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7" name="Rectangle 26">
            <a:extLst>
              <a:ext uri="{FF2B5EF4-FFF2-40B4-BE49-F238E27FC236}">
                <a16:creationId xmlns:a16="http://schemas.microsoft.com/office/drawing/2014/main" id="{BB9ACF4F-F910-9E40-B1E9-F813AF0148FB}"/>
              </a:ext>
            </a:extLst>
          </p:cNvPr>
          <p:cNvSpPr/>
          <p:nvPr userDrawn="1"/>
        </p:nvSpPr>
        <p:spPr>
          <a:xfrm>
            <a:off x="0" y="0"/>
            <a:ext cx="9144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628650" y="5590829"/>
            <a:ext cx="6000322"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628650" y="6166947"/>
            <a:ext cx="2459990"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userDrawn="1"/>
        </p:nvCxnSpPr>
        <p:spPr>
          <a:xfrm>
            <a:off x="628650" y="5590829"/>
            <a:ext cx="6000321"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userDrawn="1"/>
        </p:nvSpPr>
        <p:spPr>
          <a:xfrm flipV="1">
            <a:off x="0" y="6857999"/>
            <a:ext cx="9144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9760" y="102755"/>
            <a:ext cx="3667760" cy="875261"/>
          </a:xfrm>
          <a:prstGeom prst="rect">
            <a:avLst/>
          </a:prstGeom>
        </p:spPr>
      </p:pic>
    </p:spTree>
    <p:extLst>
      <p:ext uri="{BB962C8B-B14F-4D97-AF65-F5344CB8AC3E}">
        <p14:creationId xmlns:p14="http://schemas.microsoft.com/office/powerpoint/2010/main" val="1997308073"/>
      </p:ext>
    </p:extLst>
  </p:cSld>
  <p:clrMapOvr>
    <a:masterClrMapping/>
  </p:clrMapOvr>
  <p:extLst>
    <p:ext uri="{DCECCB84-F9BA-43D5-87BE-67443E8EF086}">
      <p15:sldGuideLst xmlns:p15="http://schemas.microsoft.com/office/powerpoint/2012/main">
        <p15:guide id="1" orient="horz" pos="2616" userDrawn="1">
          <p15:clr>
            <a:srgbClr val="FBAE40"/>
          </p15:clr>
        </p15:guide>
        <p15:guide id="2" pos="2880" userDrawn="1">
          <p15:clr>
            <a:srgbClr val="FBAE40"/>
          </p15:clr>
        </p15:guide>
        <p15:guide id="3" orient="horz" pos="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8076043" y="5717898"/>
            <a:ext cx="1078117"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8007496" y="5938162"/>
            <a:ext cx="1009182"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userDrawn="1"/>
        </p:nvSpPr>
        <p:spPr>
          <a:xfrm>
            <a:off x="0" y="6782765"/>
            <a:ext cx="9144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335666" y="0"/>
            <a:ext cx="7268901"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335666" y="775284"/>
            <a:ext cx="7268901"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334963" y="1632031"/>
            <a:ext cx="7246455" cy="4294510"/>
          </a:xfrm>
        </p:spPr>
        <p:txBody>
          <a:bodyPr/>
          <a:lstStyle>
            <a:lvl1pPr marL="228600" indent="-228600">
              <a:buClr>
                <a:srgbClr val="4D788B"/>
              </a:buClr>
              <a:buFont typeface="Wingdings" pitchFamily="2" charset="2"/>
              <a:buChar char="§"/>
              <a:defRPr/>
            </a:lvl1pPr>
            <a:lvl2pPr marL="685800" indent="-228600">
              <a:buClr>
                <a:schemeClr val="tx1"/>
              </a:buClr>
              <a:buFont typeface="Wingdings" pitchFamily="2" charset="2"/>
              <a:buChar char="§"/>
              <a:defRPr/>
            </a:lvl2pPr>
            <a:lvl3pPr marL="1143000" indent="-228600">
              <a:buClr>
                <a:schemeClr val="tx1"/>
              </a:buClr>
              <a:buFont typeface="Wingdings" pitchFamily="2" charset="2"/>
              <a:buChar char="§"/>
              <a:defRPr/>
            </a:lvl3pPr>
            <a:lvl4pPr marL="1600200" indent="-228600">
              <a:buClr>
                <a:schemeClr val="tx1"/>
              </a:buClr>
              <a:buFont typeface="Wingdings" pitchFamily="2" charset="2"/>
              <a:buChar char="§"/>
              <a:defRPr/>
            </a:lvl4pPr>
            <a:lvl5pPr marL="2057400" indent="-228600">
              <a:buClr>
                <a:schemeClr val="tx1"/>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DEB0F2EC-A031-FE42-85F0-672BA9A3BC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6266" y="6400800"/>
            <a:ext cx="1025763" cy="372110"/>
          </a:xfrm>
          <a:prstGeom prst="rect">
            <a:avLst/>
          </a:prstGeom>
        </p:spPr>
      </p:pic>
    </p:spTree>
    <p:extLst>
      <p:ext uri="{BB962C8B-B14F-4D97-AF65-F5344CB8AC3E}">
        <p14:creationId xmlns:p14="http://schemas.microsoft.com/office/powerpoint/2010/main" val="413353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8076043" y="5717898"/>
            <a:ext cx="1078117"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8007496" y="5938162"/>
            <a:ext cx="1009182"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userDrawn="1"/>
        </p:nvSpPr>
        <p:spPr>
          <a:xfrm>
            <a:off x="0" y="6782765"/>
            <a:ext cx="9144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335666" y="0"/>
            <a:ext cx="7268901"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334963" y="1066800"/>
            <a:ext cx="7246455" cy="4859741"/>
          </a:xfrm>
        </p:spPr>
        <p:txBody>
          <a:bodyPr/>
          <a:lstStyle>
            <a:lvl1pPr marL="228600" indent="-228600">
              <a:buClr>
                <a:srgbClr val="4D788B"/>
              </a:buClr>
              <a:buFont typeface="Wingdings" pitchFamily="2" charset="2"/>
              <a:buChar char="§"/>
              <a:defRPr/>
            </a:lvl1pPr>
            <a:lvl2pPr marL="685800" indent="-228600">
              <a:buClr>
                <a:schemeClr val="tx1"/>
              </a:buClr>
              <a:buFont typeface="Wingdings" pitchFamily="2" charset="2"/>
              <a:buChar char="§"/>
              <a:defRPr/>
            </a:lvl2pPr>
            <a:lvl3pPr marL="1143000" indent="-228600">
              <a:buClr>
                <a:schemeClr val="tx1"/>
              </a:buClr>
              <a:buFont typeface="Wingdings" pitchFamily="2" charset="2"/>
              <a:buChar char="§"/>
              <a:defRPr/>
            </a:lvl3pPr>
            <a:lvl4pPr marL="1600200" indent="-228600">
              <a:buClr>
                <a:schemeClr val="tx1"/>
              </a:buClr>
              <a:buFont typeface="Wingdings" pitchFamily="2" charset="2"/>
              <a:buChar char="§"/>
              <a:defRPr/>
            </a:lvl4pPr>
            <a:lvl5pPr marL="2057400" indent="-228600">
              <a:buClr>
                <a:schemeClr val="tx1"/>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userDrawn="1"/>
        </p:nvCxnSpPr>
        <p:spPr>
          <a:xfrm>
            <a:off x="416560" y="741680"/>
            <a:ext cx="8727440"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6266" y="6400800"/>
            <a:ext cx="1025763" cy="372110"/>
          </a:xfrm>
          <a:prstGeom prst="rect">
            <a:avLst/>
          </a:prstGeom>
        </p:spPr>
      </p:pic>
    </p:spTree>
    <p:extLst>
      <p:ext uri="{BB962C8B-B14F-4D97-AF65-F5344CB8AC3E}">
        <p14:creationId xmlns:p14="http://schemas.microsoft.com/office/powerpoint/2010/main" val="387577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4175760"/>
          </a:xfrm>
          <a:prstGeom prst="rect">
            <a:avLst/>
          </a:prstGeom>
          <a:noFill/>
          <a:ln>
            <a:noFill/>
          </a:ln>
        </p:spPr>
      </p:pic>
      <p:sp>
        <p:nvSpPr>
          <p:cNvPr id="6" name="Rectangle 5" descr="Monongahela National Forest, West Virginia">
            <a:extLst>
              <a:ext uri="{FF2B5EF4-FFF2-40B4-BE49-F238E27FC236}">
                <a16:creationId xmlns:a16="http://schemas.microsoft.com/office/drawing/2014/main" id="{D967F78A-B2C5-0243-AAB9-A3870D18EC55}"/>
              </a:ext>
            </a:extLst>
          </p:cNvPr>
          <p:cNvSpPr/>
          <p:nvPr userDrawn="1"/>
        </p:nvSpPr>
        <p:spPr>
          <a:xfrm>
            <a:off x="172720" y="0"/>
            <a:ext cx="8971280"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145893" y="4236334"/>
            <a:ext cx="7141579"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157891" y="4884677"/>
            <a:ext cx="7175207"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userDrawn="1"/>
        </p:nvGrpSpPr>
        <p:grpSpPr>
          <a:xfrm>
            <a:off x="0" y="4137949"/>
            <a:ext cx="9144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33A32E5-945D-D14F-86FB-A365F5460E3C}"/>
              </a:ext>
            </a:extLst>
          </p:cNvPr>
          <p:cNvGrpSpPr/>
          <p:nvPr userDrawn="1"/>
        </p:nvGrpSpPr>
        <p:grpSpPr>
          <a:xfrm>
            <a:off x="7995921" y="3044146"/>
            <a:ext cx="1146664" cy="1099740"/>
            <a:chOff x="8007496" y="5717898"/>
            <a:chExt cx="1146664" cy="1099740"/>
          </a:xfrm>
        </p:grpSpPr>
        <p:pic>
          <p:nvPicPr>
            <p:cNvPr id="22" name="Graphic 21">
              <a:extLst>
                <a:ext uri="{FF2B5EF4-FFF2-40B4-BE49-F238E27FC236}">
                  <a16:creationId xmlns:a16="http://schemas.microsoft.com/office/drawing/2014/main" id="{71E4B969-5C41-CA45-8464-86BF916A2B7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3" name="Graphic 22">
              <a:extLst>
                <a:ext uri="{FF2B5EF4-FFF2-40B4-BE49-F238E27FC236}">
                  <a16:creationId xmlns:a16="http://schemas.microsoft.com/office/drawing/2014/main" id="{1261F876-AF8D-1B4D-9D90-638B4826605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4" name="Graphic 3">
            <a:extLst>
              <a:ext uri="{FF2B5EF4-FFF2-40B4-BE49-F238E27FC236}">
                <a16:creationId xmlns:a16="http://schemas.microsoft.com/office/drawing/2014/main" id="{BDF5E51B-D70A-E04D-B798-48A43DB6C48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141211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6888"/>
          </a:xfrm>
          <a:prstGeom prst="rect">
            <a:avLst/>
          </a:prstGeom>
        </p:spPr>
      </p:pic>
      <p:sp>
        <p:nvSpPr>
          <p:cNvPr id="24" name="Rectangle 23" descr="Cherokee National Forest, Tennessee / North Carolina">
            <a:extLst>
              <a:ext uri="{FF2B5EF4-FFF2-40B4-BE49-F238E27FC236}">
                <a16:creationId xmlns:a16="http://schemas.microsoft.com/office/drawing/2014/main" id="{195524E6-1A5C-2248-BD19-01932BB41132}"/>
              </a:ext>
            </a:extLst>
          </p:cNvPr>
          <p:cNvSpPr/>
          <p:nvPr userDrawn="1"/>
        </p:nvSpPr>
        <p:spPr>
          <a:xfrm>
            <a:off x="274320" y="0"/>
            <a:ext cx="8869680"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145893" y="4236334"/>
            <a:ext cx="7141579"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157891" y="4884677"/>
            <a:ext cx="7175207"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userDrawn="1"/>
        </p:nvGrpSpPr>
        <p:grpSpPr>
          <a:xfrm>
            <a:off x="0" y="4137949"/>
            <a:ext cx="9144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11E28A43-CCFA-2C4C-B131-278AC9B4607E}"/>
              </a:ext>
            </a:extLst>
          </p:cNvPr>
          <p:cNvGrpSpPr/>
          <p:nvPr userDrawn="1"/>
        </p:nvGrpSpPr>
        <p:grpSpPr>
          <a:xfrm>
            <a:off x="7995921" y="3044146"/>
            <a:ext cx="1146664" cy="1099740"/>
            <a:chOff x="8007496" y="5717898"/>
            <a:chExt cx="1146664" cy="1099740"/>
          </a:xfrm>
        </p:grpSpPr>
        <p:pic>
          <p:nvPicPr>
            <p:cNvPr id="20" name="Graphic 19">
              <a:extLst>
                <a:ext uri="{FF2B5EF4-FFF2-40B4-BE49-F238E27FC236}">
                  <a16:creationId xmlns:a16="http://schemas.microsoft.com/office/drawing/2014/main" id="{15D0A643-2B84-0547-9BE0-F6F25BEE0B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1" name="Graphic 20">
              <a:extLst>
                <a:ext uri="{FF2B5EF4-FFF2-40B4-BE49-F238E27FC236}">
                  <a16:creationId xmlns:a16="http://schemas.microsoft.com/office/drawing/2014/main" id="{B14412FC-7E00-F74E-89FE-03CDAAD7036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22" name="Graphic 21">
            <a:extLst>
              <a:ext uri="{FF2B5EF4-FFF2-40B4-BE49-F238E27FC236}">
                <a16:creationId xmlns:a16="http://schemas.microsoft.com/office/drawing/2014/main" id="{9E830E3B-14B4-4C47-B61E-B0D5DCC6BAB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370043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576" b="-215"/>
          <a:stretch/>
        </p:blipFill>
        <p:spPr>
          <a:xfrm>
            <a:off x="3080281" y="16493"/>
            <a:ext cx="6053559"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userDrawn="1"/>
        </p:nvSpPr>
        <p:spPr>
          <a:xfrm>
            <a:off x="5392271" y="914400"/>
            <a:ext cx="2622176"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4763B1F9-ACB5-DF47-853D-FFCDB62D028C}"/>
              </a:ext>
            </a:extLst>
          </p:cNvPr>
          <p:cNvSpPr/>
          <p:nvPr userDrawn="1"/>
        </p:nvSpPr>
        <p:spPr>
          <a:xfrm>
            <a:off x="0" y="0"/>
            <a:ext cx="9144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088021" y="1157468"/>
            <a:ext cx="4907666" cy="1040359"/>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100018" y="2256843"/>
            <a:ext cx="4930775" cy="520700"/>
          </a:xfrm>
        </p:spPr>
        <p:txBody>
          <a:bodyPr>
            <a:normAutofit/>
          </a:bodyPr>
          <a:lstStyle>
            <a:lvl1pPr marL="0" indent="0">
              <a:buNone/>
              <a:defRPr sz="2000">
                <a:solidFill>
                  <a:srgbClr val="4D788B"/>
                </a:solidFill>
              </a:defRPr>
            </a:lvl1pPr>
          </a:lstStyle>
          <a:p>
            <a:pPr lvl="0"/>
            <a:r>
              <a:rPr lang="en-US" dirty="0"/>
              <a:t>Click to Edit Subtitle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userDrawn="1"/>
        </p:nvCxnSpPr>
        <p:spPr>
          <a:xfrm>
            <a:off x="1088020" y="2801073"/>
            <a:ext cx="4953965"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087438" y="2939830"/>
            <a:ext cx="4954587" cy="2905385"/>
          </a:xfrm>
        </p:spPr>
        <p:txBody>
          <a:bodyPr>
            <a:normAutofit/>
          </a:bodyPr>
          <a:lstStyle>
            <a:lvl1pPr marL="228600" indent="-228600">
              <a:buClr>
                <a:srgbClr val="4D788B"/>
              </a:buClr>
              <a:buFont typeface="Wingdings" pitchFamily="2" charset="2"/>
              <a:buChar char="§"/>
              <a:defRPr sz="2400"/>
            </a:lvl1pPr>
            <a:lvl2pPr marL="685800" indent="-228600">
              <a:buClr>
                <a:srgbClr val="4D788B"/>
              </a:buClr>
              <a:buFont typeface="Wingdings" pitchFamily="2" charset="2"/>
              <a:buChar char="§"/>
              <a:defRPr sz="2000"/>
            </a:lvl2pPr>
            <a:lvl3pPr marL="1143000" indent="-228600">
              <a:buClr>
                <a:srgbClr val="4D788B"/>
              </a:buClr>
              <a:buFont typeface="Wingdings" pitchFamily="2" charset="2"/>
              <a:buChar char="§"/>
              <a:defRPr sz="1800"/>
            </a:lvl3pPr>
            <a:lvl4pPr marL="1600200" indent="-228600">
              <a:buClr>
                <a:srgbClr val="4D788B"/>
              </a:buClr>
              <a:buFont typeface="Wingdings" pitchFamily="2" charset="2"/>
              <a:buChar char="§"/>
              <a:defRPr sz="1600"/>
            </a:lvl4pPr>
            <a:lvl5pPr marL="2057400" indent="-228600">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9322169" y="1569560"/>
            <a:ext cx="5369191" cy="3718877"/>
          </a:xfrm>
        </p:spPr>
        <p:txBody>
          <a:bodyPr>
            <a:noAutofit/>
          </a:bodyPr>
          <a:lstStyle>
            <a:lvl1pPr marL="9525" indent="-9525">
              <a:buNone/>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305914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576" b="-215"/>
          <a:stretch/>
        </p:blipFill>
        <p:spPr>
          <a:xfrm>
            <a:off x="3080281" y="16493"/>
            <a:ext cx="6053559"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userDrawn="1"/>
        </p:nvSpPr>
        <p:spPr>
          <a:xfrm>
            <a:off x="5392271" y="914400"/>
            <a:ext cx="2622176"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4763B1F9-ACB5-DF47-853D-FFCDB62D028C}"/>
              </a:ext>
            </a:extLst>
          </p:cNvPr>
          <p:cNvSpPr/>
          <p:nvPr userDrawn="1"/>
        </p:nvSpPr>
        <p:spPr>
          <a:xfrm>
            <a:off x="0" y="0"/>
            <a:ext cx="9144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088021" y="1157468"/>
            <a:ext cx="4907666" cy="1040359"/>
          </a:xfrm>
        </p:spPr>
        <p:txBody>
          <a:bodyPr anchor="b"/>
          <a:lstStyle>
            <a:lvl1pPr algn="l">
              <a:defRPr/>
            </a:lvl1pPr>
          </a:lstStyle>
          <a:p>
            <a:r>
              <a:rPr lang="en-US" dirty="0"/>
              <a:t>Click to Edit 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userDrawn="1"/>
        </p:nvCxnSpPr>
        <p:spPr>
          <a:xfrm>
            <a:off x="1088020" y="2211793"/>
            <a:ext cx="4953965"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087438" y="2346960"/>
            <a:ext cx="4954587" cy="3498255"/>
          </a:xfrm>
        </p:spPr>
        <p:txBody>
          <a:bodyPr>
            <a:normAutofit/>
          </a:bodyPr>
          <a:lstStyle>
            <a:lvl1pPr marL="228600" indent="-228600">
              <a:buClr>
                <a:srgbClr val="4D788B"/>
              </a:buClr>
              <a:buFont typeface="Wingdings" pitchFamily="2" charset="2"/>
              <a:buChar char="§"/>
              <a:defRPr sz="2400"/>
            </a:lvl1pPr>
            <a:lvl2pPr marL="685800" indent="-228600">
              <a:buClr>
                <a:srgbClr val="4D788B"/>
              </a:buClr>
              <a:buFont typeface="Wingdings" pitchFamily="2" charset="2"/>
              <a:buChar char="§"/>
              <a:defRPr sz="2000"/>
            </a:lvl2pPr>
            <a:lvl3pPr marL="1143000" indent="-228600">
              <a:buClr>
                <a:srgbClr val="4D788B"/>
              </a:buClr>
              <a:buFont typeface="Wingdings" pitchFamily="2" charset="2"/>
              <a:buChar char="§"/>
              <a:defRPr sz="1800"/>
            </a:lvl3pPr>
            <a:lvl4pPr marL="1600200" indent="-228600">
              <a:buClr>
                <a:srgbClr val="4D788B"/>
              </a:buClr>
              <a:buFont typeface="Wingdings" pitchFamily="2" charset="2"/>
              <a:buChar char="§"/>
              <a:defRPr sz="1600"/>
            </a:lvl4pPr>
            <a:lvl5pPr marL="2057400" indent="-228600">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9322169" y="1569560"/>
            <a:ext cx="5369191" cy="3718877"/>
          </a:xfrm>
        </p:spPr>
        <p:txBody>
          <a:bodyPr>
            <a:noAutofit/>
          </a:bodyPr>
          <a:lstStyle>
            <a:lvl1pPr marL="9525" indent="-9525">
              <a:buNone/>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211429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77"/>
          <a:stretch/>
        </p:blipFill>
        <p:spPr>
          <a:xfrm>
            <a:off x="2915921" y="4875"/>
            <a:ext cx="6228079"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userDrawn="1"/>
        </p:nvSpPr>
        <p:spPr>
          <a:xfrm>
            <a:off x="5392271" y="914400"/>
            <a:ext cx="2622176"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4763B1F9-ACB5-DF47-853D-FFCDB62D028C}"/>
              </a:ext>
            </a:extLst>
          </p:cNvPr>
          <p:cNvSpPr/>
          <p:nvPr userDrawn="1"/>
        </p:nvSpPr>
        <p:spPr>
          <a:xfrm>
            <a:off x="0" y="0"/>
            <a:ext cx="9144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088021" y="1157468"/>
            <a:ext cx="4907666" cy="1040359"/>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B78A7C32-843D-9949-9B1E-AF07ED5ABC20}"/>
              </a:ext>
            </a:extLst>
          </p:cNvPr>
          <p:cNvSpPr>
            <a:spLocks noGrp="1"/>
          </p:cNvSpPr>
          <p:nvPr>
            <p:ph type="body" sz="quarter" idx="14" hasCustomPrompt="1"/>
          </p:nvPr>
        </p:nvSpPr>
        <p:spPr>
          <a:xfrm>
            <a:off x="1100018" y="2256843"/>
            <a:ext cx="4930775"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9322169" y="1569560"/>
            <a:ext cx="5369191" cy="3718877"/>
          </a:xfrm>
        </p:spPr>
        <p:txBody>
          <a:bodyPr>
            <a:noAutofit/>
          </a:bodyPr>
          <a:lstStyle>
            <a:lvl1pPr marL="9525" indent="-9525">
              <a:buNone/>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155557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77"/>
          <a:stretch/>
        </p:blipFill>
        <p:spPr>
          <a:xfrm>
            <a:off x="2915921" y="4875"/>
            <a:ext cx="6228079"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userDrawn="1"/>
        </p:nvSpPr>
        <p:spPr>
          <a:xfrm>
            <a:off x="5392271" y="914400"/>
            <a:ext cx="2622176"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4763B1F9-ACB5-DF47-853D-FFCDB62D028C}"/>
              </a:ext>
            </a:extLst>
          </p:cNvPr>
          <p:cNvSpPr/>
          <p:nvPr userDrawn="1"/>
        </p:nvSpPr>
        <p:spPr>
          <a:xfrm>
            <a:off x="0" y="0"/>
            <a:ext cx="9144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088021" y="1157468"/>
            <a:ext cx="4907666" cy="1040359"/>
          </a:xfrm>
        </p:spPr>
        <p:txBody>
          <a:bodyPr anchor="b"/>
          <a:lstStyle>
            <a:lvl1pPr algn="l">
              <a:defRPr/>
            </a:lvl1pPr>
          </a:lstStyle>
          <a:p>
            <a:r>
              <a:rPr lang="en-US" dirty="0"/>
              <a:t>Click to Edit 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9322169" y="1569560"/>
            <a:ext cx="5369191" cy="3718877"/>
          </a:xfrm>
        </p:spPr>
        <p:txBody>
          <a:bodyPr>
            <a:noAutofit/>
          </a:bodyPr>
          <a:lstStyle>
            <a:lvl1pPr marL="9525" indent="-9525">
              <a:buNone/>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57210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85196" y="4875"/>
            <a:ext cx="495708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userDrawn="1"/>
        </p:nvSpPr>
        <p:spPr>
          <a:xfrm>
            <a:off x="5392271" y="914400"/>
            <a:ext cx="2622176"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4763B1F9-ACB5-DF47-853D-FFCDB62D028C}"/>
              </a:ext>
            </a:extLst>
          </p:cNvPr>
          <p:cNvSpPr/>
          <p:nvPr userDrawn="1"/>
        </p:nvSpPr>
        <p:spPr>
          <a:xfrm>
            <a:off x="0" y="0"/>
            <a:ext cx="9144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088021" y="1157468"/>
            <a:ext cx="4907666" cy="1040359"/>
          </a:xfrm>
        </p:spPr>
        <p:txBody>
          <a:bodyPr anchor="b"/>
          <a:lstStyle>
            <a:lvl1pPr algn="l">
              <a:defRPr/>
            </a:lvl1pPr>
          </a:lstStyle>
          <a:p>
            <a:r>
              <a:rPr lang="en-US" dirty="0"/>
              <a:t>Click to Edit Title</a:t>
            </a:r>
          </a:p>
        </p:txBody>
      </p:sp>
      <p:sp>
        <p:nvSpPr>
          <p:cNvPr id="17" name="Text Placeholder 78">
            <a:extLst>
              <a:ext uri="{FF2B5EF4-FFF2-40B4-BE49-F238E27FC236}">
                <a16:creationId xmlns:a16="http://schemas.microsoft.com/office/drawing/2014/main" id="{F1EE4842-D084-2C41-9300-61BACB6492EC}"/>
              </a:ext>
            </a:extLst>
          </p:cNvPr>
          <p:cNvSpPr>
            <a:spLocks noGrp="1"/>
          </p:cNvSpPr>
          <p:nvPr>
            <p:ph type="body" sz="quarter" idx="14" hasCustomPrompt="1"/>
          </p:nvPr>
        </p:nvSpPr>
        <p:spPr>
          <a:xfrm>
            <a:off x="1100018" y="2256843"/>
            <a:ext cx="4930775"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138238" y="4302144"/>
            <a:ext cx="4254500"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9322169" y="1569560"/>
            <a:ext cx="5369191" cy="3718877"/>
          </a:xfrm>
        </p:spPr>
        <p:txBody>
          <a:bodyPr>
            <a:noAutofit/>
          </a:bodyPr>
          <a:lstStyle>
            <a:lvl1pPr marL="9525" indent="-9525">
              <a:buNone/>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321527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85196" y="4875"/>
            <a:ext cx="495708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userDrawn="1"/>
        </p:nvSpPr>
        <p:spPr>
          <a:xfrm>
            <a:off x="5392271" y="914400"/>
            <a:ext cx="2622176"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64">
            <a:extLst>
              <a:ext uri="{FF2B5EF4-FFF2-40B4-BE49-F238E27FC236}">
                <a16:creationId xmlns:a16="http://schemas.microsoft.com/office/drawing/2014/main" id="{4763B1F9-ACB5-DF47-853D-FFCDB62D028C}"/>
              </a:ext>
            </a:extLst>
          </p:cNvPr>
          <p:cNvSpPr/>
          <p:nvPr userDrawn="1"/>
        </p:nvSpPr>
        <p:spPr>
          <a:xfrm>
            <a:off x="0" y="0"/>
            <a:ext cx="9144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a:p>
        </p:txBody>
      </p:sp>
      <p:grpSp>
        <p:nvGrpSpPr>
          <p:cNvPr id="36" name="Group 35">
            <a:extLst>
              <a:ext uri="{FF2B5EF4-FFF2-40B4-BE49-F238E27FC236}">
                <a16:creationId xmlns:a16="http://schemas.microsoft.com/office/drawing/2014/main" id="{3BC540A6-5FB0-8E48-87BD-33A6FE0B5448}"/>
              </a:ext>
            </a:extLst>
          </p:cNvPr>
          <p:cNvGrpSpPr/>
          <p:nvPr userDrawn="1"/>
        </p:nvGrpSpPr>
        <p:grpSpPr>
          <a:xfrm>
            <a:off x="0" y="6453015"/>
            <a:ext cx="9144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8558400" y="6473970"/>
            <a:ext cx="55512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088021" y="1157468"/>
            <a:ext cx="4907666" cy="1040359"/>
          </a:xfrm>
        </p:spPr>
        <p:txBody>
          <a:bodyPr anchor="b"/>
          <a:lstStyle>
            <a:lvl1pPr algn="l">
              <a:defRPr/>
            </a:lvl1pPr>
          </a:lstStyle>
          <a:p>
            <a:r>
              <a:rPr lang="en-US" dirty="0"/>
              <a:t>Click to Edit 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138238" y="4302144"/>
            <a:ext cx="4254500"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9322169" y="1569560"/>
            <a:ext cx="5369191" cy="3718877"/>
          </a:xfrm>
        </p:spPr>
        <p:txBody>
          <a:bodyPr>
            <a:noAutofit/>
          </a:bodyPr>
          <a:lstStyle>
            <a:lvl1pPr marL="9525" indent="-9525">
              <a:buNone/>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640" y="6457643"/>
            <a:ext cx="1103630" cy="400357"/>
          </a:xfrm>
          <a:prstGeom prst="rect">
            <a:avLst/>
          </a:prstGeom>
        </p:spPr>
      </p:pic>
    </p:spTree>
    <p:extLst>
      <p:ext uri="{BB962C8B-B14F-4D97-AF65-F5344CB8AC3E}">
        <p14:creationId xmlns:p14="http://schemas.microsoft.com/office/powerpoint/2010/main" val="52968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71031"/>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63C34FB1-31D6-724F-979A-E71B27DE257A}"/>
              </a:ext>
            </a:extLst>
          </p:cNvPr>
          <p:cNvSpPr>
            <a:spLocks noGrp="1"/>
          </p:cNvSpPr>
          <p:nvPr>
            <p:ph type="title"/>
          </p:nvPr>
        </p:nvSpPr>
        <p:spPr>
          <a:xfrm>
            <a:off x="628650" y="61809"/>
            <a:ext cx="7886700" cy="98443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88194971"/>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62" r:id="rId4"/>
    <p:sldLayoutId id="2147483678" r:id="rId5"/>
    <p:sldLayoutId id="2147483673" r:id="rId6"/>
    <p:sldLayoutId id="2147483679" r:id="rId7"/>
    <p:sldLayoutId id="2147483674" r:id="rId8"/>
    <p:sldLayoutId id="2147483680" r:id="rId9"/>
    <p:sldLayoutId id="2147483672" r:id="rId10"/>
    <p:sldLayoutId id="2147483677" r:id="rId11"/>
  </p:sldLayoutIdLst>
  <p:hf hdr="0" ftr="0" dt="0"/>
  <p:txStyles>
    <p:titleStyle>
      <a:lvl1pPr algn="l" defTabSz="914400" rtl="0" eaLnBrk="1" latinLnBrk="0" hangingPunct="1">
        <a:lnSpc>
          <a:spcPct val="90000"/>
        </a:lnSpc>
        <a:spcBef>
          <a:spcPct val="0"/>
        </a:spcBef>
        <a:buNone/>
        <a:defRPr lang="en-US" sz="2800" b="1" i="0" kern="1200" smtClean="0">
          <a:solidFill>
            <a:srgbClr val="2F344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ffrey.gardner@usd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D314A1-AA75-6C47-B910-D623488DEED7}"/>
              </a:ext>
            </a:extLst>
          </p:cNvPr>
          <p:cNvSpPr>
            <a:spLocks noGrp="1"/>
          </p:cNvSpPr>
          <p:nvPr>
            <p:ph type="title"/>
          </p:nvPr>
        </p:nvSpPr>
        <p:spPr>
          <a:xfrm>
            <a:off x="212436" y="4484783"/>
            <a:ext cx="8302914" cy="719660"/>
          </a:xfrm>
        </p:spPr>
        <p:txBody>
          <a:bodyPr anchor="b">
            <a:normAutofit fontScale="90000"/>
          </a:bodyPr>
          <a:lstStyle/>
          <a:p>
            <a:r>
              <a:rPr lang="en-US" b="0" spc="-5" dirty="0">
                <a:latin typeface="+mn-lt"/>
                <a:cs typeface="Arial"/>
              </a:rPr>
              <a:t>2021 VIPR Heavy Equipment Task Force (HETF)</a:t>
            </a:r>
            <a:br>
              <a:rPr lang="en-US" b="0" spc="-5" dirty="0">
                <a:latin typeface="+mn-lt"/>
                <a:cs typeface="Arial"/>
              </a:rPr>
            </a:br>
            <a:r>
              <a:rPr lang="en-US" sz="2700" b="0" spc="-5" dirty="0">
                <a:latin typeface="+mn-lt"/>
                <a:cs typeface="Arial"/>
              </a:rPr>
              <a:t>Region 1 and 4</a:t>
            </a:r>
            <a:endParaRPr lang="en-US" dirty="0">
              <a:latin typeface="+mn-lt"/>
            </a:endParaRPr>
          </a:p>
        </p:txBody>
      </p:sp>
      <p:sp>
        <p:nvSpPr>
          <p:cNvPr id="7" name="Text Placeholder 6">
            <a:extLst>
              <a:ext uri="{FF2B5EF4-FFF2-40B4-BE49-F238E27FC236}">
                <a16:creationId xmlns:a16="http://schemas.microsoft.com/office/drawing/2014/main" id="{E2A99C91-D46B-9140-9FAA-3684AC78F388}"/>
              </a:ext>
            </a:extLst>
          </p:cNvPr>
          <p:cNvSpPr>
            <a:spLocks noGrp="1"/>
          </p:cNvSpPr>
          <p:nvPr>
            <p:ph type="body" sz="quarter" idx="10"/>
          </p:nvPr>
        </p:nvSpPr>
        <p:spPr>
          <a:xfrm>
            <a:off x="628650" y="5590828"/>
            <a:ext cx="6000322" cy="1267171"/>
          </a:xfrm>
        </p:spPr>
        <p:txBody>
          <a:bodyPr>
            <a:noAutofit/>
          </a:bodyPr>
          <a:lstStyle/>
          <a:p>
            <a:pPr marL="12700" lvl="0">
              <a:lnSpc>
                <a:spcPct val="100000"/>
              </a:lnSpc>
              <a:spcBef>
                <a:spcPts val="1015"/>
              </a:spcBef>
            </a:pPr>
            <a:r>
              <a:rPr lang="en-US" sz="1600" spc="-5" dirty="0">
                <a:solidFill>
                  <a:prstClr val="black"/>
                </a:solidFill>
                <a:latin typeface="Arial"/>
                <a:ea typeface="+mn-ea"/>
                <a:cs typeface="Arial"/>
              </a:rPr>
              <a:t>Jeff Gardner</a:t>
            </a:r>
            <a:r>
              <a:rPr lang="en-US" sz="1600" dirty="0">
                <a:solidFill>
                  <a:prstClr val="black"/>
                </a:solidFill>
                <a:latin typeface="Arial"/>
                <a:ea typeface="+mn-ea"/>
                <a:cs typeface="Arial"/>
              </a:rPr>
              <a:t>, </a:t>
            </a:r>
            <a:r>
              <a:rPr lang="en-US" sz="1600" spc="-5" dirty="0">
                <a:solidFill>
                  <a:prstClr val="black"/>
                </a:solidFill>
                <a:latin typeface="Arial"/>
                <a:ea typeface="+mn-ea"/>
                <a:cs typeface="Arial"/>
              </a:rPr>
              <a:t>USFS </a:t>
            </a:r>
            <a:r>
              <a:rPr lang="en-US" sz="1600" dirty="0">
                <a:solidFill>
                  <a:prstClr val="black"/>
                </a:solidFill>
                <a:latin typeface="Arial"/>
                <a:ea typeface="+mn-ea"/>
                <a:cs typeface="Arial"/>
              </a:rPr>
              <a:t>Fire </a:t>
            </a:r>
            <a:r>
              <a:rPr lang="en-US" sz="1600" spc="-5" dirty="0">
                <a:solidFill>
                  <a:prstClr val="black"/>
                </a:solidFill>
                <a:latin typeface="Arial"/>
                <a:ea typeface="+mn-ea"/>
                <a:cs typeface="Arial"/>
              </a:rPr>
              <a:t>Contracting</a:t>
            </a:r>
            <a:r>
              <a:rPr lang="en-US" sz="1600" spc="-85" dirty="0">
                <a:solidFill>
                  <a:prstClr val="black"/>
                </a:solidFill>
                <a:latin typeface="Arial"/>
                <a:ea typeface="+mn-ea"/>
                <a:cs typeface="Arial"/>
              </a:rPr>
              <a:t> </a:t>
            </a:r>
            <a:r>
              <a:rPr lang="en-US" sz="1600" dirty="0">
                <a:solidFill>
                  <a:prstClr val="black"/>
                </a:solidFill>
                <a:latin typeface="Arial"/>
                <a:ea typeface="+mn-ea"/>
                <a:cs typeface="Arial"/>
              </a:rPr>
              <a:t>Officer</a:t>
            </a:r>
          </a:p>
          <a:p>
            <a:pPr marL="882015" lvl="0">
              <a:lnSpc>
                <a:spcPct val="100000"/>
              </a:lnSpc>
              <a:spcBef>
                <a:spcPts val="815"/>
              </a:spcBef>
            </a:pPr>
            <a:r>
              <a:rPr lang="en-US" sz="1600" u="heavy" spc="-5" dirty="0">
                <a:solidFill>
                  <a:srgbClr val="0000CC"/>
                </a:solidFill>
                <a:uFill>
                  <a:solidFill>
                    <a:srgbClr val="0000CC"/>
                  </a:solidFill>
                </a:uFill>
                <a:latin typeface="Arial"/>
                <a:ea typeface="+mn-ea"/>
                <a:cs typeface="Arial"/>
                <a:hlinkClick r:id="rId2"/>
              </a:rPr>
              <a:t>Jeffrey.gardner@usda.gov</a:t>
            </a:r>
            <a:r>
              <a:rPr lang="en-US" sz="1600" u="heavy" spc="-5" dirty="0">
                <a:solidFill>
                  <a:srgbClr val="0000CC"/>
                </a:solidFill>
                <a:uFill>
                  <a:solidFill>
                    <a:srgbClr val="0000CC"/>
                  </a:solidFill>
                </a:uFill>
                <a:latin typeface="Arial"/>
                <a:ea typeface="+mn-ea"/>
                <a:cs typeface="Arial"/>
              </a:rPr>
              <a:t> </a:t>
            </a:r>
            <a:endParaRPr lang="en-US" sz="1600" u="heavy" spc="-5" dirty="0">
              <a:solidFill>
                <a:prstClr val="black"/>
              </a:solidFill>
              <a:uFill>
                <a:solidFill>
                  <a:srgbClr val="0000CC"/>
                </a:solidFill>
              </a:uFill>
              <a:latin typeface="Arial"/>
              <a:ea typeface="+mn-ea"/>
              <a:cs typeface="Arial"/>
            </a:endParaRPr>
          </a:p>
          <a:p>
            <a:pPr marL="882015" lvl="0">
              <a:lnSpc>
                <a:spcPct val="100000"/>
              </a:lnSpc>
              <a:spcBef>
                <a:spcPts val="815"/>
              </a:spcBef>
            </a:pPr>
            <a:r>
              <a:rPr lang="en-US" sz="1600" spc="-5" dirty="0">
                <a:solidFill>
                  <a:prstClr val="black"/>
                </a:solidFill>
                <a:uFill>
                  <a:solidFill>
                    <a:srgbClr val="0000CC"/>
                  </a:solidFill>
                </a:uFill>
                <a:latin typeface="Arial"/>
                <a:ea typeface="+mn-ea"/>
                <a:cs typeface="Arial"/>
              </a:rPr>
              <a:t>406-329-3779 </a:t>
            </a:r>
            <a:endParaRPr lang="en-US" sz="1600" spc="-5" dirty="0">
              <a:solidFill>
                <a:srgbClr val="0000CC"/>
              </a:solidFill>
              <a:uFill>
                <a:solidFill>
                  <a:srgbClr val="0000CC"/>
                </a:solidFill>
              </a:uFill>
              <a:latin typeface="Arial"/>
              <a:ea typeface="+mn-ea"/>
              <a:cs typeface="Arial"/>
            </a:endParaRPr>
          </a:p>
        </p:txBody>
      </p:sp>
    </p:spTree>
    <p:extLst>
      <p:ext uri="{BB962C8B-B14F-4D97-AF65-F5344CB8AC3E}">
        <p14:creationId xmlns:p14="http://schemas.microsoft.com/office/powerpoint/2010/main" val="116468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FB956-7048-456C-AA63-5DFDE252A25F}"/>
              </a:ext>
            </a:extLst>
          </p:cNvPr>
          <p:cNvSpPr>
            <a:spLocks noGrp="1"/>
          </p:cNvSpPr>
          <p:nvPr>
            <p:ph type="sldNum" sz="quarter" idx="12"/>
          </p:nvPr>
        </p:nvSpPr>
        <p:spPr/>
        <p:txBody>
          <a:bodyPr/>
          <a:lstStyle/>
          <a:p>
            <a:fld id="{95214565-2B75-CE4C-9F18-61B769DAF3D4}" type="slidenum">
              <a:rPr lang="en-US" smtClean="0"/>
              <a:pPr/>
              <a:t>10</a:t>
            </a:fld>
            <a:endParaRPr lang="en-US" dirty="0"/>
          </a:p>
        </p:txBody>
      </p:sp>
      <p:sp>
        <p:nvSpPr>
          <p:cNvPr id="5" name="Title 4">
            <a:extLst>
              <a:ext uri="{FF2B5EF4-FFF2-40B4-BE49-F238E27FC236}">
                <a16:creationId xmlns:a16="http://schemas.microsoft.com/office/drawing/2014/main" id="{2A307657-6E55-47A3-A390-94BA06FF92F7}"/>
              </a:ext>
            </a:extLst>
          </p:cNvPr>
          <p:cNvSpPr>
            <a:spLocks noGrp="1"/>
          </p:cNvSpPr>
          <p:nvPr>
            <p:ph type="title"/>
          </p:nvPr>
        </p:nvSpPr>
        <p:spPr>
          <a:xfrm>
            <a:off x="644961" y="1148041"/>
            <a:ext cx="6359154" cy="1040359"/>
          </a:xfrm>
        </p:spPr>
        <p:txBody>
          <a:bodyPr>
            <a:normAutofit/>
          </a:bodyPr>
          <a:lstStyle/>
          <a:p>
            <a:r>
              <a:rPr lang="en-US" sz="3200" dirty="0">
                <a:latin typeface="+mn-lt"/>
              </a:rPr>
              <a:t>Breaking Up of the Task Force</a:t>
            </a:r>
          </a:p>
        </p:txBody>
      </p:sp>
      <p:sp>
        <p:nvSpPr>
          <p:cNvPr id="6" name="Text Placeholder 5">
            <a:extLst>
              <a:ext uri="{FF2B5EF4-FFF2-40B4-BE49-F238E27FC236}">
                <a16:creationId xmlns:a16="http://schemas.microsoft.com/office/drawing/2014/main" id="{DD26F48A-F09F-4391-9563-5218C193B68E}"/>
              </a:ext>
            </a:extLst>
          </p:cNvPr>
          <p:cNvSpPr>
            <a:spLocks noGrp="1"/>
          </p:cNvSpPr>
          <p:nvPr>
            <p:ph type="body" sz="quarter" idx="15"/>
          </p:nvPr>
        </p:nvSpPr>
        <p:spPr>
          <a:xfrm>
            <a:off x="644962" y="2346960"/>
            <a:ext cx="5397064" cy="4127010"/>
          </a:xfrm>
        </p:spPr>
        <p:txBody>
          <a:bodyPr>
            <a:normAutofit fontScale="85000" lnSpcReduction="20000"/>
          </a:bodyPr>
          <a:lstStyle/>
          <a:p>
            <a:r>
              <a:rPr lang="en-US" dirty="0">
                <a:latin typeface="+mn-lt"/>
              </a:rPr>
              <a:t>Contractor must agree</a:t>
            </a:r>
          </a:p>
          <a:p>
            <a:r>
              <a:rPr lang="en-US" dirty="0">
                <a:highlight>
                  <a:srgbClr val="FFFF00"/>
                </a:highlight>
                <a:latin typeface="+mn-lt"/>
              </a:rPr>
              <a:t>HETF E number must be closed out, new E numbers must be processed for resources remaining</a:t>
            </a:r>
          </a:p>
          <a:p>
            <a:r>
              <a:rPr lang="en-US" dirty="0">
                <a:latin typeface="+mn-lt"/>
              </a:rPr>
              <a:t>May use VIPR awards for individual pieces if available, or do EERAs</a:t>
            </a:r>
          </a:p>
          <a:p>
            <a:r>
              <a:rPr lang="en-US" dirty="0">
                <a:latin typeface="+mn-lt"/>
              </a:rPr>
              <a:t>This is a reassignment on incident; the new resource orders are not subject to DPL requirements as the incident already has them under hire.</a:t>
            </a:r>
          </a:p>
          <a:p>
            <a:pPr marL="0" indent="0">
              <a:buNone/>
            </a:pPr>
            <a:r>
              <a:rPr lang="en-US" dirty="0">
                <a:latin typeface="+mn-lt"/>
              </a:rPr>
              <a:t> **If the task force is “broken up” and the individual resources are not assigned individual E numbers, the equipment will be considered working out of scope and outside of the HETF agreement coverage for both the vendor and the Government.</a:t>
            </a:r>
          </a:p>
          <a:p>
            <a:endParaRPr lang="en-US" dirty="0"/>
          </a:p>
        </p:txBody>
      </p:sp>
      <p:sp>
        <p:nvSpPr>
          <p:cNvPr id="7" name="Text Placeholder 6">
            <a:extLst>
              <a:ext uri="{FF2B5EF4-FFF2-40B4-BE49-F238E27FC236}">
                <a16:creationId xmlns:a16="http://schemas.microsoft.com/office/drawing/2014/main" id="{6C9E684A-A39B-425F-86AB-76526B2FF93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60480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9A49A6-06C6-6349-998C-91A99D83F745}"/>
              </a:ext>
            </a:extLst>
          </p:cNvPr>
          <p:cNvSpPr>
            <a:spLocks noGrp="1"/>
          </p:cNvSpPr>
          <p:nvPr>
            <p:ph type="sldNum" sz="quarter" idx="12"/>
          </p:nvPr>
        </p:nvSpPr>
        <p:spPr/>
        <p:txBody>
          <a:bodyPr/>
          <a:lstStyle/>
          <a:p>
            <a:fld id="{95214565-2B75-CE4C-9F18-61B769DAF3D4}" type="slidenum">
              <a:rPr lang="en-US" smtClean="0"/>
              <a:pPr/>
              <a:t>11</a:t>
            </a:fld>
            <a:endParaRPr lang="en-US" dirty="0"/>
          </a:p>
        </p:txBody>
      </p:sp>
      <p:sp>
        <p:nvSpPr>
          <p:cNvPr id="4" name="Title 3">
            <a:extLst>
              <a:ext uri="{FF2B5EF4-FFF2-40B4-BE49-F238E27FC236}">
                <a16:creationId xmlns:a16="http://schemas.microsoft.com/office/drawing/2014/main" id="{E85443B6-17BA-AB4B-93F1-0F94B463AE6B}"/>
              </a:ext>
            </a:extLst>
          </p:cNvPr>
          <p:cNvSpPr>
            <a:spLocks noGrp="1"/>
          </p:cNvSpPr>
          <p:nvPr>
            <p:ph type="title"/>
          </p:nvPr>
        </p:nvSpPr>
        <p:spPr/>
        <p:txBody>
          <a:bodyPr/>
          <a:lstStyle/>
          <a:p>
            <a:r>
              <a:rPr lang="en-US" spc="-5" dirty="0"/>
              <a:t>Invoicing Watch Out</a:t>
            </a:r>
          </a:p>
        </p:txBody>
      </p:sp>
      <p:pic>
        <p:nvPicPr>
          <p:cNvPr id="2" name="Picture 1">
            <a:extLst>
              <a:ext uri="{FF2B5EF4-FFF2-40B4-BE49-F238E27FC236}">
                <a16:creationId xmlns:a16="http://schemas.microsoft.com/office/drawing/2014/main" id="{21982BB1-163E-42A4-8CD7-91903784A6E6}"/>
              </a:ext>
            </a:extLst>
          </p:cNvPr>
          <p:cNvPicPr>
            <a:picLocks noChangeAspect="1"/>
          </p:cNvPicPr>
          <p:nvPr/>
        </p:nvPicPr>
        <p:blipFill>
          <a:blip r:embed="rId3"/>
          <a:stretch>
            <a:fillRect/>
          </a:stretch>
        </p:blipFill>
        <p:spPr>
          <a:xfrm>
            <a:off x="335665" y="1024397"/>
            <a:ext cx="8565921" cy="4039215"/>
          </a:xfrm>
          <a:prstGeom prst="rect">
            <a:avLst/>
          </a:prstGeom>
        </p:spPr>
      </p:pic>
      <p:sp>
        <p:nvSpPr>
          <p:cNvPr id="8" name="Text Placeholder 3">
            <a:extLst>
              <a:ext uri="{FF2B5EF4-FFF2-40B4-BE49-F238E27FC236}">
                <a16:creationId xmlns:a16="http://schemas.microsoft.com/office/drawing/2014/main" id="{7BACC575-01ED-4F31-99A9-EF58DC6A98C2}"/>
              </a:ext>
            </a:extLst>
          </p:cNvPr>
          <p:cNvSpPr>
            <a:spLocks noGrp="1"/>
          </p:cNvSpPr>
          <p:nvPr>
            <p:ph type="body" sz="quarter" idx="15"/>
          </p:nvPr>
        </p:nvSpPr>
        <p:spPr>
          <a:xfrm>
            <a:off x="335665" y="5118037"/>
            <a:ext cx="6933353" cy="1569090"/>
          </a:xfrm>
        </p:spPr>
        <p:txBody>
          <a:bodyPr>
            <a:noAutofit/>
          </a:bodyPr>
          <a:lstStyle/>
          <a:p>
            <a:pPr marL="0" indent="0">
              <a:buNone/>
            </a:pPr>
            <a:r>
              <a:rPr lang="en-US" sz="1800" dirty="0">
                <a:latin typeface="+mn-lt"/>
              </a:rPr>
              <a:t>**There was some confusion on how to price the options </a:t>
            </a:r>
            <a:r>
              <a:rPr lang="en-US" sz="1800">
                <a:latin typeface="+mn-lt"/>
              </a:rPr>
              <a:t>and some vendors </a:t>
            </a:r>
            <a:r>
              <a:rPr lang="en-US" sz="1800" dirty="0">
                <a:latin typeface="+mn-lt"/>
              </a:rPr>
              <a:t>placed pricing in comments section.  We </a:t>
            </a:r>
            <a:r>
              <a:rPr lang="en-US" sz="1800" b="1" u="sng" dirty="0">
                <a:latin typeface="+mn-lt"/>
              </a:rPr>
              <a:t>cannot</a:t>
            </a:r>
            <a:r>
              <a:rPr lang="en-US" sz="1800" dirty="0">
                <a:latin typeface="+mn-lt"/>
              </a:rPr>
              <a:t> use what was placed in the comments as the comment sections of the quotes were not evaluated. Unfortunately, this vendor’s rate for their “Option 2” masticator is $1,800.  I am going to work to get this fixed, but in the meantime be on the lookout for this.  </a:t>
            </a:r>
          </a:p>
        </p:txBody>
      </p:sp>
    </p:spTree>
    <p:extLst>
      <p:ext uri="{BB962C8B-B14F-4D97-AF65-F5344CB8AC3E}">
        <p14:creationId xmlns:p14="http://schemas.microsoft.com/office/powerpoint/2010/main" val="286240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2D2329-BBF2-4E27-974C-423D1C7B9A09}"/>
              </a:ext>
            </a:extLst>
          </p:cNvPr>
          <p:cNvSpPr>
            <a:spLocks noGrp="1"/>
          </p:cNvSpPr>
          <p:nvPr>
            <p:ph type="sldNum" sz="quarter" idx="12"/>
          </p:nvPr>
        </p:nvSpPr>
        <p:spPr/>
        <p:txBody>
          <a:bodyPr/>
          <a:lstStyle/>
          <a:p>
            <a:fld id="{95214565-2B75-CE4C-9F18-61B769DAF3D4}" type="slidenum">
              <a:rPr lang="en-US" smtClean="0"/>
              <a:pPr/>
              <a:t>12</a:t>
            </a:fld>
            <a:endParaRPr lang="en-US" dirty="0"/>
          </a:p>
        </p:txBody>
      </p:sp>
      <p:sp>
        <p:nvSpPr>
          <p:cNvPr id="3" name="Title 2">
            <a:extLst>
              <a:ext uri="{FF2B5EF4-FFF2-40B4-BE49-F238E27FC236}">
                <a16:creationId xmlns:a16="http://schemas.microsoft.com/office/drawing/2014/main" id="{92BAF82A-2B6F-4255-B184-CD1265154E7F}"/>
              </a:ext>
            </a:extLst>
          </p:cNvPr>
          <p:cNvSpPr>
            <a:spLocks noGrp="1"/>
          </p:cNvSpPr>
          <p:nvPr>
            <p:ph type="title"/>
          </p:nvPr>
        </p:nvSpPr>
        <p:spPr>
          <a:xfrm>
            <a:off x="335666" y="101601"/>
            <a:ext cx="7967825" cy="716268"/>
          </a:xfrm>
        </p:spPr>
        <p:txBody>
          <a:bodyPr>
            <a:noAutofit/>
          </a:bodyPr>
          <a:lstStyle/>
          <a:p>
            <a:r>
              <a:rPr lang="en-US" dirty="0">
                <a:latin typeface="+mn-lt"/>
              </a:rPr>
              <a:t>Sample Contractor Provided Shift Invoice (In leu of Daily Shift Ticket) - Optional</a:t>
            </a:r>
          </a:p>
        </p:txBody>
      </p:sp>
      <p:pic>
        <p:nvPicPr>
          <p:cNvPr id="5" name="Picture 4">
            <a:extLst>
              <a:ext uri="{FF2B5EF4-FFF2-40B4-BE49-F238E27FC236}">
                <a16:creationId xmlns:a16="http://schemas.microsoft.com/office/drawing/2014/main" id="{B7768793-2BC4-452E-BB75-741B18BF80F1}"/>
              </a:ext>
            </a:extLst>
          </p:cNvPr>
          <p:cNvPicPr>
            <a:picLocks noChangeAspect="1"/>
          </p:cNvPicPr>
          <p:nvPr/>
        </p:nvPicPr>
        <p:blipFill>
          <a:blip r:embed="rId2"/>
          <a:stretch>
            <a:fillRect/>
          </a:stretch>
        </p:blipFill>
        <p:spPr>
          <a:xfrm>
            <a:off x="3002052" y="817869"/>
            <a:ext cx="4596057" cy="5925127"/>
          </a:xfrm>
          <a:prstGeom prst="rect">
            <a:avLst/>
          </a:prstGeom>
        </p:spPr>
      </p:pic>
      <p:sp>
        <p:nvSpPr>
          <p:cNvPr id="6" name="Text Placeholder 3">
            <a:extLst>
              <a:ext uri="{FF2B5EF4-FFF2-40B4-BE49-F238E27FC236}">
                <a16:creationId xmlns:a16="http://schemas.microsoft.com/office/drawing/2014/main" id="{29A68F66-A460-462E-A97C-102A9DE8CC10}"/>
              </a:ext>
            </a:extLst>
          </p:cNvPr>
          <p:cNvSpPr>
            <a:spLocks noGrp="1"/>
          </p:cNvSpPr>
          <p:nvPr>
            <p:ph type="body" sz="quarter" idx="15"/>
          </p:nvPr>
        </p:nvSpPr>
        <p:spPr>
          <a:xfrm>
            <a:off x="335665" y="895499"/>
            <a:ext cx="2444479" cy="5717737"/>
          </a:xfrm>
        </p:spPr>
        <p:txBody>
          <a:bodyPr>
            <a:normAutofit/>
          </a:bodyPr>
          <a:lstStyle/>
          <a:p>
            <a:r>
              <a:rPr lang="en-US" sz="1600" dirty="0">
                <a:latin typeface="+mn-lt"/>
              </a:rPr>
              <a:t>Only one daily shift ticket is needed per day for the HETF as it is ordered and invoiced under one E#.  </a:t>
            </a:r>
          </a:p>
          <a:p>
            <a:r>
              <a:rPr lang="en-US" sz="1600" dirty="0">
                <a:latin typeface="+mn-lt"/>
              </a:rPr>
              <a:t>After the 2015 HETF trail year in Region 1, vendors and Government representatives found it difficult to place all the relevant information on one shift ticket and developed alternatives for daily tracking of the HETF.</a:t>
            </a:r>
          </a:p>
          <a:p>
            <a:r>
              <a:rPr lang="en-US" sz="1600" dirty="0">
                <a:latin typeface="+mn-lt"/>
              </a:rPr>
              <a:t>This daily invoice in leu of a shift ticket is optional but is recommended as it has helped finance in R1 tremendously with entering and tracking HETF costs.</a:t>
            </a:r>
          </a:p>
        </p:txBody>
      </p:sp>
    </p:spTree>
    <p:extLst>
      <p:ext uri="{BB962C8B-B14F-4D97-AF65-F5344CB8AC3E}">
        <p14:creationId xmlns:p14="http://schemas.microsoft.com/office/powerpoint/2010/main" val="328045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AA9DD0-68C4-4A66-8B00-EAFD2DA5984B}"/>
              </a:ext>
            </a:extLst>
          </p:cNvPr>
          <p:cNvSpPr>
            <a:spLocks noGrp="1"/>
          </p:cNvSpPr>
          <p:nvPr>
            <p:ph type="sldNum" sz="quarter" idx="12"/>
          </p:nvPr>
        </p:nvSpPr>
        <p:spPr/>
        <p:txBody>
          <a:bodyPr/>
          <a:lstStyle/>
          <a:p>
            <a:fld id="{95214565-2B75-CE4C-9F18-61B769DAF3D4}" type="slidenum">
              <a:rPr lang="en-US" smtClean="0"/>
              <a:pPr/>
              <a:t>13</a:t>
            </a:fld>
            <a:endParaRPr lang="en-US" dirty="0"/>
          </a:p>
        </p:txBody>
      </p:sp>
      <p:sp>
        <p:nvSpPr>
          <p:cNvPr id="3" name="Title 2">
            <a:extLst>
              <a:ext uri="{FF2B5EF4-FFF2-40B4-BE49-F238E27FC236}">
                <a16:creationId xmlns:a16="http://schemas.microsoft.com/office/drawing/2014/main" id="{1134FD9D-E97E-42B9-A764-0F52FD1A05DE}"/>
              </a:ext>
            </a:extLst>
          </p:cNvPr>
          <p:cNvSpPr>
            <a:spLocks noGrp="1"/>
          </p:cNvSpPr>
          <p:nvPr>
            <p:ph type="title"/>
          </p:nvPr>
        </p:nvSpPr>
        <p:spPr>
          <a:xfrm>
            <a:off x="437265" y="157018"/>
            <a:ext cx="7570661" cy="716268"/>
          </a:xfrm>
        </p:spPr>
        <p:txBody>
          <a:bodyPr>
            <a:noAutofit/>
          </a:bodyPr>
          <a:lstStyle/>
          <a:p>
            <a:r>
              <a:rPr lang="en-US" sz="3200" dirty="0">
                <a:latin typeface="+mn-lt"/>
              </a:rPr>
              <a:t>Ordering Heavy Equipment Task Force -Standard Configuration</a:t>
            </a:r>
          </a:p>
        </p:txBody>
      </p:sp>
      <p:pic>
        <p:nvPicPr>
          <p:cNvPr id="7" name="Picture 6">
            <a:extLst>
              <a:ext uri="{FF2B5EF4-FFF2-40B4-BE49-F238E27FC236}">
                <a16:creationId xmlns:a16="http://schemas.microsoft.com/office/drawing/2014/main" id="{FDCE2185-14C8-42C6-9E37-AC0DE9D2D654}"/>
              </a:ext>
            </a:extLst>
          </p:cNvPr>
          <p:cNvPicPr>
            <a:picLocks noChangeAspect="1"/>
          </p:cNvPicPr>
          <p:nvPr/>
        </p:nvPicPr>
        <p:blipFill>
          <a:blip r:embed="rId2"/>
          <a:stretch>
            <a:fillRect/>
          </a:stretch>
        </p:blipFill>
        <p:spPr>
          <a:xfrm>
            <a:off x="0" y="1164336"/>
            <a:ext cx="9144000" cy="4529328"/>
          </a:xfrm>
          <a:prstGeom prst="rect">
            <a:avLst/>
          </a:prstGeom>
        </p:spPr>
      </p:pic>
    </p:spTree>
    <p:extLst>
      <p:ext uri="{BB962C8B-B14F-4D97-AF65-F5344CB8AC3E}">
        <p14:creationId xmlns:p14="http://schemas.microsoft.com/office/powerpoint/2010/main" val="226065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AE38A-C92E-45F5-8588-D05325160450}"/>
              </a:ext>
            </a:extLst>
          </p:cNvPr>
          <p:cNvSpPr>
            <a:spLocks noGrp="1"/>
          </p:cNvSpPr>
          <p:nvPr>
            <p:ph type="sldNum" sz="quarter" idx="12"/>
          </p:nvPr>
        </p:nvSpPr>
        <p:spPr/>
        <p:txBody>
          <a:bodyPr/>
          <a:lstStyle/>
          <a:p>
            <a:fld id="{95214565-2B75-CE4C-9F18-61B769DAF3D4}" type="slidenum">
              <a:rPr lang="en-US" smtClean="0"/>
              <a:pPr/>
              <a:t>14</a:t>
            </a:fld>
            <a:endParaRPr lang="en-US" dirty="0"/>
          </a:p>
        </p:txBody>
      </p:sp>
      <p:sp>
        <p:nvSpPr>
          <p:cNvPr id="3" name="Title 2">
            <a:extLst>
              <a:ext uri="{FF2B5EF4-FFF2-40B4-BE49-F238E27FC236}">
                <a16:creationId xmlns:a16="http://schemas.microsoft.com/office/drawing/2014/main" id="{688B1076-72EB-4ACD-8F66-D48BC94A5E15}"/>
              </a:ext>
            </a:extLst>
          </p:cNvPr>
          <p:cNvSpPr>
            <a:spLocks noGrp="1"/>
          </p:cNvSpPr>
          <p:nvPr>
            <p:ph type="title"/>
          </p:nvPr>
        </p:nvSpPr>
        <p:spPr>
          <a:xfrm>
            <a:off x="335666" y="125140"/>
            <a:ext cx="7268901" cy="716268"/>
          </a:xfrm>
        </p:spPr>
        <p:txBody>
          <a:bodyPr>
            <a:noAutofit/>
          </a:bodyPr>
          <a:lstStyle/>
          <a:p>
            <a:r>
              <a:rPr lang="en-US" sz="3000" dirty="0">
                <a:latin typeface="+mn-lt"/>
              </a:rPr>
              <a:t>Ordering Heavy Equipment Task Force – “Options” Configuration</a:t>
            </a:r>
          </a:p>
        </p:txBody>
      </p:sp>
      <p:pic>
        <p:nvPicPr>
          <p:cNvPr id="6" name="Picture 5">
            <a:extLst>
              <a:ext uri="{FF2B5EF4-FFF2-40B4-BE49-F238E27FC236}">
                <a16:creationId xmlns:a16="http://schemas.microsoft.com/office/drawing/2014/main" id="{21A9F15F-2537-4E6D-BCCB-4FCD3997C3E6}"/>
              </a:ext>
            </a:extLst>
          </p:cNvPr>
          <p:cNvPicPr>
            <a:picLocks noChangeAspect="1"/>
          </p:cNvPicPr>
          <p:nvPr/>
        </p:nvPicPr>
        <p:blipFill>
          <a:blip r:embed="rId2"/>
          <a:stretch>
            <a:fillRect/>
          </a:stretch>
        </p:blipFill>
        <p:spPr>
          <a:xfrm>
            <a:off x="0" y="1097451"/>
            <a:ext cx="9144000" cy="4663098"/>
          </a:xfrm>
          <a:prstGeom prst="rect">
            <a:avLst/>
          </a:prstGeom>
        </p:spPr>
      </p:pic>
    </p:spTree>
    <p:extLst>
      <p:ext uri="{BB962C8B-B14F-4D97-AF65-F5344CB8AC3E}">
        <p14:creationId xmlns:p14="http://schemas.microsoft.com/office/powerpoint/2010/main" val="249968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FEC2C-D299-4627-8E3A-36DCB027E8EF}"/>
              </a:ext>
            </a:extLst>
          </p:cNvPr>
          <p:cNvSpPr>
            <a:spLocks noGrp="1"/>
          </p:cNvSpPr>
          <p:nvPr>
            <p:ph type="sldNum" sz="quarter" idx="12"/>
          </p:nvPr>
        </p:nvSpPr>
        <p:spPr/>
        <p:txBody>
          <a:bodyPr/>
          <a:lstStyle/>
          <a:p>
            <a:fld id="{95214565-2B75-CE4C-9F18-61B769DAF3D4}" type="slidenum">
              <a:rPr lang="en-US" smtClean="0"/>
              <a:pPr/>
              <a:t>15</a:t>
            </a:fld>
            <a:endParaRPr lang="en-US" dirty="0"/>
          </a:p>
        </p:txBody>
      </p:sp>
      <p:sp>
        <p:nvSpPr>
          <p:cNvPr id="5" name="Title 4">
            <a:extLst>
              <a:ext uri="{FF2B5EF4-FFF2-40B4-BE49-F238E27FC236}">
                <a16:creationId xmlns:a16="http://schemas.microsoft.com/office/drawing/2014/main" id="{930C5744-E9BF-4433-B418-EDAC35E4B8BC}"/>
              </a:ext>
            </a:extLst>
          </p:cNvPr>
          <p:cNvSpPr>
            <a:spLocks noGrp="1"/>
          </p:cNvSpPr>
          <p:nvPr>
            <p:ph type="title"/>
          </p:nvPr>
        </p:nvSpPr>
        <p:spPr>
          <a:xfrm>
            <a:off x="409291" y="2505501"/>
            <a:ext cx="4907666" cy="1040359"/>
          </a:xfrm>
        </p:spPr>
        <p:txBody>
          <a:bodyPr>
            <a:normAutofit/>
          </a:bodyPr>
          <a:lstStyle/>
          <a:p>
            <a:r>
              <a:rPr lang="en-US" sz="6000" dirty="0">
                <a:latin typeface="+mn-lt"/>
              </a:rPr>
              <a:t>Questions?</a:t>
            </a:r>
          </a:p>
        </p:txBody>
      </p:sp>
      <p:sp>
        <p:nvSpPr>
          <p:cNvPr id="7" name="Text Placeholder 6">
            <a:extLst>
              <a:ext uri="{FF2B5EF4-FFF2-40B4-BE49-F238E27FC236}">
                <a16:creationId xmlns:a16="http://schemas.microsoft.com/office/drawing/2014/main" id="{4197C5CC-3E2B-440C-9D17-0F3DC2FA3D4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3789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9A49A6-06C6-6349-998C-91A99D83F745}"/>
              </a:ext>
            </a:extLst>
          </p:cNvPr>
          <p:cNvSpPr>
            <a:spLocks noGrp="1"/>
          </p:cNvSpPr>
          <p:nvPr>
            <p:ph type="sldNum" sz="quarter" idx="12"/>
          </p:nvPr>
        </p:nvSpPr>
        <p:spPr/>
        <p:txBody>
          <a:bodyPr/>
          <a:lstStyle/>
          <a:p>
            <a:fld id="{95214565-2B75-CE4C-9F18-61B769DAF3D4}" type="slidenum">
              <a:rPr lang="en-US" smtClean="0"/>
              <a:pPr/>
              <a:t>2</a:t>
            </a:fld>
            <a:endParaRPr lang="en-US" dirty="0"/>
          </a:p>
        </p:txBody>
      </p:sp>
      <p:sp>
        <p:nvSpPr>
          <p:cNvPr id="32" name="Title 31">
            <a:extLst>
              <a:ext uri="{FF2B5EF4-FFF2-40B4-BE49-F238E27FC236}">
                <a16:creationId xmlns:a16="http://schemas.microsoft.com/office/drawing/2014/main" id="{9EBB2E27-1C50-D143-A5A0-FB736B5B1976}"/>
              </a:ext>
            </a:extLst>
          </p:cNvPr>
          <p:cNvSpPr>
            <a:spLocks noGrp="1"/>
          </p:cNvSpPr>
          <p:nvPr>
            <p:ph type="title"/>
          </p:nvPr>
        </p:nvSpPr>
        <p:spPr/>
        <p:txBody>
          <a:bodyPr>
            <a:normAutofit/>
          </a:bodyPr>
          <a:lstStyle/>
          <a:p>
            <a:r>
              <a:rPr lang="en-US" sz="3200" b="0" u="sng" spc="-45" dirty="0">
                <a:uFill>
                  <a:solidFill>
                    <a:srgbClr val="000000"/>
                  </a:solidFill>
                </a:uFill>
                <a:latin typeface="+mn-lt"/>
                <a:cs typeface="Arial"/>
              </a:rPr>
              <a:t>HETF REQUIREMENTS</a:t>
            </a:r>
            <a:endParaRPr lang="en-US" sz="3200" u="sng" dirty="0">
              <a:latin typeface="+mn-lt"/>
            </a:endParaRPr>
          </a:p>
        </p:txBody>
      </p:sp>
      <p:sp>
        <p:nvSpPr>
          <p:cNvPr id="51" name="Text Placeholder 50">
            <a:extLst>
              <a:ext uri="{FF2B5EF4-FFF2-40B4-BE49-F238E27FC236}">
                <a16:creationId xmlns:a16="http://schemas.microsoft.com/office/drawing/2014/main" id="{9EFDAC74-4AED-6944-AFA4-5AA1F7758603}"/>
              </a:ext>
            </a:extLst>
          </p:cNvPr>
          <p:cNvSpPr>
            <a:spLocks noGrp="1"/>
          </p:cNvSpPr>
          <p:nvPr>
            <p:ph type="body" sz="quarter" idx="15"/>
          </p:nvPr>
        </p:nvSpPr>
        <p:spPr>
          <a:xfrm>
            <a:off x="147783" y="1066800"/>
            <a:ext cx="8885382" cy="5407170"/>
          </a:xfrm>
        </p:spPr>
        <p:txBody>
          <a:bodyPr vert="horz" lIns="91440" tIns="45720" rIns="91440" bIns="45720" rtlCol="0" anchor="t">
            <a:normAutofit fontScale="77500" lnSpcReduction="20000"/>
          </a:bodyPr>
          <a:lstStyle/>
          <a:p>
            <a:pPr marL="457200" lvl="1" indent="0">
              <a:buNone/>
            </a:pPr>
            <a:r>
              <a:rPr lang="en-US" dirty="0">
                <a:latin typeface="+mn-lt"/>
              </a:rPr>
              <a:t>D.2.1.1 -- MINIMUM EQUIPMENT REQUIREMENTS.</a:t>
            </a:r>
          </a:p>
          <a:p>
            <a:pPr marL="457200" lvl="1" indent="0">
              <a:buNone/>
            </a:pPr>
            <a:endParaRPr lang="en-US" dirty="0">
              <a:latin typeface="+mn-lt"/>
            </a:endParaRPr>
          </a:p>
          <a:p>
            <a:pPr marL="457200" lvl="1" indent="0">
              <a:lnSpc>
                <a:spcPct val="120000"/>
              </a:lnSpc>
              <a:buNone/>
            </a:pPr>
            <a:r>
              <a:rPr lang="en-US" dirty="0">
                <a:latin typeface="+mn-lt"/>
                <a:cs typeface="Times New Roman" panose="02020603050405020304" pitchFamily="18" charset="0"/>
              </a:rPr>
              <a:t>The intent of this solicitation and any resultant Agreement is to obtain a Heavy Equipment Task Force (HETF) to be used in forested terrain. The HETF will consist of one Job Site Foreman (hereafter referred to as Foreman) with 4 wheel drive transportation, one leveling Feller Buncher, one rubber tired Skidder, one Type II or Type III Dozer equipped with a 6 way blade (PAT) or manual angle with hydraulic tilt, one drop tank </a:t>
            </a:r>
            <a:r>
              <a:rPr lang="en-US" dirty="0" err="1">
                <a:latin typeface="+mn-lt"/>
                <a:cs typeface="Times New Roman" panose="02020603050405020304" pitchFamily="18" charset="0"/>
              </a:rPr>
              <a:t>Skidgine</a:t>
            </a:r>
            <a:r>
              <a:rPr lang="en-US" dirty="0">
                <a:latin typeface="+mn-lt"/>
                <a:cs typeface="Times New Roman" panose="02020603050405020304" pitchFamily="18" charset="0"/>
              </a:rPr>
              <a:t> or </a:t>
            </a:r>
            <a:r>
              <a:rPr lang="en-US" dirty="0" err="1">
                <a:latin typeface="+mn-lt"/>
                <a:cs typeface="Times New Roman" panose="02020603050405020304" pitchFamily="18" charset="0"/>
              </a:rPr>
              <a:t>Pumpercat</a:t>
            </a:r>
            <a:r>
              <a:rPr lang="en-US" dirty="0">
                <a:latin typeface="+mn-lt"/>
                <a:cs typeface="Times New Roman" panose="02020603050405020304" pitchFamily="18" charset="0"/>
              </a:rPr>
              <a:t> that can also skid logs, and the transportation for the equipment to and from the incident. In addition a second Feller Buncher, an Excavator (Option 1), or a Boom Mounted Masticator (Option 2) may be ordered in compliance with requirements stated below. HETF must transport the leveling Feller Buncher, Drop tank </a:t>
            </a:r>
            <a:r>
              <a:rPr lang="en-US" dirty="0" err="1">
                <a:latin typeface="+mn-lt"/>
                <a:cs typeface="Times New Roman" panose="02020603050405020304" pitchFamily="18" charset="0"/>
              </a:rPr>
              <a:t>Skidgine</a:t>
            </a:r>
            <a:r>
              <a:rPr lang="en-US" dirty="0">
                <a:latin typeface="+mn-lt"/>
                <a:cs typeface="Times New Roman" panose="02020603050405020304" pitchFamily="18" charset="0"/>
              </a:rPr>
              <a:t>, and job site foreman to meet date time needed on the resource order; and will be given up to 24 hours to transport the Dozer and Skidder (or ordered configuration) to the site to complete the HETF (see PAYMENT EXCEPTION for extended mobilization). One transport capable of hauling all equipment and designed for use on arterial FS roads (i.e. approx. 65 radius curves, 10- 12% grades and 2-4 % vertical curves) shall remain onsite after initial haul-in of the equipment for the duration of the assignment.</a:t>
            </a:r>
          </a:p>
          <a:p>
            <a:pPr marL="457200" lvl="1" indent="0">
              <a:buNone/>
            </a:pPr>
            <a:endParaRPr lang="en-US" dirty="0"/>
          </a:p>
        </p:txBody>
      </p:sp>
    </p:spTree>
    <p:extLst>
      <p:ext uri="{BB962C8B-B14F-4D97-AF65-F5344CB8AC3E}">
        <p14:creationId xmlns:p14="http://schemas.microsoft.com/office/powerpoint/2010/main" val="208986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E378D-04E6-4B3E-AEEE-FB6BFB19027F}"/>
              </a:ext>
            </a:extLst>
          </p:cNvPr>
          <p:cNvSpPr>
            <a:spLocks noGrp="1"/>
          </p:cNvSpPr>
          <p:nvPr>
            <p:ph type="sldNum" sz="quarter" idx="12"/>
          </p:nvPr>
        </p:nvSpPr>
        <p:spPr/>
        <p:txBody>
          <a:bodyPr/>
          <a:lstStyle/>
          <a:p>
            <a:fld id="{95214565-2B75-CE4C-9F18-61B769DAF3D4}" type="slidenum">
              <a:rPr lang="en-US" smtClean="0"/>
              <a:pPr/>
              <a:t>3</a:t>
            </a:fld>
            <a:endParaRPr lang="en-US" dirty="0"/>
          </a:p>
        </p:txBody>
      </p:sp>
      <p:sp>
        <p:nvSpPr>
          <p:cNvPr id="3" name="Title 2">
            <a:extLst>
              <a:ext uri="{FF2B5EF4-FFF2-40B4-BE49-F238E27FC236}">
                <a16:creationId xmlns:a16="http://schemas.microsoft.com/office/drawing/2014/main" id="{724F3598-2CDE-4E2A-A82F-A38DB08EDB6F}"/>
              </a:ext>
            </a:extLst>
          </p:cNvPr>
          <p:cNvSpPr>
            <a:spLocks noGrp="1"/>
          </p:cNvSpPr>
          <p:nvPr>
            <p:ph type="title"/>
          </p:nvPr>
        </p:nvSpPr>
        <p:spPr/>
        <p:txBody>
          <a:bodyPr>
            <a:normAutofit/>
          </a:bodyPr>
          <a:lstStyle/>
          <a:p>
            <a:r>
              <a:rPr lang="en-US" sz="3200" b="0" u="sng" spc="-45" dirty="0">
                <a:uFill>
                  <a:solidFill>
                    <a:srgbClr val="000000"/>
                  </a:solidFill>
                </a:uFill>
                <a:latin typeface="+mn-lt"/>
                <a:cs typeface="Arial"/>
              </a:rPr>
              <a:t>HETF REQUIREMENTS (cont.)</a:t>
            </a:r>
            <a:endParaRPr lang="en-US" sz="3200" b="0" u="sng" dirty="0">
              <a:latin typeface="+mn-lt"/>
            </a:endParaRPr>
          </a:p>
        </p:txBody>
      </p:sp>
      <p:sp>
        <p:nvSpPr>
          <p:cNvPr id="4" name="Text Placeholder 3">
            <a:extLst>
              <a:ext uri="{FF2B5EF4-FFF2-40B4-BE49-F238E27FC236}">
                <a16:creationId xmlns:a16="http://schemas.microsoft.com/office/drawing/2014/main" id="{5E41B86C-0B1D-4B10-9DE9-B885E690D145}"/>
              </a:ext>
            </a:extLst>
          </p:cNvPr>
          <p:cNvSpPr>
            <a:spLocks noGrp="1"/>
          </p:cNvSpPr>
          <p:nvPr>
            <p:ph type="body" sz="quarter" idx="15"/>
          </p:nvPr>
        </p:nvSpPr>
        <p:spPr>
          <a:xfrm>
            <a:off x="334963" y="1066800"/>
            <a:ext cx="8107073" cy="4859741"/>
          </a:xfrm>
        </p:spPr>
        <p:txBody>
          <a:bodyPr/>
          <a:lstStyle/>
          <a:p>
            <a:pPr marL="0" indent="0">
              <a:lnSpc>
                <a:spcPct val="100000"/>
              </a:lnSpc>
              <a:buNone/>
            </a:pPr>
            <a:r>
              <a:rPr lang="en-US" sz="2200" dirty="0">
                <a:latin typeface="+mn-lt"/>
              </a:rPr>
              <a:t>D.2.1.1 -- MINIMUM EQUIPMENT REQUIREMENTS (Cont.)</a:t>
            </a:r>
          </a:p>
          <a:p>
            <a:pPr marL="0" indent="0">
              <a:lnSpc>
                <a:spcPct val="100000"/>
              </a:lnSpc>
              <a:buNone/>
            </a:pPr>
            <a:endParaRPr lang="en-US" sz="1200" dirty="0">
              <a:latin typeface="+mn-lt"/>
            </a:endParaRPr>
          </a:p>
          <a:p>
            <a:pPr marL="0" indent="0">
              <a:lnSpc>
                <a:spcPct val="100000"/>
              </a:lnSpc>
              <a:buNone/>
            </a:pPr>
            <a:r>
              <a:rPr lang="en-US" sz="2200" dirty="0">
                <a:latin typeface="+mn-lt"/>
              </a:rPr>
              <a:t>Once an order is placed and accepted by the vendor, Incident Operations may negotiate the following re-configuration directly with the vendor; 1) replace the dozer with excavator, 2) add a feller buncher and/or excavator and/or boom mounted masticator. The HETF shall not at any time exceed 6 heavy equipment components. The Foreman position is mandatory and is not considered a component in the HETF. Following mobilization, the HETF may be reconfigured in the same fashion; any released equipment will be compensated for demobilization travel in accordance with the agreement.</a:t>
            </a:r>
          </a:p>
        </p:txBody>
      </p:sp>
    </p:spTree>
    <p:extLst>
      <p:ext uri="{BB962C8B-B14F-4D97-AF65-F5344CB8AC3E}">
        <p14:creationId xmlns:p14="http://schemas.microsoft.com/office/powerpoint/2010/main" val="409218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9A49A6-06C6-6349-998C-91A99D83F745}"/>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32" name="Title 31">
            <a:extLst>
              <a:ext uri="{FF2B5EF4-FFF2-40B4-BE49-F238E27FC236}">
                <a16:creationId xmlns:a16="http://schemas.microsoft.com/office/drawing/2014/main" id="{9EBB2E27-1C50-D143-A5A0-FB736B5B1976}"/>
              </a:ext>
            </a:extLst>
          </p:cNvPr>
          <p:cNvSpPr>
            <a:spLocks noGrp="1"/>
          </p:cNvSpPr>
          <p:nvPr>
            <p:ph type="title"/>
          </p:nvPr>
        </p:nvSpPr>
        <p:spPr>
          <a:xfrm>
            <a:off x="1088020" y="1157468"/>
            <a:ext cx="5938886" cy="1040359"/>
          </a:xfrm>
        </p:spPr>
        <p:txBody>
          <a:bodyPr>
            <a:normAutofit/>
          </a:bodyPr>
          <a:lstStyle/>
          <a:p>
            <a:r>
              <a:rPr lang="en-US" spc="-5" dirty="0">
                <a:latin typeface="+mn-lt"/>
                <a:cs typeface="Arial" panose="020B0604020202020204" pitchFamily="34" charset="0"/>
              </a:rPr>
              <a:t>Standard Configuration and Options</a:t>
            </a:r>
            <a:endParaRPr lang="en-US"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A90455F2-051F-6540-BE11-E581027ECB00}"/>
              </a:ext>
            </a:extLst>
          </p:cNvPr>
          <p:cNvSpPr>
            <a:spLocks noGrp="1"/>
          </p:cNvSpPr>
          <p:nvPr>
            <p:ph type="body" sz="quarter" idx="15"/>
          </p:nvPr>
        </p:nvSpPr>
        <p:spPr>
          <a:xfrm>
            <a:off x="273378" y="2345608"/>
            <a:ext cx="6249970" cy="4128362"/>
          </a:xfrm>
        </p:spPr>
        <p:txBody>
          <a:bodyPr>
            <a:normAutofit fontScale="85000" lnSpcReduction="20000"/>
          </a:bodyPr>
          <a:lstStyle/>
          <a:p>
            <a:r>
              <a:rPr lang="en-US" sz="2600" b="1" u="sng" dirty="0">
                <a:solidFill>
                  <a:srgbClr val="4D788B"/>
                </a:solidFill>
                <a:latin typeface="+mn-lt"/>
              </a:rPr>
              <a:t>Standard Configuration:</a:t>
            </a:r>
          </a:p>
          <a:p>
            <a:pPr lvl="1"/>
            <a:r>
              <a:rPr lang="en-US" sz="2400" dirty="0">
                <a:latin typeface="+mn-lt"/>
              </a:rPr>
              <a:t>Job Site Foreman with 4 wheel drive transportation</a:t>
            </a:r>
          </a:p>
          <a:p>
            <a:pPr lvl="1"/>
            <a:r>
              <a:rPr lang="en-US" sz="2400" dirty="0">
                <a:latin typeface="+mn-lt"/>
              </a:rPr>
              <a:t>One leveling Feller Buncher</a:t>
            </a:r>
          </a:p>
          <a:p>
            <a:pPr lvl="1"/>
            <a:r>
              <a:rPr lang="en-US" sz="2400" dirty="0">
                <a:latin typeface="+mn-lt"/>
              </a:rPr>
              <a:t>One rubber tired Skidder</a:t>
            </a:r>
          </a:p>
          <a:p>
            <a:pPr lvl="1"/>
            <a:r>
              <a:rPr lang="en-US" sz="2400" dirty="0">
                <a:latin typeface="+mn-lt"/>
              </a:rPr>
              <a:t>One Type 2 or 3 Dozer equipped with 6 way blade (PAT0 or manual angle with hydraulic tilt</a:t>
            </a:r>
          </a:p>
          <a:p>
            <a:pPr lvl="1"/>
            <a:r>
              <a:rPr lang="en-US" sz="2400" dirty="0">
                <a:latin typeface="+mn-lt"/>
              </a:rPr>
              <a:t>One drop tank </a:t>
            </a:r>
            <a:r>
              <a:rPr lang="en-US" sz="2400" dirty="0" err="1">
                <a:latin typeface="+mn-lt"/>
              </a:rPr>
              <a:t>Skidgine</a:t>
            </a:r>
            <a:r>
              <a:rPr lang="en-US" sz="2400" dirty="0">
                <a:latin typeface="+mn-lt"/>
              </a:rPr>
              <a:t> or </a:t>
            </a:r>
            <a:r>
              <a:rPr lang="en-US" sz="2400" dirty="0" err="1">
                <a:latin typeface="+mn-lt"/>
              </a:rPr>
              <a:t>Pumpercat</a:t>
            </a:r>
            <a:r>
              <a:rPr lang="en-US" sz="2400" dirty="0">
                <a:latin typeface="+mn-lt"/>
              </a:rPr>
              <a:t> capable of skidding logs</a:t>
            </a:r>
          </a:p>
          <a:p>
            <a:r>
              <a:rPr lang="en-US" sz="2600" b="1" u="sng" dirty="0">
                <a:solidFill>
                  <a:srgbClr val="4D788B"/>
                </a:solidFill>
                <a:latin typeface="+mn-lt"/>
              </a:rPr>
              <a:t>Options:</a:t>
            </a:r>
          </a:p>
          <a:p>
            <a:pPr lvl="1"/>
            <a:r>
              <a:rPr lang="en-US" sz="2400" dirty="0">
                <a:latin typeface="+mn-lt"/>
              </a:rPr>
              <a:t>(If vendor has capability) second leveling Feller Buncher</a:t>
            </a:r>
          </a:p>
          <a:p>
            <a:pPr lvl="1"/>
            <a:r>
              <a:rPr lang="en-US" sz="2400" dirty="0">
                <a:latin typeface="+mn-lt"/>
              </a:rPr>
              <a:t>Option 1 (if offered) Excavator, net 85 horsepower</a:t>
            </a:r>
          </a:p>
          <a:p>
            <a:pPr lvl="1"/>
            <a:r>
              <a:rPr lang="en-US" sz="2400" dirty="0">
                <a:latin typeface="+mn-lt"/>
              </a:rPr>
              <a:t>Option 2 (if offered) Boom Mounted Masticator, minimum 111 horsepower</a:t>
            </a:r>
          </a:p>
          <a:p>
            <a:endParaRPr lang="en-US" dirty="0"/>
          </a:p>
        </p:txBody>
      </p:sp>
    </p:spTree>
    <p:extLst>
      <p:ext uri="{BB962C8B-B14F-4D97-AF65-F5344CB8AC3E}">
        <p14:creationId xmlns:p14="http://schemas.microsoft.com/office/powerpoint/2010/main" val="196903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3ACC3-C78E-4D0D-94D2-F5B453FB11ED}"/>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6" name="Title 5">
            <a:extLst>
              <a:ext uri="{FF2B5EF4-FFF2-40B4-BE49-F238E27FC236}">
                <a16:creationId xmlns:a16="http://schemas.microsoft.com/office/drawing/2014/main" id="{FF65CD83-4B29-4BC3-AACC-728D6E3F355C}"/>
              </a:ext>
            </a:extLst>
          </p:cNvPr>
          <p:cNvSpPr>
            <a:spLocks noGrp="1"/>
          </p:cNvSpPr>
          <p:nvPr>
            <p:ph type="title"/>
          </p:nvPr>
        </p:nvSpPr>
        <p:spPr>
          <a:xfrm>
            <a:off x="273378" y="1155439"/>
            <a:ext cx="5628041" cy="1040359"/>
          </a:xfrm>
        </p:spPr>
        <p:txBody>
          <a:bodyPr>
            <a:normAutofit/>
          </a:bodyPr>
          <a:lstStyle/>
          <a:p>
            <a:r>
              <a:rPr lang="en-US" sz="3200" dirty="0">
                <a:latin typeface="+mn-lt"/>
              </a:rPr>
              <a:t>Transports</a:t>
            </a:r>
          </a:p>
        </p:txBody>
      </p:sp>
      <p:sp>
        <p:nvSpPr>
          <p:cNvPr id="8" name="Text Placeholder 7">
            <a:extLst>
              <a:ext uri="{FF2B5EF4-FFF2-40B4-BE49-F238E27FC236}">
                <a16:creationId xmlns:a16="http://schemas.microsoft.com/office/drawing/2014/main" id="{061EDB4E-7FC5-4EB9-993E-B3911915997E}"/>
              </a:ext>
            </a:extLst>
          </p:cNvPr>
          <p:cNvSpPr>
            <a:spLocks noGrp="1"/>
          </p:cNvSpPr>
          <p:nvPr>
            <p:ph type="body" sz="quarter" idx="16"/>
          </p:nvPr>
        </p:nvSpPr>
        <p:spPr/>
        <p:txBody>
          <a:bodyPr/>
          <a:lstStyle/>
          <a:p>
            <a:endParaRPr lang="en-US"/>
          </a:p>
        </p:txBody>
      </p:sp>
      <p:sp>
        <p:nvSpPr>
          <p:cNvPr id="12" name="Text Placeholder 3">
            <a:extLst>
              <a:ext uri="{FF2B5EF4-FFF2-40B4-BE49-F238E27FC236}">
                <a16:creationId xmlns:a16="http://schemas.microsoft.com/office/drawing/2014/main" id="{1BC19392-8007-4B50-B8B6-301646FDC609}"/>
              </a:ext>
            </a:extLst>
          </p:cNvPr>
          <p:cNvSpPr>
            <a:spLocks noGrp="1"/>
          </p:cNvSpPr>
          <p:nvPr>
            <p:ph type="body" sz="quarter" idx="15"/>
          </p:nvPr>
        </p:nvSpPr>
        <p:spPr>
          <a:xfrm>
            <a:off x="273378" y="2345608"/>
            <a:ext cx="6249970" cy="2754293"/>
          </a:xfrm>
        </p:spPr>
        <p:txBody>
          <a:bodyPr>
            <a:normAutofit/>
          </a:bodyPr>
          <a:lstStyle/>
          <a:p>
            <a:pPr marL="457200" indent="-457200">
              <a:buFont typeface="Wingdings" panose="05000000000000000000" pitchFamily="2" charset="2"/>
              <a:buChar char="§"/>
            </a:pPr>
            <a:r>
              <a:rPr lang="en-US" sz="2600" b="1" u="sng" dirty="0">
                <a:latin typeface="+mn-lt"/>
              </a:rPr>
              <a:t>Transports:</a:t>
            </a:r>
          </a:p>
          <a:p>
            <a:pPr marL="800100" lvl="1" indent="-342900">
              <a:buFont typeface="Wingdings" panose="05000000000000000000" pitchFamily="2" charset="2"/>
              <a:buChar char="§"/>
            </a:pPr>
            <a:r>
              <a:rPr lang="en-US" sz="2400" dirty="0"/>
              <a:t>(Mandatory) One fully operated transport, upon arrival at incident must remain</a:t>
            </a:r>
            <a:endParaRPr lang="en-US" sz="2400" dirty="0">
              <a:latin typeface="+mn-lt"/>
            </a:endParaRPr>
          </a:p>
          <a:p>
            <a:pPr marL="800100" lvl="1" indent="-342900">
              <a:buFont typeface="Wingdings" panose="05000000000000000000" pitchFamily="2" charset="2"/>
              <a:buChar char="§"/>
            </a:pPr>
            <a:r>
              <a:rPr lang="en-US" sz="2400" dirty="0"/>
              <a:t>(Mandatory) second transport, may be unoperated</a:t>
            </a:r>
          </a:p>
          <a:p>
            <a:pPr marL="800100" lvl="1" indent="-342900">
              <a:buFont typeface="Wingdings" panose="05000000000000000000" pitchFamily="2" charset="2"/>
              <a:buChar char="§"/>
            </a:pPr>
            <a:r>
              <a:rPr lang="en-US" sz="2400" dirty="0"/>
              <a:t>Additional transports optional</a:t>
            </a:r>
            <a:endParaRPr lang="en-US" dirty="0"/>
          </a:p>
        </p:txBody>
      </p:sp>
    </p:spTree>
    <p:extLst>
      <p:ext uri="{BB962C8B-B14F-4D97-AF65-F5344CB8AC3E}">
        <p14:creationId xmlns:p14="http://schemas.microsoft.com/office/powerpoint/2010/main" val="165250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1D8D91-6D74-48A5-B03A-D4E874F4DB98}"/>
              </a:ext>
            </a:extLst>
          </p:cNvPr>
          <p:cNvSpPr>
            <a:spLocks noGrp="1"/>
          </p:cNvSpPr>
          <p:nvPr>
            <p:ph type="sldNum" sz="quarter" idx="12"/>
          </p:nvPr>
        </p:nvSpPr>
        <p:spPr/>
        <p:txBody>
          <a:bodyPr/>
          <a:lstStyle/>
          <a:p>
            <a:fld id="{95214565-2B75-CE4C-9F18-61B769DAF3D4}" type="slidenum">
              <a:rPr lang="en-US" smtClean="0"/>
              <a:pPr/>
              <a:t>6</a:t>
            </a:fld>
            <a:endParaRPr lang="en-US" dirty="0"/>
          </a:p>
        </p:txBody>
      </p:sp>
      <p:sp>
        <p:nvSpPr>
          <p:cNvPr id="6" name="Title 5">
            <a:extLst>
              <a:ext uri="{FF2B5EF4-FFF2-40B4-BE49-F238E27FC236}">
                <a16:creationId xmlns:a16="http://schemas.microsoft.com/office/drawing/2014/main" id="{0832B7D0-7566-405A-8ABB-D82C7752D501}"/>
              </a:ext>
            </a:extLst>
          </p:cNvPr>
          <p:cNvSpPr>
            <a:spLocks noGrp="1"/>
          </p:cNvSpPr>
          <p:nvPr>
            <p:ph type="title"/>
          </p:nvPr>
        </p:nvSpPr>
        <p:spPr>
          <a:xfrm>
            <a:off x="277316" y="393897"/>
            <a:ext cx="4907666" cy="1040359"/>
          </a:xfrm>
        </p:spPr>
        <p:txBody>
          <a:bodyPr>
            <a:normAutofit/>
          </a:bodyPr>
          <a:lstStyle/>
          <a:p>
            <a:r>
              <a:rPr lang="en-US" sz="3200" dirty="0">
                <a:latin typeface="+mn-lt"/>
              </a:rPr>
              <a:t>HETF Reconfiguration</a:t>
            </a:r>
          </a:p>
        </p:txBody>
      </p:sp>
      <p:sp>
        <p:nvSpPr>
          <p:cNvPr id="8" name="Text Placeholder 7">
            <a:extLst>
              <a:ext uri="{FF2B5EF4-FFF2-40B4-BE49-F238E27FC236}">
                <a16:creationId xmlns:a16="http://schemas.microsoft.com/office/drawing/2014/main" id="{BA9EBC13-1A2F-4422-94FA-A5ADA4A10EA6}"/>
              </a:ext>
            </a:extLst>
          </p:cNvPr>
          <p:cNvSpPr>
            <a:spLocks noGrp="1"/>
          </p:cNvSpPr>
          <p:nvPr>
            <p:ph type="body" sz="quarter" idx="16"/>
          </p:nvPr>
        </p:nvSpPr>
        <p:spPr/>
        <p:txBody>
          <a:bodyPr/>
          <a:lstStyle/>
          <a:p>
            <a:endParaRPr lang="en-US"/>
          </a:p>
        </p:txBody>
      </p:sp>
      <p:sp>
        <p:nvSpPr>
          <p:cNvPr id="9" name="Text Placeholder 3">
            <a:extLst>
              <a:ext uri="{FF2B5EF4-FFF2-40B4-BE49-F238E27FC236}">
                <a16:creationId xmlns:a16="http://schemas.microsoft.com/office/drawing/2014/main" id="{47B747E2-EA72-4C8A-8A1C-B99783B2CBC4}"/>
              </a:ext>
            </a:extLst>
          </p:cNvPr>
          <p:cNvSpPr txBox="1">
            <a:spLocks/>
          </p:cNvSpPr>
          <p:nvPr/>
        </p:nvSpPr>
        <p:spPr>
          <a:xfrm>
            <a:off x="94269" y="1569560"/>
            <a:ext cx="6994688" cy="482181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spcAft>
                <a:spcPts val="600"/>
              </a:spcAft>
              <a:buFont typeface="Wingdings" panose="05000000000000000000" pitchFamily="2" charset="2"/>
              <a:buChar char="§"/>
            </a:pPr>
            <a:r>
              <a:rPr lang="en-US" dirty="0">
                <a:solidFill>
                  <a:srgbClr val="4D788B"/>
                </a:solidFill>
                <a:latin typeface="+mn-lt"/>
              </a:rPr>
              <a:t>Re-configuration, upon initial order or at any time while under hire:</a:t>
            </a:r>
          </a:p>
          <a:p>
            <a:pPr marL="687388" lvl="1" indent="-230188">
              <a:spcAft>
                <a:spcPts val="600"/>
              </a:spcAft>
              <a:buFont typeface="Wingdings" panose="05000000000000000000" pitchFamily="2" charset="2"/>
              <a:buChar char="§"/>
            </a:pPr>
            <a:r>
              <a:rPr lang="en-US" sz="2700" dirty="0">
                <a:latin typeface="+mn-lt"/>
              </a:rPr>
              <a:t>Dozer may be exchanged for excavator</a:t>
            </a:r>
          </a:p>
          <a:p>
            <a:pPr marL="687388" lvl="1" indent="-230188">
              <a:spcAft>
                <a:spcPts val="600"/>
              </a:spcAft>
              <a:buFont typeface="Wingdings" panose="05000000000000000000" pitchFamily="2" charset="2"/>
              <a:buChar char="§"/>
            </a:pPr>
            <a:r>
              <a:rPr lang="en-US" sz="2700" dirty="0">
                <a:latin typeface="+mn-lt"/>
              </a:rPr>
              <a:t>Second Feller Buncher, Excavator, and/or boom mounted Masticator may be added</a:t>
            </a:r>
          </a:p>
          <a:p>
            <a:pPr marL="227013" indent="-227013">
              <a:spcAft>
                <a:spcPts val="600"/>
              </a:spcAft>
              <a:buFont typeface="Wingdings" panose="05000000000000000000" pitchFamily="2" charset="2"/>
              <a:buChar char="§"/>
            </a:pPr>
            <a:r>
              <a:rPr lang="en-US" dirty="0">
                <a:solidFill>
                  <a:srgbClr val="4D788B"/>
                </a:solidFill>
                <a:latin typeface="+mn-lt"/>
              </a:rPr>
              <a:t>Re-configuration limitations and requirements:</a:t>
            </a:r>
          </a:p>
          <a:p>
            <a:pPr marL="687388" lvl="1" indent="-230188">
              <a:spcAft>
                <a:spcPts val="600"/>
              </a:spcAft>
              <a:buFont typeface="Wingdings" panose="05000000000000000000" pitchFamily="2" charset="2"/>
              <a:buChar char="§"/>
            </a:pPr>
            <a:r>
              <a:rPr lang="en-US" sz="2700" dirty="0">
                <a:latin typeface="+mn-lt"/>
              </a:rPr>
              <a:t>The Foreman, Feller Buncher, Skidder, and </a:t>
            </a:r>
            <a:r>
              <a:rPr lang="en-US" sz="2700" dirty="0" err="1">
                <a:latin typeface="+mn-lt"/>
              </a:rPr>
              <a:t>Skidgine</a:t>
            </a:r>
            <a:r>
              <a:rPr lang="en-US" sz="2700" dirty="0">
                <a:latin typeface="+mn-lt"/>
              </a:rPr>
              <a:t>/</a:t>
            </a:r>
            <a:r>
              <a:rPr lang="en-US" sz="2700" dirty="0" err="1">
                <a:latin typeface="+mn-lt"/>
              </a:rPr>
              <a:t>Pumpercat</a:t>
            </a:r>
            <a:r>
              <a:rPr lang="en-US" sz="2700" dirty="0">
                <a:latin typeface="+mn-lt"/>
              </a:rPr>
              <a:t> in the original configuration are all mandatory; ONLY the Dozer may be changed out</a:t>
            </a:r>
          </a:p>
          <a:p>
            <a:pPr marL="687388" lvl="1" indent="-230188">
              <a:spcAft>
                <a:spcPts val="600"/>
              </a:spcAft>
              <a:buFont typeface="Wingdings" panose="05000000000000000000" pitchFamily="2" charset="2"/>
              <a:buChar char="§"/>
            </a:pPr>
            <a:r>
              <a:rPr lang="en-US" sz="2700" dirty="0">
                <a:latin typeface="+mn-lt"/>
              </a:rPr>
              <a:t>The award allows that, once an order is placed and accepted by the vendor, Incident Operations may negotiate re-configuration directly with the vendor.  The intent is that if need be, Operations may communicate directly with a vendor on the configuration of HETF without having to rely on dispatch to communicate with the vendor, but operations needs to ensure that dispatch is informed of these changes.  DOCUMENTATION MUST BE OPS GENERATED IN CAMP</a:t>
            </a:r>
          </a:p>
          <a:p>
            <a:pPr marL="687388" lvl="1" indent="-230188">
              <a:spcAft>
                <a:spcPts val="600"/>
              </a:spcAft>
              <a:buFont typeface="Wingdings" panose="05000000000000000000" pitchFamily="2" charset="2"/>
              <a:buChar char="§"/>
            </a:pPr>
            <a:r>
              <a:rPr lang="en-US" sz="2700" b="1" u="sng" dirty="0">
                <a:latin typeface="+mn-lt"/>
              </a:rPr>
              <a:t>At no time is the HETF to exceed 6 pieces of heavy equipment or fall below 3 pieces (The “pieces of heavy equipment” does not count transports or foreman). </a:t>
            </a:r>
          </a:p>
        </p:txBody>
      </p:sp>
    </p:spTree>
    <p:extLst>
      <p:ext uri="{BB962C8B-B14F-4D97-AF65-F5344CB8AC3E}">
        <p14:creationId xmlns:p14="http://schemas.microsoft.com/office/powerpoint/2010/main" val="425265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9A49A6-06C6-6349-998C-91A99D83F745}"/>
              </a:ext>
            </a:extLst>
          </p:cNvPr>
          <p:cNvSpPr>
            <a:spLocks noGrp="1"/>
          </p:cNvSpPr>
          <p:nvPr>
            <p:ph type="sldNum" sz="quarter" idx="12"/>
          </p:nvPr>
        </p:nvSpPr>
        <p:spPr/>
        <p:txBody>
          <a:bodyPr/>
          <a:lstStyle/>
          <a:p>
            <a:fld id="{95214565-2B75-CE4C-9F18-61B769DAF3D4}" type="slidenum">
              <a:rPr lang="en-US" smtClean="0"/>
              <a:pPr/>
              <a:t>7</a:t>
            </a:fld>
            <a:endParaRPr lang="en-US" dirty="0"/>
          </a:p>
        </p:txBody>
      </p:sp>
      <p:sp>
        <p:nvSpPr>
          <p:cNvPr id="2" name="Title 1">
            <a:extLst>
              <a:ext uri="{FF2B5EF4-FFF2-40B4-BE49-F238E27FC236}">
                <a16:creationId xmlns:a16="http://schemas.microsoft.com/office/drawing/2014/main" id="{EABE0B18-54C4-1F45-878B-AF470F00CB75}"/>
              </a:ext>
            </a:extLst>
          </p:cNvPr>
          <p:cNvSpPr>
            <a:spLocks noGrp="1"/>
          </p:cNvSpPr>
          <p:nvPr>
            <p:ph type="title"/>
          </p:nvPr>
        </p:nvSpPr>
        <p:spPr>
          <a:xfrm>
            <a:off x="403088" y="-177136"/>
            <a:ext cx="4907666" cy="1040359"/>
          </a:xfrm>
        </p:spPr>
        <p:txBody>
          <a:bodyPr>
            <a:normAutofit/>
          </a:bodyPr>
          <a:lstStyle/>
          <a:p>
            <a:r>
              <a:rPr lang="en-US" sz="3200" spc="-5" dirty="0">
                <a:latin typeface="+mn-lt"/>
              </a:rPr>
              <a:t>General Reminders</a:t>
            </a:r>
            <a:endParaRPr lang="en-US" sz="3200" dirty="0">
              <a:latin typeface="+mn-lt"/>
            </a:endParaRPr>
          </a:p>
        </p:txBody>
      </p:sp>
      <p:sp>
        <p:nvSpPr>
          <p:cNvPr id="62" name="Text Placeholder 61">
            <a:extLst>
              <a:ext uri="{FF2B5EF4-FFF2-40B4-BE49-F238E27FC236}">
                <a16:creationId xmlns:a16="http://schemas.microsoft.com/office/drawing/2014/main" id="{2472AA89-5EC4-6D4D-8B83-604330B7B949}"/>
              </a:ext>
            </a:extLst>
          </p:cNvPr>
          <p:cNvSpPr>
            <a:spLocks noGrp="1"/>
          </p:cNvSpPr>
          <p:nvPr>
            <p:ph type="body" sz="quarter" idx="15"/>
          </p:nvPr>
        </p:nvSpPr>
        <p:spPr>
          <a:xfrm>
            <a:off x="249382" y="1121841"/>
            <a:ext cx="6373091" cy="5293014"/>
          </a:xfrm>
        </p:spPr>
        <p:txBody>
          <a:bodyPr/>
          <a:lstStyle/>
          <a:p>
            <a:pPr marL="297815" marR="49530" lvl="0" indent="-285750">
              <a:lnSpc>
                <a:spcPct val="95000"/>
              </a:lnSpc>
              <a:spcBef>
                <a:spcPts val="240"/>
              </a:spcBef>
              <a:buClr>
                <a:srgbClr val="275BA0"/>
              </a:buClr>
              <a:buSzPct val="110416"/>
              <a:buFont typeface="Wingdings" panose="05000000000000000000" pitchFamily="2" charset="2"/>
              <a:buChar char="§"/>
              <a:tabLst>
                <a:tab pos="241935" algn="l"/>
                <a:tab pos="2651760" algn="l"/>
                <a:tab pos="4475480" algn="l"/>
              </a:tabLst>
            </a:pPr>
            <a:r>
              <a:rPr lang="en-US" sz="1700" dirty="0">
                <a:solidFill>
                  <a:prstClr val="black"/>
                </a:solidFill>
                <a:latin typeface="+mn-lt"/>
                <a:ea typeface="+mn-ea"/>
                <a:cs typeface="Arial"/>
              </a:rPr>
              <a:t>HETF may not be double shifted</a:t>
            </a:r>
          </a:p>
          <a:p>
            <a:pPr marL="297815" marR="49530" lvl="0" indent="-285750">
              <a:lnSpc>
                <a:spcPct val="95000"/>
              </a:lnSpc>
              <a:spcBef>
                <a:spcPts val="240"/>
              </a:spcBef>
              <a:buClr>
                <a:srgbClr val="275BA0"/>
              </a:buClr>
              <a:buSzPct val="110416"/>
              <a:buFont typeface="Wingdings" panose="05000000000000000000" pitchFamily="2" charset="2"/>
              <a:buChar char="§"/>
              <a:tabLst>
                <a:tab pos="241935" algn="l"/>
                <a:tab pos="2651760" algn="l"/>
                <a:tab pos="4475480" algn="l"/>
              </a:tabLst>
            </a:pPr>
            <a:endParaRPr lang="en-US" sz="1700" dirty="0">
              <a:solidFill>
                <a:prstClr val="black"/>
              </a:solidFill>
              <a:latin typeface="+mn-lt"/>
              <a:ea typeface="+mn-ea"/>
              <a:cs typeface="Arial"/>
            </a:endParaRPr>
          </a:p>
          <a:p>
            <a:pPr marL="297815" marR="49530" lvl="0" indent="-285750">
              <a:lnSpc>
                <a:spcPct val="95000"/>
              </a:lnSpc>
              <a:spcBef>
                <a:spcPts val="240"/>
              </a:spcBef>
              <a:buClr>
                <a:srgbClr val="275BA0"/>
              </a:buClr>
              <a:buSzPct val="110416"/>
              <a:buFont typeface="Wingdings" panose="05000000000000000000" pitchFamily="2" charset="2"/>
              <a:buChar char="§"/>
              <a:tabLst>
                <a:tab pos="241935" algn="l"/>
                <a:tab pos="2651760" algn="l"/>
                <a:tab pos="4475480" algn="l"/>
              </a:tabLst>
            </a:pPr>
            <a:r>
              <a:rPr lang="en-US" sz="1700" dirty="0">
                <a:solidFill>
                  <a:prstClr val="black"/>
                </a:solidFill>
                <a:latin typeface="+mn-lt"/>
                <a:ea typeface="+mn-ea"/>
                <a:cs typeface="Arial"/>
              </a:rPr>
              <a:t>Operations may be required to inspect equipment; please be sure the equipment meets minimum specifications.  Please report any spec violations.</a:t>
            </a:r>
          </a:p>
          <a:p>
            <a:pPr marL="12065" marR="49530" lvl="0">
              <a:lnSpc>
                <a:spcPct val="95000"/>
              </a:lnSpc>
              <a:spcBef>
                <a:spcPts val="240"/>
              </a:spcBef>
              <a:buClr>
                <a:srgbClr val="275BA0"/>
              </a:buClr>
              <a:buSzPct val="110416"/>
              <a:tabLst>
                <a:tab pos="241935" algn="l"/>
                <a:tab pos="2651760" algn="l"/>
                <a:tab pos="4475480" algn="l"/>
              </a:tabLst>
            </a:pPr>
            <a:endParaRPr lang="en-US" sz="1700" dirty="0">
              <a:solidFill>
                <a:prstClr val="black"/>
              </a:solidFill>
              <a:latin typeface="+mn-lt"/>
              <a:ea typeface="+mn-ea"/>
              <a:cs typeface="Arial"/>
            </a:endParaRPr>
          </a:p>
          <a:p>
            <a:pPr marL="297815" marR="49530" lvl="0" indent="-285750">
              <a:lnSpc>
                <a:spcPct val="95000"/>
              </a:lnSpc>
              <a:spcBef>
                <a:spcPts val="240"/>
              </a:spcBef>
              <a:buClr>
                <a:srgbClr val="275BA0"/>
              </a:buClr>
              <a:buSzPct val="110416"/>
              <a:buFont typeface="Wingdings" panose="05000000000000000000" pitchFamily="2" charset="2"/>
              <a:buChar char="§"/>
              <a:tabLst>
                <a:tab pos="241935" algn="l"/>
                <a:tab pos="2651760" algn="l"/>
                <a:tab pos="4475480" algn="l"/>
              </a:tabLst>
            </a:pPr>
            <a:r>
              <a:rPr lang="en-US" sz="1700" dirty="0">
                <a:solidFill>
                  <a:prstClr val="black"/>
                </a:solidFill>
                <a:latin typeface="+mn-lt"/>
                <a:ea typeface="+mn-ea"/>
                <a:cs typeface="Arial"/>
              </a:rPr>
              <a:t>The first factor for award consideration is “Operational acceptability defined as company experience in either commercial logging operations or heavy equipment tactical operations on a wildland fire.”  Please report any companies who you do not feel meet this factor for award.</a:t>
            </a:r>
          </a:p>
          <a:p>
            <a:pPr marL="12065" marR="49530" lvl="0">
              <a:lnSpc>
                <a:spcPct val="95000"/>
              </a:lnSpc>
              <a:spcBef>
                <a:spcPts val="240"/>
              </a:spcBef>
              <a:buClr>
                <a:srgbClr val="275BA0"/>
              </a:buClr>
              <a:buSzPct val="110416"/>
              <a:tabLst>
                <a:tab pos="241935" algn="l"/>
                <a:tab pos="2651760" algn="l"/>
                <a:tab pos="4475480" algn="l"/>
              </a:tabLst>
            </a:pPr>
            <a:endParaRPr lang="en-US" sz="1700" dirty="0">
              <a:solidFill>
                <a:prstClr val="black"/>
              </a:solidFill>
              <a:latin typeface="+mn-lt"/>
              <a:ea typeface="+mn-ea"/>
              <a:cs typeface="Arial"/>
            </a:endParaRPr>
          </a:p>
          <a:p>
            <a:pPr marL="297815" marR="49530" lvl="0" indent="-285750">
              <a:lnSpc>
                <a:spcPct val="95000"/>
              </a:lnSpc>
              <a:spcBef>
                <a:spcPts val="240"/>
              </a:spcBef>
              <a:buClr>
                <a:srgbClr val="275BA0"/>
              </a:buClr>
              <a:buSzPct val="110416"/>
              <a:buFont typeface="Wingdings" panose="05000000000000000000" pitchFamily="2" charset="2"/>
              <a:buChar char="§"/>
              <a:tabLst>
                <a:tab pos="241935" algn="l"/>
                <a:tab pos="2651760" algn="l"/>
                <a:tab pos="4475480" algn="l"/>
              </a:tabLst>
            </a:pPr>
            <a:r>
              <a:rPr lang="en-US" sz="1700" dirty="0">
                <a:solidFill>
                  <a:prstClr val="black"/>
                </a:solidFill>
                <a:latin typeface="+mn-lt"/>
                <a:ea typeface="+mn-ea"/>
                <a:cs typeface="Arial"/>
              </a:rPr>
              <a:t>All operators must by 18 years old, have RT-130, and be able to operate their equipment safely up to the manufacturer’s limitations under logging type operations (including working in steep terrain, timber, etc.)</a:t>
            </a:r>
          </a:p>
          <a:p>
            <a:pPr marL="12065" marR="49530" lvl="0">
              <a:lnSpc>
                <a:spcPct val="95000"/>
              </a:lnSpc>
              <a:spcBef>
                <a:spcPts val="240"/>
              </a:spcBef>
              <a:buClr>
                <a:srgbClr val="275BA0"/>
              </a:buClr>
              <a:buSzPct val="110416"/>
              <a:tabLst>
                <a:tab pos="241935" algn="l"/>
                <a:tab pos="2651760" algn="l"/>
                <a:tab pos="4475480" algn="l"/>
              </a:tabLst>
            </a:pPr>
            <a:endParaRPr lang="en-US" sz="1700" dirty="0">
              <a:solidFill>
                <a:prstClr val="black"/>
              </a:solidFill>
              <a:latin typeface="+mn-lt"/>
              <a:ea typeface="+mn-ea"/>
              <a:cs typeface="Arial"/>
            </a:endParaRPr>
          </a:p>
          <a:p>
            <a:pPr marL="12065" marR="49530" lvl="0">
              <a:lnSpc>
                <a:spcPct val="95000"/>
              </a:lnSpc>
              <a:spcBef>
                <a:spcPts val="240"/>
              </a:spcBef>
              <a:buClr>
                <a:srgbClr val="275BA0"/>
              </a:buClr>
              <a:buSzPct val="110416"/>
              <a:tabLst>
                <a:tab pos="241935" algn="l"/>
                <a:tab pos="2651760" algn="l"/>
                <a:tab pos="4475480" algn="l"/>
              </a:tabLst>
            </a:pPr>
            <a:r>
              <a:rPr lang="en-US" sz="1700" dirty="0">
                <a:solidFill>
                  <a:prstClr val="black"/>
                </a:solidFill>
                <a:latin typeface="+mn-lt"/>
                <a:ea typeface="+mn-ea"/>
                <a:cs typeface="Arial"/>
              </a:rPr>
              <a:t>**Please Note: Region 1 requires operators to have passed an annual light duty work capacity fitness test.  Region 4 does not require the annual light duty work capacity test for heavy equipment operators. </a:t>
            </a:r>
          </a:p>
          <a:p>
            <a:pPr marL="241300" marR="49530" lvl="0" indent="-229235">
              <a:lnSpc>
                <a:spcPct val="95000"/>
              </a:lnSpc>
              <a:spcBef>
                <a:spcPts val="240"/>
              </a:spcBef>
              <a:buClr>
                <a:srgbClr val="275BA0"/>
              </a:buClr>
              <a:buSzPct val="110416"/>
              <a:buFontTx/>
              <a:buChar char="•"/>
              <a:tabLst>
                <a:tab pos="241935" algn="l"/>
                <a:tab pos="2651760" algn="l"/>
                <a:tab pos="4475480" algn="l"/>
              </a:tabLst>
            </a:pPr>
            <a:endParaRPr lang="en-US" sz="1800" dirty="0">
              <a:solidFill>
                <a:prstClr val="black"/>
              </a:solidFill>
              <a:latin typeface="Arial"/>
              <a:ea typeface="+mn-ea"/>
              <a:cs typeface="Arial"/>
            </a:endParaRPr>
          </a:p>
        </p:txBody>
      </p:sp>
      <p:cxnSp>
        <p:nvCxnSpPr>
          <p:cNvPr id="10" name="Straight Connector 9">
            <a:extLst>
              <a:ext uri="{FF2B5EF4-FFF2-40B4-BE49-F238E27FC236}">
                <a16:creationId xmlns:a16="http://schemas.microsoft.com/office/drawing/2014/main" id="{E372338A-079C-9345-9994-0D18C6F0A54E}"/>
              </a:ext>
              <a:ext uri="{C183D7F6-B498-43B3-948B-1728B52AA6E4}">
                <adec:decorative xmlns:adec="http://schemas.microsoft.com/office/drawing/2017/decorative" val="1"/>
              </a:ext>
            </a:extLst>
          </p:cNvPr>
          <p:cNvCxnSpPr/>
          <p:nvPr/>
        </p:nvCxnSpPr>
        <p:spPr>
          <a:xfrm>
            <a:off x="481199" y="874602"/>
            <a:ext cx="1117309" cy="0"/>
          </a:xfrm>
          <a:prstGeom prst="line">
            <a:avLst/>
          </a:prstGeom>
          <a:ln w="19050">
            <a:solidFill>
              <a:srgbClr val="8E1B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05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66BFC-0230-4498-B478-387E2DC10B08}"/>
              </a:ext>
            </a:extLst>
          </p:cNvPr>
          <p:cNvSpPr>
            <a:spLocks noGrp="1"/>
          </p:cNvSpPr>
          <p:nvPr>
            <p:ph type="sldNum" sz="quarter" idx="12"/>
          </p:nvPr>
        </p:nvSpPr>
        <p:spPr/>
        <p:txBody>
          <a:bodyPr/>
          <a:lstStyle/>
          <a:p>
            <a:fld id="{95214565-2B75-CE4C-9F18-61B769DAF3D4}" type="slidenum">
              <a:rPr lang="en-US" smtClean="0"/>
              <a:pPr/>
              <a:t>8</a:t>
            </a:fld>
            <a:endParaRPr lang="en-US" dirty="0"/>
          </a:p>
        </p:txBody>
      </p:sp>
      <p:sp>
        <p:nvSpPr>
          <p:cNvPr id="17" name="Title 16">
            <a:extLst>
              <a:ext uri="{FF2B5EF4-FFF2-40B4-BE49-F238E27FC236}">
                <a16:creationId xmlns:a16="http://schemas.microsoft.com/office/drawing/2014/main" id="{1A8901A6-7C25-4CC4-8781-D0A7F469C7F2}"/>
              </a:ext>
            </a:extLst>
          </p:cNvPr>
          <p:cNvSpPr>
            <a:spLocks noGrp="1"/>
          </p:cNvSpPr>
          <p:nvPr>
            <p:ph type="title"/>
          </p:nvPr>
        </p:nvSpPr>
        <p:spPr>
          <a:xfrm>
            <a:off x="220756" y="224216"/>
            <a:ext cx="4907666" cy="652478"/>
          </a:xfrm>
        </p:spPr>
        <p:txBody>
          <a:bodyPr>
            <a:normAutofit/>
          </a:bodyPr>
          <a:lstStyle/>
          <a:p>
            <a:r>
              <a:rPr lang="en-US" sz="3200" dirty="0">
                <a:latin typeface="+mn-lt"/>
              </a:rPr>
              <a:t>Finance and Invoicing</a:t>
            </a:r>
          </a:p>
        </p:txBody>
      </p:sp>
      <p:sp>
        <p:nvSpPr>
          <p:cNvPr id="18" name="Text Placeholder 17">
            <a:extLst>
              <a:ext uri="{FF2B5EF4-FFF2-40B4-BE49-F238E27FC236}">
                <a16:creationId xmlns:a16="http://schemas.microsoft.com/office/drawing/2014/main" id="{C4A59821-CE9E-4F77-9304-895EF6394666}"/>
              </a:ext>
            </a:extLst>
          </p:cNvPr>
          <p:cNvSpPr>
            <a:spLocks noGrp="1"/>
          </p:cNvSpPr>
          <p:nvPr>
            <p:ph type="body" sz="quarter" idx="16"/>
          </p:nvPr>
        </p:nvSpPr>
        <p:spPr/>
        <p:txBody>
          <a:bodyPr/>
          <a:lstStyle/>
          <a:p>
            <a:endParaRPr lang="en-US" dirty="0"/>
          </a:p>
        </p:txBody>
      </p:sp>
      <p:sp>
        <p:nvSpPr>
          <p:cNvPr id="19" name="Text Placeholder 3">
            <a:extLst>
              <a:ext uri="{FF2B5EF4-FFF2-40B4-BE49-F238E27FC236}">
                <a16:creationId xmlns:a16="http://schemas.microsoft.com/office/drawing/2014/main" id="{07C62832-A279-478E-B54B-B7B43853303F}"/>
              </a:ext>
            </a:extLst>
          </p:cNvPr>
          <p:cNvSpPr txBox="1">
            <a:spLocks/>
          </p:cNvSpPr>
          <p:nvPr/>
        </p:nvSpPr>
        <p:spPr>
          <a:xfrm>
            <a:off x="94269" y="919112"/>
            <a:ext cx="6249970" cy="54345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buFont typeface="Wingdings" panose="05000000000000000000" pitchFamily="2" charset="2"/>
              <a:buChar char="§"/>
            </a:pPr>
            <a:r>
              <a:rPr lang="en-US" dirty="0">
                <a:solidFill>
                  <a:srgbClr val="4D788B"/>
                </a:solidFill>
                <a:latin typeface="+mn-lt"/>
              </a:rPr>
              <a:t>Pay Items:</a:t>
            </a:r>
          </a:p>
          <a:p>
            <a:pPr marL="684213" lvl="1" indent="-227013">
              <a:buFont typeface="Wingdings" panose="05000000000000000000" pitchFamily="2" charset="2"/>
              <a:buChar char="§"/>
            </a:pPr>
            <a:r>
              <a:rPr lang="en-US" dirty="0">
                <a:latin typeface="+mn-lt"/>
              </a:rPr>
              <a:t>Task force is subject to first and last day time under hire constraints; if this resource mobilizes after 1600 on the first day, what arrives should be paid 50% of rate, including transport.</a:t>
            </a:r>
          </a:p>
          <a:p>
            <a:pPr marL="457200" lvl="1" indent="0">
              <a:buNone/>
            </a:pPr>
            <a:r>
              <a:rPr lang="en-US" dirty="0">
                <a:latin typeface="+mn-lt"/>
              </a:rPr>
              <a:t>  </a:t>
            </a:r>
          </a:p>
          <a:p>
            <a:pPr marL="684213" lvl="1" indent="-227013">
              <a:buFont typeface="Wingdings" panose="05000000000000000000" pitchFamily="2" charset="2"/>
              <a:buChar char="§"/>
            </a:pPr>
            <a:r>
              <a:rPr lang="en-US" dirty="0">
                <a:latin typeface="+mn-lt"/>
              </a:rPr>
              <a:t>HETF main component daily rate breakdown</a:t>
            </a:r>
          </a:p>
          <a:p>
            <a:pPr marL="1141413" lvl="2" indent="-227013">
              <a:buFont typeface="Wingdings" panose="05000000000000000000" pitchFamily="2" charset="2"/>
              <a:buChar char="§"/>
            </a:pPr>
            <a:r>
              <a:rPr lang="en-US" sz="2200" dirty="0">
                <a:latin typeface="+mn-lt"/>
              </a:rPr>
              <a:t>Feller Buncher – 32%</a:t>
            </a:r>
          </a:p>
          <a:p>
            <a:pPr marL="1141413" lvl="2" indent="-227013">
              <a:buFont typeface="Wingdings" panose="05000000000000000000" pitchFamily="2" charset="2"/>
              <a:buChar char="§"/>
            </a:pPr>
            <a:r>
              <a:rPr lang="en-US" sz="2200" dirty="0">
                <a:latin typeface="+mn-lt"/>
              </a:rPr>
              <a:t>Skidder - 18%</a:t>
            </a:r>
          </a:p>
          <a:p>
            <a:pPr marL="1141413" lvl="2" indent="-227013">
              <a:buFont typeface="Wingdings" panose="05000000000000000000" pitchFamily="2" charset="2"/>
              <a:buChar char="§"/>
            </a:pPr>
            <a:r>
              <a:rPr lang="en-US" sz="2200" dirty="0">
                <a:latin typeface="+mn-lt"/>
              </a:rPr>
              <a:t>Dozer – 23%</a:t>
            </a:r>
          </a:p>
          <a:p>
            <a:pPr marL="1141413" lvl="2" indent="-227013">
              <a:buFont typeface="Wingdings" panose="05000000000000000000" pitchFamily="2" charset="2"/>
              <a:buChar char="§"/>
            </a:pPr>
            <a:r>
              <a:rPr lang="en-US" sz="2200" dirty="0" err="1">
                <a:latin typeface="+mn-lt"/>
              </a:rPr>
              <a:t>Skidgine</a:t>
            </a:r>
            <a:r>
              <a:rPr lang="en-US" sz="2200" dirty="0">
                <a:latin typeface="+mn-lt"/>
              </a:rPr>
              <a:t>/</a:t>
            </a:r>
            <a:r>
              <a:rPr lang="en-US" sz="2200" dirty="0" err="1">
                <a:latin typeface="+mn-lt"/>
              </a:rPr>
              <a:t>Pumpercat</a:t>
            </a:r>
            <a:r>
              <a:rPr lang="en-US" sz="2200" dirty="0">
                <a:latin typeface="+mn-lt"/>
              </a:rPr>
              <a:t> – 21%</a:t>
            </a:r>
          </a:p>
          <a:p>
            <a:pPr marL="1141413" lvl="2" indent="-227013">
              <a:buFont typeface="Wingdings" panose="05000000000000000000" pitchFamily="2" charset="2"/>
              <a:buChar char="§"/>
            </a:pPr>
            <a:r>
              <a:rPr lang="en-US" sz="2200" dirty="0">
                <a:latin typeface="+mn-lt"/>
              </a:rPr>
              <a:t>Foreman – 6%</a:t>
            </a:r>
          </a:p>
        </p:txBody>
      </p:sp>
    </p:spTree>
    <p:extLst>
      <p:ext uri="{BB962C8B-B14F-4D97-AF65-F5344CB8AC3E}">
        <p14:creationId xmlns:p14="http://schemas.microsoft.com/office/powerpoint/2010/main" val="27943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D63872-94E6-4889-A3BA-80E420CABE95}"/>
              </a:ext>
            </a:extLst>
          </p:cNvPr>
          <p:cNvSpPr>
            <a:spLocks noGrp="1"/>
          </p:cNvSpPr>
          <p:nvPr>
            <p:ph type="sldNum" sz="quarter" idx="12"/>
          </p:nvPr>
        </p:nvSpPr>
        <p:spPr/>
        <p:txBody>
          <a:bodyPr/>
          <a:lstStyle/>
          <a:p>
            <a:fld id="{95214565-2B75-CE4C-9F18-61B769DAF3D4}" type="slidenum">
              <a:rPr lang="en-US" smtClean="0"/>
              <a:pPr/>
              <a:t>9</a:t>
            </a:fld>
            <a:endParaRPr lang="en-US" dirty="0"/>
          </a:p>
        </p:txBody>
      </p:sp>
      <p:sp>
        <p:nvSpPr>
          <p:cNvPr id="3" name="Title 2">
            <a:extLst>
              <a:ext uri="{FF2B5EF4-FFF2-40B4-BE49-F238E27FC236}">
                <a16:creationId xmlns:a16="http://schemas.microsoft.com/office/drawing/2014/main" id="{22DB1C15-D067-4630-9401-C00091A7DE06}"/>
              </a:ext>
            </a:extLst>
          </p:cNvPr>
          <p:cNvSpPr>
            <a:spLocks noGrp="1"/>
          </p:cNvSpPr>
          <p:nvPr>
            <p:ph type="title"/>
          </p:nvPr>
        </p:nvSpPr>
        <p:spPr>
          <a:xfrm>
            <a:off x="126487" y="124507"/>
            <a:ext cx="4907666" cy="648491"/>
          </a:xfrm>
        </p:spPr>
        <p:txBody>
          <a:bodyPr>
            <a:normAutofit fontScale="90000"/>
          </a:bodyPr>
          <a:lstStyle/>
          <a:p>
            <a:r>
              <a:rPr lang="en-US" sz="3200" dirty="0">
                <a:latin typeface="+mn-lt"/>
              </a:rPr>
              <a:t>Finance and Invoicing (Cont.)</a:t>
            </a:r>
          </a:p>
        </p:txBody>
      </p:sp>
      <p:sp>
        <p:nvSpPr>
          <p:cNvPr id="4" name="Text Placeholder 3">
            <a:extLst>
              <a:ext uri="{FF2B5EF4-FFF2-40B4-BE49-F238E27FC236}">
                <a16:creationId xmlns:a16="http://schemas.microsoft.com/office/drawing/2014/main" id="{51EB561D-9FC9-4541-92CE-1353B9A9BA60}"/>
              </a:ext>
            </a:extLst>
          </p:cNvPr>
          <p:cNvSpPr>
            <a:spLocks noGrp="1"/>
          </p:cNvSpPr>
          <p:nvPr>
            <p:ph type="body" sz="quarter" idx="16"/>
          </p:nvPr>
        </p:nvSpPr>
        <p:spPr/>
        <p:txBody>
          <a:bodyPr/>
          <a:lstStyle/>
          <a:p>
            <a:endParaRPr lang="en-US"/>
          </a:p>
        </p:txBody>
      </p:sp>
      <p:sp>
        <p:nvSpPr>
          <p:cNvPr id="5" name="Text Placeholder 3">
            <a:extLst>
              <a:ext uri="{FF2B5EF4-FFF2-40B4-BE49-F238E27FC236}">
                <a16:creationId xmlns:a16="http://schemas.microsoft.com/office/drawing/2014/main" id="{4BEA3DCE-3878-4285-A30E-FD9E2C1E58DB}"/>
              </a:ext>
            </a:extLst>
          </p:cNvPr>
          <p:cNvSpPr txBox="1">
            <a:spLocks/>
          </p:cNvSpPr>
          <p:nvPr/>
        </p:nvSpPr>
        <p:spPr>
          <a:xfrm>
            <a:off x="94269" y="919112"/>
            <a:ext cx="6504494" cy="54345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buFont typeface="Wingdings" panose="05000000000000000000" pitchFamily="2" charset="2"/>
              <a:buChar char="§"/>
            </a:pPr>
            <a:r>
              <a:rPr lang="en-US" dirty="0">
                <a:solidFill>
                  <a:srgbClr val="4D788B"/>
                </a:solidFill>
                <a:latin typeface="+mn-lt"/>
              </a:rPr>
              <a:t>Pay Items (</a:t>
            </a:r>
            <a:r>
              <a:rPr lang="en-US" dirty="0" err="1">
                <a:solidFill>
                  <a:srgbClr val="4D788B"/>
                </a:solidFill>
                <a:latin typeface="+mn-lt"/>
              </a:rPr>
              <a:t>Cont</a:t>
            </a:r>
            <a:r>
              <a:rPr lang="en-US" dirty="0">
                <a:solidFill>
                  <a:srgbClr val="4D788B"/>
                </a:solidFill>
                <a:latin typeface="+mn-lt"/>
              </a:rPr>
              <a:t>):</a:t>
            </a:r>
          </a:p>
          <a:p>
            <a:pPr marL="684213" lvl="1" indent="-227013">
              <a:buFont typeface="Wingdings" panose="05000000000000000000" pitchFamily="2" charset="2"/>
              <a:buChar char="§"/>
            </a:pPr>
            <a:r>
              <a:rPr lang="en-US" dirty="0">
                <a:latin typeface="+mn-lt"/>
              </a:rPr>
              <a:t>Option Items</a:t>
            </a:r>
          </a:p>
          <a:p>
            <a:pPr marL="1141413" lvl="2" indent="-227013">
              <a:buFont typeface="Wingdings" panose="05000000000000000000" pitchFamily="2" charset="2"/>
              <a:buChar char="§"/>
            </a:pPr>
            <a:r>
              <a:rPr lang="en-US" sz="2200" dirty="0">
                <a:latin typeface="+mn-lt"/>
              </a:rPr>
              <a:t>Second Feller Buncher – pay 32% of the daily rate</a:t>
            </a:r>
          </a:p>
          <a:p>
            <a:pPr marL="1141413" lvl="2" indent="-227013">
              <a:buFont typeface="Wingdings" panose="05000000000000000000" pitchFamily="2" charset="2"/>
              <a:buChar char="§"/>
            </a:pPr>
            <a:r>
              <a:rPr lang="en-US" sz="2200" dirty="0">
                <a:latin typeface="+mn-lt"/>
              </a:rPr>
              <a:t>Option 1, Excavator – priced on the schedule of items</a:t>
            </a:r>
          </a:p>
          <a:p>
            <a:pPr marL="1141413" lvl="2" indent="-227013">
              <a:buFont typeface="Wingdings" panose="05000000000000000000" pitchFamily="2" charset="2"/>
              <a:buChar char="§"/>
            </a:pPr>
            <a:r>
              <a:rPr lang="en-US" sz="2200" dirty="0">
                <a:latin typeface="+mn-lt"/>
              </a:rPr>
              <a:t>Option 2, Masticator – priced on the schedule of items.  </a:t>
            </a:r>
          </a:p>
          <a:p>
            <a:pPr marL="1141413" lvl="2" indent="-227013">
              <a:buFont typeface="Wingdings" panose="05000000000000000000" pitchFamily="2" charset="2"/>
              <a:buChar char="§"/>
            </a:pPr>
            <a:r>
              <a:rPr lang="en-US" sz="2200" dirty="0">
                <a:latin typeface="+mn-lt"/>
              </a:rPr>
              <a:t>If incident replaces Dozer with Excavator reduce HETF Daily rate by 23% and add the awarded Excavator rate from the schedule of items, this will be the new daily rate for the HETF with Excavator instead of Dozer. </a:t>
            </a:r>
          </a:p>
          <a:p>
            <a:pPr marL="1141413" lvl="2" indent="-227013">
              <a:buFont typeface="Wingdings" panose="05000000000000000000" pitchFamily="2" charset="2"/>
              <a:buChar char="§"/>
            </a:pPr>
            <a:r>
              <a:rPr lang="en-US" sz="2200" dirty="0">
                <a:latin typeface="+mn-lt"/>
              </a:rPr>
              <a:t>Make note of all of these changes in remarks for payment center.</a:t>
            </a:r>
          </a:p>
        </p:txBody>
      </p:sp>
    </p:spTree>
    <p:extLst>
      <p:ext uri="{BB962C8B-B14F-4D97-AF65-F5344CB8AC3E}">
        <p14:creationId xmlns:p14="http://schemas.microsoft.com/office/powerpoint/2010/main" val="2104207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73301C421CFA4DB90134533CCC23A4" ma:contentTypeVersion="17" ma:contentTypeDescription="Create a new document." ma:contentTypeScope="" ma:versionID="5a873703093f12595776a7ce19d4b4f1">
  <xsd:schema xmlns:xsd="http://www.w3.org/2001/XMLSchema" xmlns:xs="http://www.w3.org/2001/XMLSchema" xmlns:p="http://schemas.microsoft.com/office/2006/metadata/properties" xmlns:ns1="http://schemas.microsoft.com/sharepoint/v3" xmlns:ns2="b81d5f94-4e1b-418e-a32e-4aae8849f8c9" xmlns:ns3="55c1d4dc-9eaf-4e8b-a245-fd43940d46e3" targetNamespace="http://schemas.microsoft.com/office/2006/metadata/properties" ma:root="true" ma:fieldsID="aef4c9a0227d143dffb695d218b158f8" ns1:_="" ns2:_="" ns3:_="">
    <xsd:import namespace="http://schemas.microsoft.com/sharepoint/v3"/>
    <xsd:import namespace="b81d5f94-4e1b-418e-a32e-4aae8849f8c9"/>
    <xsd:import namespace="55c1d4dc-9eaf-4e8b-a245-fd43940d46e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d5f94-4e1b-418e-a32e-4aae8849f8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5c1d4dc-9eaf-4e8b-a245-fd43940d46e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52F52-F9E8-4FB3-ADB3-9F9413BAA4C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41B2166-D230-474B-AF70-7A7CB66195E4}">
  <ds:schemaRefs>
    <ds:schemaRef ds:uri="http://schemas.microsoft.com/sharepoint/v3/contenttype/forms"/>
  </ds:schemaRefs>
</ds:datastoreItem>
</file>

<file path=customXml/itemProps3.xml><?xml version="1.0" encoding="utf-8"?>
<ds:datastoreItem xmlns:ds="http://schemas.openxmlformats.org/officeDocument/2006/customXml" ds:itemID="{53EB82F9-C7A8-42E4-951B-0153D5A69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1d5f94-4e1b-418e-a32e-4aae8849f8c9"/>
    <ds:schemaRef ds:uri="55c1d4dc-9eaf-4e8b-a245-fd43940d4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1600</TotalTime>
  <Words>1360</Words>
  <Application>Microsoft Office PowerPoint</Application>
  <PresentationFormat>On-screen Show (4:3)</PresentationFormat>
  <Paragraphs>95</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Wingdings</vt:lpstr>
      <vt:lpstr>Office Theme</vt:lpstr>
      <vt:lpstr>2021 VIPR Heavy Equipment Task Force (HETF) Region 1 and 4</vt:lpstr>
      <vt:lpstr>HETF REQUIREMENTS</vt:lpstr>
      <vt:lpstr>HETF REQUIREMENTS (cont.)</vt:lpstr>
      <vt:lpstr>Standard Configuration and Options</vt:lpstr>
      <vt:lpstr>Transports</vt:lpstr>
      <vt:lpstr>HETF Reconfiguration</vt:lpstr>
      <vt:lpstr>General Reminders</vt:lpstr>
      <vt:lpstr>Finance and Invoicing</vt:lpstr>
      <vt:lpstr>Finance and Invoicing (Cont.)</vt:lpstr>
      <vt:lpstr>Breaking Up of the Task Force</vt:lpstr>
      <vt:lpstr>Invoicing Watch Out</vt:lpstr>
      <vt:lpstr>Sample Contractor Provided Shift Invoice (In leu of Daily Shift Ticket) - Optional</vt:lpstr>
      <vt:lpstr>Ordering Heavy Equipment Task Force -Standard Configuration</vt:lpstr>
      <vt:lpstr>Ordering Heavy Equipment Task Force – “Options” Configuration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Fitzgerald</dc:creator>
  <cp:lastModifiedBy>Gardner, Jeffrey -FS</cp:lastModifiedBy>
  <cp:revision>181</cp:revision>
  <dcterms:created xsi:type="dcterms:W3CDTF">2020-09-04T17:41:14Z</dcterms:created>
  <dcterms:modified xsi:type="dcterms:W3CDTF">2021-06-21T21:19:17Z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0x010100E573301C421CFA4DB90134533CCC23A4</vt:lpwstr>
  </property>
</Properties>
</file>