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96" r:id="rId2"/>
    <p:sldId id="320" r:id="rId3"/>
    <p:sldId id="321" r:id="rId4"/>
    <p:sldId id="322" r:id="rId5"/>
    <p:sldId id="346" r:id="rId6"/>
    <p:sldId id="345" r:id="rId7"/>
    <p:sldId id="347" r:id="rId8"/>
    <p:sldId id="348" r:id="rId9"/>
    <p:sldId id="349" r:id="rId10"/>
    <p:sldId id="350" r:id="rId11"/>
    <p:sldId id="351" r:id="rId12"/>
    <p:sldId id="3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00A"/>
    <a:srgbClr val="1B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DF8301-E3B0-4187-B22A-3F3708EECEA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4A714E-2146-4C65-B574-76397456E7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9" y="1219200"/>
            <a:ext cx="6919912" cy="527024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61" y="152400"/>
            <a:ext cx="7394448" cy="8412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Producing Pocket Cards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2115" y="1779421"/>
            <a:ext cx="2579914" cy="2286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80315" y="1709056"/>
            <a:ext cx="2271712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</a:t>
            </a:r>
            <a:r>
              <a:rPr lang="en-US" b="1" dirty="0" smtClean="0">
                <a:solidFill>
                  <a:srgbClr val="0070C0"/>
                </a:solidFill>
              </a:rPr>
              <a:t>File - &gt; Open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712029" y="1893722"/>
            <a:ext cx="2035628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17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9861"/>
            <a:ext cx="7315200" cy="6019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Produce </a:t>
            </a:r>
            <a:r>
              <a:rPr lang="en-US" sz="2400" b="1" dirty="0" smtClean="0">
                <a:solidFill>
                  <a:srgbClr val="0070C0"/>
                </a:solidFill>
              </a:rPr>
              <a:t>Pocket Card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00" y="2286000"/>
            <a:ext cx="685800" cy="3810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  <a:endCxn id="6" idx="1"/>
          </p:cNvCxnSpPr>
          <p:nvPr/>
        </p:nvCxnSpPr>
        <p:spPr>
          <a:xfrm>
            <a:off x="4648200" y="1633835"/>
            <a:ext cx="2514600" cy="84266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1264503"/>
            <a:ext cx="4114800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“OK” to produce Pocket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36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0"/>
            <a:ext cx="8839200" cy="6126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Pocket Card </a:t>
            </a:r>
            <a:r>
              <a:rPr lang="en-US" sz="2400" b="1" dirty="0" smtClean="0">
                <a:solidFill>
                  <a:srgbClr val="1B8730"/>
                </a:solidFill>
              </a:rPr>
              <a:t>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505200"/>
            <a:ext cx="3505200" cy="914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4114800" y="2557165"/>
            <a:ext cx="1790700" cy="94803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1910834"/>
            <a:ext cx="35814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Up to three significant fires can be displayed on the Pocket Card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6057"/>
            <a:ext cx="8477250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6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72" y="762001"/>
            <a:ext cx="7467599" cy="605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72" y="-45809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Save</a:t>
            </a:r>
            <a:r>
              <a:rPr lang="en-US" sz="3200" b="1" dirty="0" smtClean="0">
                <a:solidFill>
                  <a:srgbClr val="1B8730"/>
                </a:solidFill>
              </a:rPr>
              <a:t> Pocket Card to desired location</a:t>
            </a:r>
            <a:endParaRPr lang="en-US" sz="3200" b="1" dirty="0">
              <a:solidFill>
                <a:srgbClr val="1B873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795439"/>
            <a:ext cx="41910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1. Click on “</a:t>
            </a:r>
            <a:r>
              <a:rPr lang="en-US" b="1" dirty="0" smtClean="0">
                <a:solidFill>
                  <a:srgbClr val="0070C0"/>
                </a:solidFill>
              </a:rPr>
              <a:t>File--&gt;Save As” </a:t>
            </a:r>
            <a:r>
              <a:rPr lang="en-US" b="1" dirty="0" smtClean="0"/>
              <a:t>in the upper left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66800" y="795439"/>
            <a:ext cx="3352800" cy="189619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429000" y="2565916"/>
            <a:ext cx="2253344" cy="70485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09800" y="3048000"/>
            <a:ext cx="1219200" cy="11430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54086" y="1458686"/>
            <a:ext cx="3761014" cy="29391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257800" y="1752600"/>
            <a:ext cx="1676402" cy="68580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82343" y="2381250"/>
            <a:ext cx="3461657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2. Select </a:t>
            </a:r>
            <a:r>
              <a:rPr lang="en-US" b="1" dirty="0" smtClean="0">
                <a:solidFill>
                  <a:srgbClr val="0070C0"/>
                </a:solidFill>
              </a:rPr>
              <a:t>folder</a:t>
            </a:r>
            <a:r>
              <a:rPr lang="en-US" b="1" dirty="0" smtClean="0"/>
              <a:t> to save Pocket Card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66457" y="6248400"/>
            <a:ext cx="1937656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4. Click on </a:t>
            </a:r>
            <a:r>
              <a:rPr lang="en-US" b="1" dirty="0" smtClean="0">
                <a:solidFill>
                  <a:srgbClr val="0070C0"/>
                </a:solidFill>
              </a:rPr>
              <a:t>“Save”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>
            <a:off x="5704113" y="6433066"/>
            <a:ext cx="810987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555671" y="5181600"/>
            <a:ext cx="1205594" cy="68580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73285" y="4648200"/>
            <a:ext cx="3461657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3. Type in </a:t>
            </a:r>
            <a:r>
              <a:rPr lang="en-US" b="1" dirty="0" smtClean="0">
                <a:solidFill>
                  <a:srgbClr val="0070C0"/>
                </a:solidFill>
              </a:rPr>
              <a:t>File Name </a:t>
            </a:r>
            <a:r>
              <a:rPr lang="en-US" b="1" dirty="0" smtClean="0"/>
              <a:t>of Pocket Card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821872" y="685801"/>
            <a:ext cx="321128" cy="29925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9779"/>
            <a:ext cx="7543800" cy="58864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36" y="152400"/>
            <a:ext cx="7394448" cy="8412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Open fire family plus database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9886" y="3352800"/>
            <a:ext cx="1665514" cy="3048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34088" y="3288269"/>
            <a:ext cx="2271712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</a:t>
            </a:r>
            <a:r>
              <a:rPr lang="en-US" b="1" dirty="0" smtClean="0">
                <a:solidFill>
                  <a:srgbClr val="0070C0"/>
                </a:solidFill>
              </a:rPr>
              <a:t>Database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16274" y="3489067"/>
            <a:ext cx="1017814" cy="16133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9944" y="5943600"/>
            <a:ext cx="1974056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</a:t>
            </a:r>
            <a:r>
              <a:rPr lang="en-US" b="1" dirty="0" smtClean="0">
                <a:solidFill>
                  <a:srgbClr val="0070C0"/>
                </a:solidFill>
              </a:rPr>
              <a:t>“Open”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91200" y="6128266"/>
            <a:ext cx="1378744" cy="8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41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01" y="1085850"/>
            <a:ext cx="7689108" cy="55435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36" y="152400"/>
            <a:ext cx="7394448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parameters to be displayed in the pocket card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3016908"/>
            <a:ext cx="2057400" cy="3048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86686" y="2362200"/>
            <a:ext cx="2271712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Station or SIG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43200" y="2546866"/>
            <a:ext cx="743486" cy="48014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9344" y="4844534"/>
            <a:ext cx="1974056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Fuel Model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00600" y="5029200"/>
            <a:ext cx="1378744" cy="8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68458" y="3310039"/>
            <a:ext cx="2271712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Year and Month Range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3172" y="4038600"/>
            <a:ext cx="3930228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Analysis  Period Length  </a:t>
            </a:r>
            <a:r>
              <a:rPr lang="en-US" b="1" dirty="0" smtClean="0"/>
              <a:t>in Days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486686" y="3027011"/>
            <a:ext cx="2152114" cy="93538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514600" y="4275266"/>
            <a:ext cx="578572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71600" y="4122865"/>
            <a:ext cx="1143000" cy="3048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>
            <a:endCxn id="14" idx="3"/>
          </p:cNvCxnSpPr>
          <p:nvPr/>
        </p:nvCxnSpPr>
        <p:spPr>
          <a:xfrm flipH="1">
            <a:off x="5638800" y="3494705"/>
            <a:ext cx="540544" cy="1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276600" y="3801072"/>
            <a:ext cx="2891858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49829" y="3494705"/>
            <a:ext cx="1926771" cy="30636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93171" y="4909065"/>
            <a:ext cx="1629357" cy="3048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61981"/>
            <a:ext cx="6934200" cy="582767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606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</a:t>
            </a:r>
            <a:r>
              <a:rPr lang="en-US" sz="2400" b="1" dirty="0" smtClean="0">
                <a:solidFill>
                  <a:srgbClr val="0070C0"/>
                </a:solidFill>
              </a:rPr>
              <a:t>years to Remember </a:t>
            </a:r>
            <a:r>
              <a:rPr lang="en-US" sz="2400" b="1" dirty="0" smtClean="0">
                <a:solidFill>
                  <a:srgbClr val="1B8730"/>
                </a:solidFill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Fire Danger Index </a:t>
            </a:r>
            <a:r>
              <a:rPr lang="en-US" sz="2400" b="1" dirty="0" smtClean="0">
                <a:solidFill>
                  <a:srgbClr val="1B8730"/>
                </a:solidFill>
              </a:rPr>
              <a:t>to be 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cxnSp>
        <p:nvCxnSpPr>
          <p:cNvPr id="8" name="Straight Arrow Connector 7"/>
          <p:cNvCxnSpPr>
            <a:stCxn id="15" idx="0"/>
          </p:cNvCxnSpPr>
          <p:nvPr/>
        </p:nvCxnSpPr>
        <p:spPr>
          <a:xfrm flipH="1" flipV="1">
            <a:off x="3429000" y="3285182"/>
            <a:ext cx="1028700" cy="59052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1371600"/>
            <a:ext cx="41910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Fire Danger Index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Percentile Line</a:t>
            </a:r>
            <a:r>
              <a:rPr lang="en-US" b="1" dirty="0" smtClean="0"/>
              <a:t> to be Displayed on Pocket Card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800600" y="2017931"/>
            <a:ext cx="609600" cy="953869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3875702"/>
            <a:ext cx="4648200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“Years to Remember” to be  displayed</a:t>
            </a:r>
            <a:endParaRPr lang="en-US" b="1" dirty="0"/>
          </a:p>
        </p:txBody>
      </p:sp>
      <p:cxnSp>
        <p:nvCxnSpPr>
          <p:cNvPr id="24" name="Straight Arrow Connector 23"/>
          <p:cNvCxnSpPr>
            <a:stCxn id="15" idx="0"/>
          </p:cNvCxnSpPr>
          <p:nvPr/>
        </p:nvCxnSpPr>
        <p:spPr>
          <a:xfrm flipH="1" flipV="1">
            <a:off x="4158344" y="3285182"/>
            <a:ext cx="299356" cy="59052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172200" y="2017931"/>
            <a:ext cx="152400" cy="877669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2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34605"/>
            <a:ext cx="7540583" cy="579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60681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1B8730"/>
                </a:solidFill>
              </a:rPr>
              <a:t>Enter Additional Information to be displayed</a:t>
            </a:r>
            <a:endParaRPr lang="en-US" sz="2800" b="1" dirty="0">
              <a:solidFill>
                <a:srgbClr val="1B873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14800" y="4422151"/>
            <a:ext cx="0" cy="530849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608491" y="6324600"/>
            <a:ext cx="1726995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26135" y="3437930"/>
            <a:ext cx="538843" cy="52447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13857" y="3775820"/>
            <a:ext cx="3042557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0070C0"/>
                </a:solidFill>
              </a:rPr>
              <a:t>Local Thresholds</a:t>
            </a:r>
            <a:r>
              <a:rPr lang="en-US" b="1" dirty="0" smtClean="0"/>
              <a:t> to be Displayed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776357" y="5182659"/>
            <a:ext cx="615043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8271" y="5791003"/>
            <a:ext cx="2835729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Responsible Agency </a:t>
            </a:r>
            <a:r>
              <a:rPr lang="en-US" b="1" dirty="0" smtClean="0"/>
              <a:t>can be Displayed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4724400"/>
            <a:ext cx="1747157" cy="92333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Type in any </a:t>
            </a:r>
            <a:r>
              <a:rPr lang="en-US" b="1" dirty="0" smtClean="0">
                <a:solidFill>
                  <a:srgbClr val="0070C0"/>
                </a:solidFill>
              </a:rPr>
              <a:t>Past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Experience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to be Displayed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06929" y="5622480"/>
            <a:ext cx="1202871" cy="39732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" y="4422151"/>
            <a:ext cx="2013856" cy="1200329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Check </a:t>
            </a:r>
            <a:r>
              <a:rPr lang="en-US" b="1" dirty="0" smtClean="0">
                <a:solidFill>
                  <a:srgbClr val="0070C0"/>
                </a:solidFill>
              </a:rPr>
              <a:t>“Meets NWCG Standards”</a:t>
            </a:r>
            <a:r>
              <a:rPr lang="en-US" b="1" dirty="0" smtClean="0"/>
              <a:t> if RAWS </a:t>
            </a:r>
          </a:p>
          <a:p>
            <a:r>
              <a:rPr lang="en-US" b="1" dirty="0" smtClean="0"/>
              <a:t>qualifies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742" y="2514600"/>
            <a:ext cx="3782786" cy="923330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Type in </a:t>
            </a:r>
            <a:r>
              <a:rPr lang="en-US" b="1" dirty="0" smtClean="0">
                <a:solidFill>
                  <a:srgbClr val="0070C0"/>
                </a:solidFill>
              </a:rPr>
              <a:t>Forest, Refuge, District , Park, RAWS , etc.  </a:t>
            </a:r>
            <a:r>
              <a:rPr lang="en-US" b="1" dirty="0" smtClean="0"/>
              <a:t>bullets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to be displayed on the Pocket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68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9861"/>
            <a:ext cx="7162800" cy="60198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</a:t>
            </a:r>
            <a:r>
              <a:rPr lang="en-US" sz="2400" b="1" dirty="0" smtClean="0">
                <a:solidFill>
                  <a:srgbClr val="0070C0"/>
                </a:solidFill>
              </a:rPr>
              <a:t>Significant historical fires </a:t>
            </a:r>
            <a:r>
              <a:rPr lang="en-US" sz="2400" b="1" dirty="0" smtClean="0">
                <a:solidFill>
                  <a:srgbClr val="1B8730"/>
                </a:solidFill>
              </a:rPr>
              <a:t>to be 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3810000"/>
            <a:ext cx="419100" cy="2286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910834"/>
            <a:ext cx="41910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</a:t>
            </a:r>
            <a:r>
              <a:rPr lang="en-US" b="1" dirty="0" smtClean="0">
                <a:solidFill>
                  <a:srgbClr val="0070C0"/>
                </a:solidFill>
              </a:rPr>
              <a:t>“Find” </a:t>
            </a:r>
            <a:r>
              <a:rPr lang="en-US" b="1" dirty="0" smtClean="0"/>
              <a:t>to select a significant  fire to be displayed on the pocket card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7300" y="2557165"/>
            <a:ext cx="342900" cy="125283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5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4" y="721757"/>
            <a:ext cx="7724775" cy="584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</a:t>
            </a:r>
            <a:r>
              <a:rPr lang="en-US" sz="2400" b="1" dirty="0" smtClean="0">
                <a:solidFill>
                  <a:srgbClr val="0070C0"/>
                </a:solidFill>
              </a:rPr>
              <a:t>Significant historical fires </a:t>
            </a:r>
            <a:r>
              <a:rPr lang="en-US" sz="2400" b="1" dirty="0" smtClean="0">
                <a:solidFill>
                  <a:srgbClr val="1B8730"/>
                </a:solidFill>
              </a:rPr>
              <a:t>to be 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4757057"/>
            <a:ext cx="1904999" cy="88174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550229" y="2291052"/>
            <a:ext cx="2619716" cy="833148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544669"/>
            <a:ext cx="30480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Sort </a:t>
            </a:r>
            <a:r>
              <a:rPr lang="en-US" b="1" dirty="0" smtClean="0">
                <a:solidFill>
                  <a:srgbClr val="0070C0"/>
                </a:solidFill>
              </a:rPr>
              <a:t>Fires by Discovery Date,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Name or Acres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91200" y="6128266"/>
            <a:ext cx="1378744" cy="8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76800" y="1740932"/>
            <a:ext cx="381000" cy="1078468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65514" y="4180114"/>
            <a:ext cx="1687286" cy="1017814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1921720"/>
            <a:ext cx="3505200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Year Range to be Displayed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90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828674"/>
            <a:ext cx="780006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</a:t>
            </a:r>
            <a:r>
              <a:rPr lang="en-US" sz="2400" b="1" dirty="0" smtClean="0">
                <a:solidFill>
                  <a:srgbClr val="0070C0"/>
                </a:solidFill>
              </a:rPr>
              <a:t>Significant historical fires </a:t>
            </a:r>
            <a:r>
              <a:rPr lang="en-US" sz="2400" b="1" dirty="0" smtClean="0">
                <a:solidFill>
                  <a:srgbClr val="1B8730"/>
                </a:solidFill>
              </a:rPr>
              <a:t>to be 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334000"/>
            <a:ext cx="1904999" cy="3048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544669"/>
            <a:ext cx="3048000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Acres </a:t>
            </a:r>
            <a:r>
              <a:rPr lang="en-US" b="1" dirty="0" smtClean="0"/>
              <a:t>descending selected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91200" y="6128266"/>
            <a:ext cx="1378744" cy="806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10200" y="1359932"/>
            <a:ext cx="798230" cy="1154668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65514" y="4180114"/>
            <a:ext cx="1687286" cy="115388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57800" y="990600"/>
            <a:ext cx="35052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fire to select it into Pocket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537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9861"/>
            <a:ext cx="7162800" cy="60198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412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1B8730"/>
                </a:solidFill>
              </a:rPr>
              <a:t>Select </a:t>
            </a:r>
            <a:r>
              <a:rPr lang="en-US" sz="2400" b="1" dirty="0" smtClean="0">
                <a:solidFill>
                  <a:srgbClr val="0070C0"/>
                </a:solidFill>
              </a:rPr>
              <a:t>Significant historical fires </a:t>
            </a:r>
            <a:r>
              <a:rPr lang="en-US" sz="2400" b="1" dirty="0" smtClean="0">
                <a:solidFill>
                  <a:srgbClr val="1B8730"/>
                </a:solidFill>
              </a:rPr>
              <a:t>to be displayed</a:t>
            </a:r>
            <a:endParaRPr lang="en-US" sz="2400" b="1" dirty="0">
              <a:solidFill>
                <a:srgbClr val="1B873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505200"/>
            <a:ext cx="3505200" cy="914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4114800" y="2557165"/>
            <a:ext cx="1790700" cy="94803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1910834"/>
            <a:ext cx="3581400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Up to three significant fires can be displayed on the Pocket Card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2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110364</TotalTime>
  <Words>293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Producing Pocket Cards</vt:lpstr>
      <vt:lpstr>Open fire family plus database</vt:lpstr>
      <vt:lpstr>Select parameters to be displayed in the pocket card</vt:lpstr>
      <vt:lpstr>Select years to Remember and Fire Danger Index to be displayed</vt:lpstr>
      <vt:lpstr>Enter Additional Information to be displayed</vt:lpstr>
      <vt:lpstr>Select Significant historical fires to be displayed</vt:lpstr>
      <vt:lpstr>Select Significant historical fires to be displayed</vt:lpstr>
      <vt:lpstr>Select Significant historical fires to be displayed</vt:lpstr>
      <vt:lpstr>Select Significant historical fires to be displayed</vt:lpstr>
      <vt:lpstr>Produce Pocket Card</vt:lpstr>
      <vt:lpstr>Pocket Card displayed</vt:lpstr>
      <vt:lpstr>Save Pocket Card to desired location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Marien, Stephen</dc:creator>
  <cp:lastModifiedBy>USDA Forest Service</cp:lastModifiedBy>
  <cp:revision>116</cp:revision>
  <dcterms:created xsi:type="dcterms:W3CDTF">2013-01-25T15:34:46Z</dcterms:created>
  <dcterms:modified xsi:type="dcterms:W3CDTF">2014-12-19T21:45:51Z</dcterms:modified>
</cp:coreProperties>
</file>