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2"/>
  </p:notesMasterIdLst>
  <p:handoutMasterIdLst>
    <p:handoutMasterId r:id="rId23"/>
  </p:handoutMasterIdLst>
  <p:sldIdLst>
    <p:sldId id="256" r:id="rId2"/>
    <p:sldId id="329" r:id="rId3"/>
    <p:sldId id="274" r:id="rId4"/>
    <p:sldId id="330" r:id="rId5"/>
    <p:sldId id="331" r:id="rId6"/>
    <p:sldId id="332" r:id="rId7"/>
    <p:sldId id="333" r:id="rId8"/>
    <p:sldId id="341" r:id="rId9"/>
    <p:sldId id="334" r:id="rId10"/>
    <p:sldId id="343" r:id="rId11"/>
    <p:sldId id="335" r:id="rId12"/>
    <p:sldId id="336" r:id="rId13"/>
    <p:sldId id="337" r:id="rId14"/>
    <p:sldId id="353" r:id="rId15"/>
    <p:sldId id="328" r:id="rId16"/>
    <p:sldId id="314" r:id="rId17"/>
    <p:sldId id="306" r:id="rId18"/>
    <p:sldId id="345" r:id="rId19"/>
    <p:sldId id="346" r:id="rId20"/>
    <p:sldId id="290" r:id="rId21"/>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3836" autoAdjust="0"/>
  </p:normalViewPr>
  <p:slideViewPr>
    <p:cSldViewPr>
      <p:cViewPr>
        <p:scale>
          <a:sx n="60" d="100"/>
          <a:sy n="60" d="100"/>
        </p:scale>
        <p:origin x="-2098" y="-811"/>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8FAA6896-A02A-418A-9DD8-12A33DCDACA5}" type="datetimeFigureOut">
              <a:rPr lang="en-US" smtClean="0"/>
              <a:pPr/>
              <a:t>3/24/2014</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6270E92B-A87B-4884-A802-B417F232A4BD}" type="slidenum">
              <a:rPr lang="en-US" smtClean="0"/>
              <a:pPr/>
              <a:t>‹#›</a:t>
            </a:fld>
            <a:endParaRPr lang="en-US"/>
          </a:p>
        </p:txBody>
      </p:sp>
    </p:spTree>
    <p:extLst>
      <p:ext uri="{BB962C8B-B14F-4D97-AF65-F5344CB8AC3E}">
        <p14:creationId xmlns:p14="http://schemas.microsoft.com/office/powerpoint/2010/main" val="22330227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lvl1pPr>
          </a:lstStyle>
          <a:p>
            <a:fld id="{368C9814-4884-494C-A8A9-A0FA937BE07D}" type="datetimeFigureOut">
              <a:rPr lang="en-US" smtClean="0"/>
              <a:t>3/24/2014</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a:defRPr sz="1200"/>
            </a:lvl1pPr>
          </a:lstStyle>
          <a:p>
            <a:fld id="{9EE8C3B9-494C-416C-A55F-C4B745EF6069}" type="slidenum">
              <a:rPr lang="en-US" smtClean="0"/>
              <a:t>‹#›</a:t>
            </a:fld>
            <a:endParaRPr lang="en-US"/>
          </a:p>
        </p:txBody>
      </p:sp>
    </p:spTree>
    <p:extLst>
      <p:ext uri="{BB962C8B-B14F-4D97-AF65-F5344CB8AC3E}">
        <p14:creationId xmlns:p14="http://schemas.microsoft.com/office/powerpoint/2010/main" val="23892104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Integrated Reporting of </a:t>
            </a:r>
            <a:r>
              <a:rPr lang="en-US" sz="1200" kern="1200" dirty="0" err="1" smtClean="0">
                <a:solidFill>
                  <a:schemeClr val="tx1"/>
                </a:solidFill>
                <a:effectLst/>
                <a:latin typeface="+mn-lt"/>
                <a:ea typeface="+mn-ea"/>
                <a:cs typeface="+mn-cs"/>
              </a:rPr>
              <a:t>Wildland</a:t>
            </a:r>
            <a:r>
              <a:rPr lang="en-US" sz="1200" kern="1200" dirty="0" smtClean="0">
                <a:solidFill>
                  <a:schemeClr val="tx1"/>
                </a:solidFill>
                <a:effectLst/>
                <a:latin typeface="+mn-lt"/>
                <a:ea typeface="+mn-ea"/>
                <a:cs typeface="+mn-cs"/>
              </a:rPr>
              <a:t>-Fire Information (IRWIN) is tasked with providing data exchange capabilities between existing applications used to manage data related to </a:t>
            </a:r>
            <a:r>
              <a:rPr lang="en-US" sz="1200" kern="1200" dirty="0" err="1" smtClean="0">
                <a:solidFill>
                  <a:schemeClr val="tx1"/>
                </a:solidFill>
                <a:effectLst/>
                <a:latin typeface="+mn-lt"/>
                <a:ea typeface="+mn-ea"/>
                <a:cs typeface="+mn-cs"/>
              </a:rPr>
              <a:t>wildland</a:t>
            </a:r>
            <a:r>
              <a:rPr lang="en-US" sz="1200" kern="1200" dirty="0" smtClean="0">
                <a:solidFill>
                  <a:schemeClr val="tx1"/>
                </a:solidFill>
                <a:effectLst/>
                <a:latin typeface="+mn-lt"/>
                <a:ea typeface="+mn-ea"/>
                <a:cs typeface="+mn-cs"/>
              </a:rPr>
              <a:t> fire incidents.  IRWIN is focused on the goals of reducing redundant data entry, identifying authoritative data sources, and improving the consistency, accuracy, and availability of operational data.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IRWIN can be thought of as a central hub that orchestrates data between the various applications.  Users will continue to utilize the existing applications but some or all of the data needed to create an incident, for example, will be pre-populated.  IRWIN conducts conflict detection and resolution on all new incidents to ensure each incident has a unique record.  All systems accessing that incident data are provided an IRWIN ID which they store.  This allows records in all partner applications to be synchronized with confidence.  </a:t>
            </a: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EE8C3B9-494C-416C-A55F-C4B745EF6069}" type="slidenum">
              <a:rPr lang="en-US" smtClean="0"/>
              <a:t>3</a:t>
            </a:fld>
            <a:endParaRPr lang="en-US"/>
          </a:p>
        </p:txBody>
      </p:sp>
    </p:spTree>
    <p:extLst>
      <p:ext uri="{BB962C8B-B14F-4D97-AF65-F5344CB8AC3E}">
        <p14:creationId xmlns:p14="http://schemas.microsoft.com/office/powerpoint/2010/main" val="18772167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½ mile and 6hrs criteria</a:t>
            </a:r>
            <a:r>
              <a:rPr lang="en-US" baseline="0" dirty="0" smtClean="0"/>
              <a:t> has been used by WFDSS for several years.  It is, to our knowledge, the only application that has a spatial and temporal method of identifying potential conflicts.  We adopted this for IRWIN and are open to adjusting it if we find more effective criteria.</a:t>
            </a:r>
          </a:p>
          <a:p>
            <a:endParaRPr lang="en-US" baseline="0" dirty="0" smtClean="0"/>
          </a:p>
          <a:p>
            <a:r>
              <a:rPr lang="en-US" baseline="0" dirty="0" smtClean="0"/>
              <a:t>Incidents from the same dispatch center via CAD will not be flagged as potential conflicts.  We expect if a dispatch center is creating records of multiple incidents within ½ mile and 6 </a:t>
            </a:r>
            <a:r>
              <a:rPr lang="en-US" baseline="0" dirty="0" err="1" smtClean="0"/>
              <a:t>hrs</a:t>
            </a:r>
            <a:r>
              <a:rPr lang="en-US" baseline="0" dirty="0" smtClean="0"/>
              <a:t> of each other, they have a lightning bust or some other event occurring.</a:t>
            </a:r>
            <a:endParaRPr lang="en-US" dirty="0"/>
          </a:p>
        </p:txBody>
      </p:sp>
      <p:sp>
        <p:nvSpPr>
          <p:cNvPr id="4" name="Slide Number Placeholder 3"/>
          <p:cNvSpPr>
            <a:spLocks noGrp="1"/>
          </p:cNvSpPr>
          <p:nvPr>
            <p:ph type="sldNum" sz="quarter" idx="10"/>
          </p:nvPr>
        </p:nvSpPr>
        <p:spPr/>
        <p:txBody>
          <a:bodyPr/>
          <a:lstStyle/>
          <a:p>
            <a:fld id="{9EE8C3B9-494C-416C-A55F-C4B745EF6069}" type="slidenum">
              <a:rPr lang="en-US" smtClean="0"/>
              <a:t>16</a:t>
            </a:fld>
            <a:endParaRPr lang="en-US"/>
          </a:p>
        </p:txBody>
      </p:sp>
    </p:spTree>
    <p:extLst>
      <p:ext uri="{BB962C8B-B14F-4D97-AF65-F5344CB8AC3E}">
        <p14:creationId xmlns:p14="http://schemas.microsoft.com/office/powerpoint/2010/main" val="20349246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Good – In centers with WildCAD,</a:t>
            </a:r>
            <a:r>
              <a:rPr lang="en-US" baseline="0" dirty="0" smtClean="0"/>
              <a:t> IRWIN essentially eliminates the need for a dispatcher to log into two applications – FireCode and WFDSS.  Prior studies indicate it takes 5-8 minutes to log into an application and complete initial “header” data – Fire Name, Point of Origin, Owner, etc.  Initial integrated testing either created or made the record available to four applications in under 8 seconds. </a:t>
            </a:r>
          </a:p>
          <a:p>
            <a:endParaRPr lang="en-US" baseline="0" dirty="0" smtClean="0"/>
          </a:p>
          <a:p>
            <a:r>
              <a:rPr lang="en-US" baseline="0" dirty="0" smtClean="0"/>
              <a:t>The Bad – Center Managers need to be aware of the modifications to business practices to assist </a:t>
            </a:r>
            <a:r>
              <a:rPr lang="en-US" baseline="0" dirty="0" err="1" smtClean="0"/>
              <a:t>seasonals</a:t>
            </a:r>
            <a:r>
              <a:rPr lang="en-US" baseline="0" dirty="0" smtClean="0"/>
              <a:t> and expanded with new requirements.  For example, they may be confused or irritated if a SOPL calls and asks them to update a location.  It is important for the dispatch centers to be responsive to these requests so the other functional areas can perform their duties.  We are hopeful that the synchronization of data across the applications will reduce the volume of incorrect data that WFDSS or 209 users experienced in the past. </a:t>
            </a:r>
          </a:p>
          <a:p>
            <a:endParaRPr lang="en-US" baseline="0" dirty="0" smtClean="0"/>
          </a:p>
          <a:p>
            <a:r>
              <a:rPr lang="en-US" baseline="0" dirty="0" smtClean="0"/>
              <a:t>The Ugly – Change, even good change, can be challenging. Users may not understand why they can’t edit a field in ICS209 or WFDSS anymore.  It may feel like they have lost “control”.  With time, these issues should be replaced when users experience fewer data issues.  There will be some situations where IRWIN and the data exchange capability don’t accommodate an exceptional scenario.  The IRWIN team and the business community will then need to determine if, and how to address the issue in the future.</a:t>
            </a:r>
            <a:endParaRPr lang="en-US" dirty="0"/>
          </a:p>
        </p:txBody>
      </p:sp>
      <p:sp>
        <p:nvSpPr>
          <p:cNvPr id="4" name="Slide Number Placeholder 3"/>
          <p:cNvSpPr>
            <a:spLocks noGrp="1"/>
          </p:cNvSpPr>
          <p:nvPr>
            <p:ph type="sldNum" sz="quarter" idx="10"/>
          </p:nvPr>
        </p:nvSpPr>
        <p:spPr/>
        <p:txBody>
          <a:bodyPr/>
          <a:lstStyle/>
          <a:p>
            <a:fld id="{9EE8C3B9-494C-416C-A55F-C4B745EF6069}" type="slidenum">
              <a:rPr lang="en-US" smtClean="0"/>
              <a:t>17</a:t>
            </a:fld>
            <a:endParaRPr lang="en-US"/>
          </a:p>
        </p:txBody>
      </p:sp>
    </p:spTree>
    <p:extLst>
      <p:ext uri="{BB962C8B-B14F-4D97-AF65-F5344CB8AC3E}">
        <p14:creationId xmlns:p14="http://schemas.microsoft.com/office/powerpoint/2010/main" val="33084608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Good – In centers with WildCAD,</a:t>
            </a:r>
            <a:r>
              <a:rPr lang="en-US" baseline="0" dirty="0" smtClean="0"/>
              <a:t> IRWIN essentially eliminates the need for a dispatcher to log into two applications – FireCode and WFDSS.  Prior studies indicate it takes 5-8 minutes to log into an application and complete initial “header” data – Fire Name, Point of Origin, Owner, etc.  Initial integrated testing either created or made the record available to four applications in under 8 seconds. </a:t>
            </a:r>
          </a:p>
          <a:p>
            <a:endParaRPr lang="en-US" baseline="0" dirty="0" smtClean="0"/>
          </a:p>
          <a:p>
            <a:r>
              <a:rPr lang="en-US" baseline="0" dirty="0" smtClean="0"/>
              <a:t>The Bad – Center Managers need to be aware of the modifications to business practices to assist </a:t>
            </a:r>
            <a:r>
              <a:rPr lang="en-US" baseline="0" dirty="0" err="1" smtClean="0"/>
              <a:t>seasonals</a:t>
            </a:r>
            <a:r>
              <a:rPr lang="en-US" baseline="0" dirty="0" smtClean="0"/>
              <a:t> and expanded with new requirements.  For example, they may be confused or irritated if a SOPL calls and asks them to update a location.  It is important for the dispatch centers to be responsive to these requests so the other functional areas can perform their duties.  We are hopeful that the synchronization of data across the applications will reduce the volume of incorrect data that WFDSS or 209 users experienced in the past. </a:t>
            </a:r>
          </a:p>
          <a:p>
            <a:endParaRPr lang="en-US" baseline="0" dirty="0" smtClean="0"/>
          </a:p>
          <a:p>
            <a:r>
              <a:rPr lang="en-US" baseline="0" dirty="0" smtClean="0"/>
              <a:t>The Ugly – Change, even good change, can be challenging. Users may not understand why they can’t edit a field in ICS209 or WFDSS anymore.  It may feel like they have lost “control”.  With time, these issues should be replaced when users experience fewer data issues.  There will be some situations where IRWIN and the data exchange capability don’t accommodate an exceptional scenario.  The IRWIN team and the business community will then need to determine if, and how to address the issue in the future.</a:t>
            </a:r>
            <a:endParaRPr lang="en-US" dirty="0"/>
          </a:p>
        </p:txBody>
      </p:sp>
      <p:sp>
        <p:nvSpPr>
          <p:cNvPr id="4" name="Slide Number Placeholder 3"/>
          <p:cNvSpPr>
            <a:spLocks noGrp="1"/>
          </p:cNvSpPr>
          <p:nvPr>
            <p:ph type="sldNum" sz="quarter" idx="10"/>
          </p:nvPr>
        </p:nvSpPr>
        <p:spPr/>
        <p:txBody>
          <a:bodyPr/>
          <a:lstStyle/>
          <a:p>
            <a:fld id="{9EE8C3B9-494C-416C-A55F-C4B745EF6069}" type="slidenum">
              <a:rPr lang="en-US" smtClean="0"/>
              <a:t>18</a:t>
            </a:fld>
            <a:endParaRPr lang="en-US"/>
          </a:p>
        </p:txBody>
      </p:sp>
    </p:spTree>
    <p:extLst>
      <p:ext uri="{BB962C8B-B14F-4D97-AF65-F5344CB8AC3E}">
        <p14:creationId xmlns:p14="http://schemas.microsoft.com/office/powerpoint/2010/main" val="33084608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Good – In centers with WildCAD,</a:t>
            </a:r>
            <a:r>
              <a:rPr lang="en-US" baseline="0" dirty="0" smtClean="0"/>
              <a:t> IRWIN essentially eliminates the need for a dispatcher to log into two applications – FireCode and WFDSS.  Prior studies indicate it takes 5-8 minutes to log into an application and complete initial “header” data – Fire Name, Point of Origin, Owner, etc.  Initial integrated testing either created or made the record available to four applications in under 8 seconds. </a:t>
            </a:r>
          </a:p>
          <a:p>
            <a:endParaRPr lang="en-US" baseline="0" dirty="0" smtClean="0"/>
          </a:p>
          <a:p>
            <a:r>
              <a:rPr lang="en-US" baseline="0" dirty="0" smtClean="0"/>
              <a:t>The Bad – Center Managers need to be aware of the modifications to business practices to assist </a:t>
            </a:r>
            <a:r>
              <a:rPr lang="en-US" baseline="0" dirty="0" err="1" smtClean="0"/>
              <a:t>seasonals</a:t>
            </a:r>
            <a:r>
              <a:rPr lang="en-US" baseline="0" dirty="0" smtClean="0"/>
              <a:t> and expanded with new requirements.  For example, they may be confused or irritated if a SOPL calls and asks them to update a location.  It is important for the dispatch centers to be responsive to these requests so the other functional areas can perform their duties.  We are hopeful that the synchronization of data across the applications will reduce the volume of incorrect data that WFDSS or 209 users experienced in the past. </a:t>
            </a:r>
          </a:p>
          <a:p>
            <a:endParaRPr lang="en-US" baseline="0" dirty="0" smtClean="0"/>
          </a:p>
          <a:p>
            <a:r>
              <a:rPr lang="en-US" baseline="0" dirty="0" smtClean="0"/>
              <a:t>The Ugly – Change, even good change, can be challenging. Users may not understand why they can’t edit a field in ICS209 or WFDSS anymore.  It may feel like they have lost “control”.  With time, these issues should be replaced when users experience fewer data issues.  There will be some situations where IRWIN and the data exchange capability don’t accommodate an exceptional scenario.  The IRWIN team and the business community will then need to determine if, and how to address the issue in the future.</a:t>
            </a:r>
            <a:endParaRPr lang="en-US" dirty="0"/>
          </a:p>
        </p:txBody>
      </p:sp>
      <p:sp>
        <p:nvSpPr>
          <p:cNvPr id="4" name="Slide Number Placeholder 3"/>
          <p:cNvSpPr>
            <a:spLocks noGrp="1"/>
          </p:cNvSpPr>
          <p:nvPr>
            <p:ph type="sldNum" sz="quarter" idx="10"/>
          </p:nvPr>
        </p:nvSpPr>
        <p:spPr/>
        <p:txBody>
          <a:bodyPr/>
          <a:lstStyle/>
          <a:p>
            <a:fld id="{9EE8C3B9-494C-416C-A55F-C4B745EF6069}" type="slidenum">
              <a:rPr lang="en-US" smtClean="0"/>
              <a:t>19</a:t>
            </a:fld>
            <a:endParaRPr lang="en-US"/>
          </a:p>
        </p:txBody>
      </p:sp>
    </p:spTree>
    <p:extLst>
      <p:ext uri="{BB962C8B-B14F-4D97-AF65-F5344CB8AC3E}">
        <p14:creationId xmlns:p14="http://schemas.microsoft.com/office/powerpoint/2010/main" val="3308460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Authoritative Data Source (ADS) permission matrixes allowed by IRWIN, defining which system has precedence to edit an incident’s data elements. In order for a particular system to update a specific data element, that system must have equal or higher precedence than the last system to update the element. IRWIN tracks all changes which occur to an incident, facilitating this. The ADS exists to maintain data integrity as multiple systems begin to share information about a particular incident.  </a:t>
            </a:r>
            <a:endParaRPr lang="en-US" dirty="0"/>
          </a:p>
        </p:txBody>
      </p:sp>
      <p:sp>
        <p:nvSpPr>
          <p:cNvPr id="4" name="Slide Number Placeholder 3"/>
          <p:cNvSpPr>
            <a:spLocks noGrp="1"/>
          </p:cNvSpPr>
          <p:nvPr>
            <p:ph type="sldNum" sz="quarter" idx="10"/>
          </p:nvPr>
        </p:nvSpPr>
        <p:spPr/>
        <p:txBody>
          <a:bodyPr/>
          <a:lstStyle/>
          <a:p>
            <a:fld id="{9EE8C3B9-494C-416C-A55F-C4B745EF6069}" type="slidenum">
              <a:rPr lang="en-US" smtClean="0"/>
              <a:t>7</a:t>
            </a:fld>
            <a:endParaRPr lang="en-US"/>
          </a:p>
        </p:txBody>
      </p:sp>
    </p:spTree>
    <p:extLst>
      <p:ext uri="{BB962C8B-B14F-4D97-AF65-F5344CB8AC3E}">
        <p14:creationId xmlns:p14="http://schemas.microsoft.com/office/powerpoint/2010/main" val="2350492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Authoritative Data Source (ADS) permission matrixes allowed by IRWIN, defining which system has precedence to edit an incident’s data elements. In order for a particular system to update a specific data element, that system must have equal or higher precedence than the last system to update the element. IRWIN tracks all changes which occur to an incident, facilitating this. The ADS exists to maintain data integrity as multiple systems begin to share information about a particular incident.  </a:t>
            </a:r>
            <a:endParaRPr lang="en-US" dirty="0"/>
          </a:p>
        </p:txBody>
      </p:sp>
      <p:sp>
        <p:nvSpPr>
          <p:cNvPr id="4" name="Slide Number Placeholder 3"/>
          <p:cNvSpPr>
            <a:spLocks noGrp="1"/>
          </p:cNvSpPr>
          <p:nvPr>
            <p:ph type="sldNum" sz="quarter" idx="10"/>
          </p:nvPr>
        </p:nvSpPr>
        <p:spPr/>
        <p:txBody>
          <a:bodyPr/>
          <a:lstStyle/>
          <a:p>
            <a:fld id="{9EE8C3B9-494C-416C-A55F-C4B745EF6069}" type="slidenum">
              <a:rPr lang="en-US" smtClean="0"/>
              <a:t>8</a:t>
            </a:fld>
            <a:endParaRPr lang="en-US"/>
          </a:p>
        </p:txBody>
      </p:sp>
    </p:spTree>
    <p:extLst>
      <p:ext uri="{BB962C8B-B14F-4D97-AF65-F5344CB8AC3E}">
        <p14:creationId xmlns:p14="http://schemas.microsoft.com/office/powerpoint/2010/main" val="23504922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Authoritative Data Source (ADS) permission matrixes allowed by IRWIN, defining which system has precedence to edit an incident’s data elements. In order for a particular system to update a specific data element, that system must have equal or higher precedence than the last system to update the element. IRWIN tracks all changes which occur to an incident, facilitating this. The ADS exists to maintain data integrity as multiple systems begin to share information about a particular incident.  </a:t>
            </a:r>
            <a:endParaRPr lang="en-US" dirty="0"/>
          </a:p>
        </p:txBody>
      </p:sp>
      <p:sp>
        <p:nvSpPr>
          <p:cNvPr id="4" name="Slide Number Placeholder 3"/>
          <p:cNvSpPr>
            <a:spLocks noGrp="1"/>
          </p:cNvSpPr>
          <p:nvPr>
            <p:ph type="sldNum" sz="quarter" idx="10"/>
          </p:nvPr>
        </p:nvSpPr>
        <p:spPr/>
        <p:txBody>
          <a:bodyPr/>
          <a:lstStyle/>
          <a:p>
            <a:fld id="{9EE8C3B9-494C-416C-A55F-C4B745EF6069}" type="slidenum">
              <a:rPr lang="en-US" smtClean="0"/>
              <a:t>9</a:t>
            </a:fld>
            <a:endParaRPr lang="en-US"/>
          </a:p>
        </p:txBody>
      </p:sp>
    </p:spTree>
    <p:extLst>
      <p:ext uri="{BB962C8B-B14F-4D97-AF65-F5344CB8AC3E}">
        <p14:creationId xmlns:p14="http://schemas.microsoft.com/office/powerpoint/2010/main" val="2350492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Authoritative Data Source (ADS) permission matrixes allowed by IRWIN, defining which system has precedence to edit an incident’s data elements. In order for a particular system to update a specific data element, that system must have equal or higher precedence than the last system to update the element. IRWIN tracks all changes which occur to an incident, facilitating this. The ADS exists to maintain data integrity as multiple systems begin to share information about a particular incident.  </a:t>
            </a:r>
            <a:endParaRPr lang="en-US" dirty="0"/>
          </a:p>
        </p:txBody>
      </p:sp>
      <p:sp>
        <p:nvSpPr>
          <p:cNvPr id="4" name="Slide Number Placeholder 3"/>
          <p:cNvSpPr>
            <a:spLocks noGrp="1"/>
          </p:cNvSpPr>
          <p:nvPr>
            <p:ph type="sldNum" sz="quarter" idx="10"/>
          </p:nvPr>
        </p:nvSpPr>
        <p:spPr/>
        <p:txBody>
          <a:bodyPr/>
          <a:lstStyle/>
          <a:p>
            <a:fld id="{9EE8C3B9-494C-416C-A55F-C4B745EF6069}" type="slidenum">
              <a:rPr lang="en-US" smtClean="0"/>
              <a:t>10</a:t>
            </a:fld>
            <a:endParaRPr lang="en-US"/>
          </a:p>
        </p:txBody>
      </p:sp>
    </p:spTree>
    <p:extLst>
      <p:ext uri="{BB962C8B-B14F-4D97-AF65-F5344CB8AC3E}">
        <p14:creationId xmlns:p14="http://schemas.microsoft.com/office/powerpoint/2010/main" val="23504922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Authoritative Data Source (ADS) permission matrixes allowed by IRWIN, defining which system has precedence to edit an incident’s data elements. In order for a particular system to update a specific data element, that system must have equal or higher precedence than the last system to update the element. IRWIN tracks all changes which occur to an incident, facilitating this. The ADS exists to maintain data integrity as multiple systems begin to share information about a particular incident.  </a:t>
            </a:r>
            <a:endParaRPr lang="en-US" dirty="0"/>
          </a:p>
        </p:txBody>
      </p:sp>
      <p:sp>
        <p:nvSpPr>
          <p:cNvPr id="4" name="Slide Number Placeholder 3"/>
          <p:cNvSpPr>
            <a:spLocks noGrp="1"/>
          </p:cNvSpPr>
          <p:nvPr>
            <p:ph type="sldNum" sz="quarter" idx="10"/>
          </p:nvPr>
        </p:nvSpPr>
        <p:spPr/>
        <p:txBody>
          <a:bodyPr/>
          <a:lstStyle/>
          <a:p>
            <a:fld id="{9EE8C3B9-494C-416C-A55F-C4B745EF6069}" type="slidenum">
              <a:rPr lang="en-US" smtClean="0"/>
              <a:t>11</a:t>
            </a:fld>
            <a:endParaRPr lang="en-US"/>
          </a:p>
        </p:txBody>
      </p:sp>
    </p:spTree>
    <p:extLst>
      <p:ext uri="{BB962C8B-B14F-4D97-AF65-F5344CB8AC3E}">
        <p14:creationId xmlns:p14="http://schemas.microsoft.com/office/powerpoint/2010/main" val="2350492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Authoritative Data Source (ADS) permission matrixes allowed by IRWIN, defining which system has precedence to edit an incident’s data elements. In order for a particular system to update a specific data element, that system must have equal or higher precedence than the last system to update the element. IRWIN tracks all changes which occur to an incident, facilitating this. The ADS exists to maintain data integrity as multiple systems begin to share information about a particular incident.  </a:t>
            </a:r>
            <a:endParaRPr lang="en-US" dirty="0"/>
          </a:p>
        </p:txBody>
      </p:sp>
      <p:sp>
        <p:nvSpPr>
          <p:cNvPr id="4" name="Slide Number Placeholder 3"/>
          <p:cNvSpPr>
            <a:spLocks noGrp="1"/>
          </p:cNvSpPr>
          <p:nvPr>
            <p:ph type="sldNum" sz="quarter" idx="10"/>
          </p:nvPr>
        </p:nvSpPr>
        <p:spPr/>
        <p:txBody>
          <a:bodyPr/>
          <a:lstStyle/>
          <a:p>
            <a:fld id="{9EE8C3B9-494C-416C-A55F-C4B745EF6069}" type="slidenum">
              <a:rPr lang="en-US" smtClean="0"/>
              <a:t>12</a:t>
            </a:fld>
            <a:endParaRPr lang="en-US"/>
          </a:p>
        </p:txBody>
      </p:sp>
    </p:spTree>
    <p:extLst>
      <p:ext uri="{BB962C8B-B14F-4D97-AF65-F5344CB8AC3E}">
        <p14:creationId xmlns:p14="http://schemas.microsoft.com/office/powerpoint/2010/main" val="23504922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Authoritative Data Source (ADS) permission matrixes allowed by IRWIN, defining which system has precedence to edit an incident’s data elements. In order for a particular system to update a specific data element, that system must have equal or higher precedence than the last system to update the element. IRWIN tracks all changes which occur to an incident, facilitating this. The ADS exists to maintain data integrity as multiple systems begin to share information about a particular incident.  </a:t>
            </a:r>
            <a:endParaRPr lang="en-US" dirty="0"/>
          </a:p>
        </p:txBody>
      </p:sp>
      <p:sp>
        <p:nvSpPr>
          <p:cNvPr id="4" name="Slide Number Placeholder 3"/>
          <p:cNvSpPr>
            <a:spLocks noGrp="1"/>
          </p:cNvSpPr>
          <p:nvPr>
            <p:ph type="sldNum" sz="quarter" idx="10"/>
          </p:nvPr>
        </p:nvSpPr>
        <p:spPr/>
        <p:txBody>
          <a:bodyPr/>
          <a:lstStyle/>
          <a:p>
            <a:fld id="{9EE8C3B9-494C-416C-A55F-C4B745EF6069}" type="slidenum">
              <a:rPr lang="en-US" smtClean="0"/>
              <a:t>13</a:t>
            </a:fld>
            <a:endParaRPr lang="en-US"/>
          </a:p>
        </p:txBody>
      </p:sp>
    </p:spTree>
    <p:extLst>
      <p:ext uri="{BB962C8B-B14F-4D97-AF65-F5344CB8AC3E}">
        <p14:creationId xmlns:p14="http://schemas.microsoft.com/office/powerpoint/2010/main" val="23504922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Authoritative Data Source (ADS) permission matrixes allowed by IRWIN, defining which system has precedence to edit an incident’s data elements. In order for a particular system to update a specific data element, that system must have equal or higher precedence than the last system to update the element. IRWIN tracks all changes which occur to an incident, facilitating this. The ADS exists to maintain data integrity as multiple systems begin to share information about a particular incident.  </a:t>
            </a:r>
            <a:endParaRPr lang="en-US" dirty="0"/>
          </a:p>
        </p:txBody>
      </p:sp>
      <p:sp>
        <p:nvSpPr>
          <p:cNvPr id="4" name="Slide Number Placeholder 3"/>
          <p:cNvSpPr>
            <a:spLocks noGrp="1"/>
          </p:cNvSpPr>
          <p:nvPr>
            <p:ph type="sldNum" sz="quarter" idx="10"/>
          </p:nvPr>
        </p:nvSpPr>
        <p:spPr/>
        <p:txBody>
          <a:bodyPr/>
          <a:lstStyle/>
          <a:p>
            <a:fld id="{9EE8C3B9-494C-416C-A55F-C4B745EF6069}" type="slidenum">
              <a:rPr lang="en-US" smtClean="0"/>
              <a:t>14</a:t>
            </a:fld>
            <a:endParaRPr lang="en-US"/>
          </a:p>
        </p:txBody>
      </p:sp>
    </p:spTree>
    <p:extLst>
      <p:ext uri="{BB962C8B-B14F-4D97-AF65-F5344CB8AC3E}">
        <p14:creationId xmlns:p14="http://schemas.microsoft.com/office/powerpoint/2010/main" val="2350492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00B9CAC4-05CD-484B-BB2E-CB0BCAA470D1}" type="datetimeFigureOut">
              <a:rPr lang="en-US" smtClean="0"/>
              <a:pPr/>
              <a:t>3/24/2014</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FDFA61D4-217D-4568-9F9B-7537FD5DB1C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B9CAC4-05CD-484B-BB2E-CB0BCAA470D1}" type="datetimeFigureOut">
              <a:rPr lang="en-US" smtClean="0"/>
              <a:pPr/>
              <a:t>3/24/2014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A61D4-217D-4568-9F9B-7537FD5DB1C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B9CAC4-05CD-484B-BB2E-CB0BCAA470D1}" type="datetimeFigureOut">
              <a:rPr lang="en-US" smtClean="0"/>
              <a:pPr/>
              <a:t>3/24/2014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A61D4-217D-4568-9F9B-7537FD5DB1C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00B9CAC4-05CD-484B-BB2E-CB0BCAA470D1}" type="datetimeFigureOut">
              <a:rPr lang="en-US" smtClean="0"/>
              <a:pPr/>
              <a:t>3/24/2014</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FDFA61D4-217D-4568-9F9B-7537FD5DB1C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00B9CAC4-05CD-484B-BB2E-CB0BCAA470D1}" type="datetimeFigureOut">
              <a:rPr lang="en-US" smtClean="0"/>
              <a:pPr/>
              <a:t>3/24/2014</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FDFA61D4-217D-4568-9F9B-7537FD5DB1C4}"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00B9CAC4-05CD-484B-BB2E-CB0BCAA470D1}" type="datetimeFigureOut">
              <a:rPr lang="en-US" smtClean="0"/>
              <a:pPr/>
              <a:t>3/24/2014</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FDFA61D4-217D-4568-9F9B-7537FD5DB1C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00B9CAC4-05CD-484B-BB2E-CB0BCAA470D1}" type="datetimeFigureOut">
              <a:rPr lang="en-US" smtClean="0"/>
              <a:pPr/>
              <a:t>3/24/2014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FDFA61D4-217D-4568-9F9B-7537FD5DB1C4}"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00B9CAC4-05CD-484B-BB2E-CB0BCAA470D1}" type="datetimeFigureOut">
              <a:rPr lang="en-US" smtClean="0"/>
              <a:pPr/>
              <a:t>3/24/2014</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A61D4-217D-4568-9F9B-7537FD5DB1C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0B9CAC4-05CD-484B-BB2E-CB0BCAA470D1}" type="datetimeFigureOut">
              <a:rPr lang="en-US" smtClean="0"/>
              <a:pPr/>
              <a:t>3/24/2014</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FA61D4-217D-4568-9F9B-7537FD5DB1C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00B9CAC4-05CD-484B-BB2E-CB0BCAA470D1}" type="datetimeFigureOut">
              <a:rPr lang="en-US" smtClean="0"/>
              <a:pPr/>
              <a:t>3/24/2014</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FA61D4-217D-4568-9F9B-7537FD5DB1C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00B9CAC4-05CD-484B-BB2E-CB0BCAA470D1}" type="datetimeFigureOut">
              <a:rPr lang="en-US" smtClean="0"/>
              <a:pPr/>
              <a:t>3/24/2014</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FDFA61D4-217D-4568-9F9B-7537FD5DB1C4}"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0B9CAC4-05CD-484B-BB2E-CB0BCAA470D1}" type="datetimeFigureOut">
              <a:rPr lang="en-US" smtClean="0"/>
              <a:pPr/>
              <a:t>3/24/2014</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DFA61D4-217D-4568-9F9B-7537FD5DB1C4}"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commons.wikimedia.org/wiki/File:US-DeptOfTheInterior-Seal.svg" TargetMode="Externa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Setriplett@fs.fed.us" TargetMode="External"/><Relationship Id="rId2" Type="http://schemas.openxmlformats.org/officeDocument/2006/relationships/hyperlink" Target="http://egp.nwcg.gov/"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Kimber_Pederson@ios.doi.gov" TargetMode="External"/><Relationship Id="rId2" Type="http://schemas.openxmlformats.org/officeDocument/2006/relationships/hyperlink" Target="mailto:Christopher_Markle@ios.doi.gov"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 </a:t>
            </a:r>
            <a:endParaRPr lang="en-US" dirty="0"/>
          </a:p>
        </p:txBody>
      </p:sp>
      <p:grpSp>
        <p:nvGrpSpPr>
          <p:cNvPr id="4" name="Group 3"/>
          <p:cNvGrpSpPr/>
          <p:nvPr/>
        </p:nvGrpSpPr>
        <p:grpSpPr>
          <a:xfrm>
            <a:off x="152400" y="5943600"/>
            <a:ext cx="8833104" cy="762000"/>
            <a:chOff x="152400" y="5943600"/>
            <a:chExt cx="8833104" cy="762000"/>
          </a:xfrm>
        </p:grpSpPr>
        <p:sp>
          <p:nvSpPr>
            <p:cNvPr id="5" name="Rectangle 4"/>
            <p:cNvSpPr>
              <a:spLocks noChangeArrowheads="1"/>
            </p:cNvSpPr>
            <p:nvPr/>
          </p:nvSpPr>
          <p:spPr bwMode="auto">
            <a:xfrm>
              <a:off x="152400" y="639603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pic>
          <p:nvPicPr>
            <p:cNvPr id="6" name="Picture 2" descr="http://upload.wikimedia.org/wikipedia/commons/thumb/e/e7/US-DeptOfTheInterior-Seal.svg/120px-US-DeptOfTheInterior-Seal.svg.png">
              <a:hlinkClick r:id="rId2" tooltip="US-DeptOfTheInterior-Seal.svg"/>
            </p:cNvPr>
            <p:cNvPicPr>
              <a:picLocks noChangeAspect="1" noChangeArrowheads="1"/>
            </p:cNvPicPr>
            <p:nvPr/>
          </p:nvPicPr>
          <p:blipFill>
            <a:blip r:embed="rId3" cstate="print"/>
            <a:srcRect/>
            <a:stretch>
              <a:fillRect/>
            </a:stretch>
          </p:blipFill>
          <p:spPr bwMode="auto">
            <a:xfrm>
              <a:off x="6934200" y="5943600"/>
              <a:ext cx="728663" cy="727075"/>
            </a:xfrm>
            <a:prstGeom prst="rect">
              <a:avLst/>
            </a:prstGeom>
            <a:noFill/>
            <a:ln w="9525">
              <a:noFill/>
              <a:miter lim="800000"/>
              <a:headEnd/>
              <a:tailEnd/>
            </a:ln>
          </p:spPr>
        </p:pic>
        <p:pic>
          <p:nvPicPr>
            <p:cNvPr id="7" name="Picture 1" descr="image001"/>
            <p:cNvPicPr>
              <a:picLocks noChangeAspect="1" noChangeArrowheads="1"/>
            </p:cNvPicPr>
            <p:nvPr/>
          </p:nvPicPr>
          <p:blipFill>
            <a:blip r:embed="rId4" cstate="print"/>
            <a:srcRect/>
            <a:stretch>
              <a:fillRect/>
            </a:stretch>
          </p:blipFill>
          <p:spPr bwMode="auto">
            <a:xfrm>
              <a:off x="7918091" y="6019800"/>
              <a:ext cx="616308" cy="675814"/>
            </a:xfrm>
            <a:prstGeom prst="rect">
              <a:avLst/>
            </a:prstGeom>
            <a:noFill/>
            <a:ln w="9525">
              <a:noFill/>
              <a:miter lim="800000"/>
              <a:headEnd/>
              <a:tailEnd/>
            </a:ln>
          </p:spPr>
        </p:pic>
      </p:gr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56081" y="1676400"/>
            <a:ext cx="6425741" cy="2688569"/>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Header Data</a:t>
            </a:r>
            <a:endParaRPr lang="en-US" dirty="0"/>
          </a:p>
        </p:txBody>
      </p:sp>
      <p:sp>
        <p:nvSpPr>
          <p:cNvPr id="3" name="Content Placeholder 2"/>
          <p:cNvSpPr>
            <a:spLocks noGrp="1"/>
          </p:cNvSpPr>
          <p:nvPr>
            <p:ph idx="1"/>
          </p:nvPr>
        </p:nvSpPr>
        <p:spPr/>
        <p:txBody>
          <a:bodyPr>
            <a:normAutofit fontScale="92500" lnSpcReduction="10000"/>
          </a:bodyPr>
          <a:lstStyle/>
          <a:p>
            <a:r>
              <a:rPr lang="en-US" sz="3500" dirty="0" smtClean="0"/>
              <a:t>Fire </a:t>
            </a:r>
            <a:r>
              <a:rPr lang="en-US" sz="3500" dirty="0"/>
              <a:t>Name</a:t>
            </a:r>
            <a:r>
              <a:rPr lang="en-US" sz="2800" dirty="0"/>
              <a:t>			</a:t>
            </a:r>
            <a:endParaRPr lang="en-US" sz="2800" dirty="0" smtClean="0"/>
          </a:p>
          <a:p>
            <a:r>
              <a:rPr lang="en-US" sz="3500" dirty="0" smtClean="0"/>
              <a:t>Fire </a:t>
            </a:r>
            <a:r>
              <a:rPr lang="en-US" sz="3500" dirty="0"/>
              <a:t>Discovery Date / </a:t>
            </a:r>
            <a:r>
              <a:rPr lang="en-US" sz="3500" dirty="0" smtClean="0"/>
              <a:t>Time</a:t>
            </a:r>
          </a:p>
          <a:p>
            <a:r>
              <a:rPr lang="en-US" sz="3500" dirty="0"/>
              <a:t>Discovery </a:t>
            </a:r>
            <a:r>
              <a:rPr lang="en-US" sz="3500" dirty="0" smtClean="0"/>
              <a:t>Acres</a:t>
            </a:r>
          </a:p>
          <a:p>
            <a:r>
              <a:rPr lang="en-US" sz="3500" dirty="0" smtClean="0"/>
              <a:t>Local </a:t>
            </a:r>
            <a:r>
              <a:rPr lang="en-US" sz="3500" dirty="0"/>
              <a:t>Incident </a:t>
            </a:r>
            <a:r>
              <a:rPr lang="en-US" sz="3500" dirty="0" smtClean="0"/>
              <a:t>Identifier</a:t>
            </a:r>
          </a:p>
          <a:p>
            <a:r>
              <a:rPr lang="en-US" sz="3500" dirty="0"/>
              <a:t>Fire Cause (General)</a:t>
            </a:r>
          </a:p>
          <a:p>
            <a:r>
              <a:rPr lang="en-US" sz="3500" dirty="0" smtClean="0"/>
              <a:t>Point </a:t>
            </a:r>
            <a:r>
              <a:rPr lang="en-US" sz="3500" dirty="0"/>
              <a:t>of Origin Responsible </a:t>
            </a:r>
            <a:r>
              <a:rPr lang="en-US" sz="3500" dirty="0" smtClean="0"/>
              <a:t>Unit</a:t>
            </a:r>
          </a:p>
          <a:p>
            <a:r>
              <a:rPr lang="en-US" sz="3500" dirty="0" smtClean="0"/>
              <a:t>Initial Lat/Long</a:t>
            </a:r>
            <a:r>
              <a:rPr lang="en-US" sz="3500" dirty="0"/>
              <a:t>		</a:t>
            </a:r>
            <a:r>
              <a:rPr lang="en-US" sz="3500" dirty="0" smtClean="0"/>
              <a:t>	</a:t>
            </a:r>
          </a:p>
          <a:p>
            <a:r>
              <a:rPr lang="en-US" sz="3500" dirty="0" smtClean="0"/>
              <a:t>Point </a:t>
            </a:r>
            <a:r>
              <a:rPr lang="en-US" sz="3500" dirty="0"/>
              <a:t>of Origin </a:t>
            </a:r>
            <a:r>
              <a:rPr lang="en-US" sz="3500" dirty="0" smtClean="0"/>
              <a:t>Lat/Long</a:t>
            </a:r>
            <a:endParaRPr lang="en-US" sz="3500" dirty="0"/>
          </a:p>
          <a:p>
            <a:endParaRPr lang="en-US" dirty="0" smtClean="0"/>
          </a:p>
          <a:p>
            <a:endParaRPr lang="en-US" dirty="0"/>
          </a:p>
        </p:txBody>
      </p:sp>
    </p:spTree>
    <p:extLst>
      <p:ext uri="{BB962C8B-B14F-4D97-AF65-F5344CB8AC3E}">
        <p14:creationId xmlns:p14="http://schemas.microsoft.com/office/powerpoint/2010/main" val="23955827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FireCode</a:t>
            </a:r>
            <a:endParaRPr lang="en-US" dirty="0"/>
          </a:p>
        </p:txBody>
      </p:sp>
      <p:sp>
        <p:nvSpPr>
          <p:cNvPr id="3" name="Content Placeholder 2"/>
          <p:cNvSpPr>
            <a:spLocks noGrp="1"/>
          </p:cNvSpPr>
          <p:nvPr>
            <p:ph idx="1"/>
          </p:nvPr>
        </p:nvSpPr>
        <p:spPr/>
        <p:txBody>
          <a:bodyPr/>
          <a:lstStyle/>
          <a:p>
            <a:pPr>
              <a:lnSpc>
                <a:spcPct val="150000"/>
              </a:lnSpc>
            </a:pPr>
            <a:r>
              <a:rPr lang="en-US" dirty="0" smtClean="0"/>
              <a:t>All required data from CAD for Fires</a:t>
            </a:r>
          </a:p>
          <a:p>
            <a:pPr>
              <a:lnSpc>
                <a:spcPct val="150000"/>
              </a:lnSpc>
            </a:pPr>
            <a:r>
              <a:rPr lang="en-US" dirty="0" smtClean="0"/>
              <a:t>Non-Fire </a:t>
            </a:r>
            <a:r>
              <a:rPr lang="en-US" dirty="0" err="1" smtClean="0"/>
              <a:t>FireCodes</a:t>
            </a:r>
            <a:r>
              <a:rPr lang="en-US" dirty="0" smtClean="0"/>
              <a:t> not requested through CAD</a:t>
            </a:r>
          </a:p>
          <a:p>
            <a:pPr>
              <a:lnSpc>
                <a:spcPct val="150000"/>
              </a:lnSpc>
            </a:pPr>
            <a:endParaRPr lang="en-US" dirty="0" smtClean="0"/>
          </a:p>
          <a:p>
            <a:pPr lvl="1">
              <a:lnSpc>
                <a:spcPct val="150000"/>
              </a:lnSpc>
            </a:pPr>
            <a:endParaRPr lang="en-US" dirty="0" smtClean="0"/>
          </a:p>
          <a:p>
            <a:pPr lvl="1"/>
            <a:endParaRPr lang="en-US" dirty="0" smtClean="0"/>
          </a:p>
          <a:p>
            <a:endParaRPr lang="en-US" dirty="0" smtClean="0"/>
          </a:p>
          <a:p>
            <a:endParaRPr lang="en-US" dirty="0"/>
          </a:p>
        </p:txBody>
      </p:sp>
    </p:spTree>
    <p:extLst>
      <p:ext uri="{BB962C8B-B14F-4D97-AF65-F5344CB8AC3E}">
        <p14:creationId xmlns:p14="http://schemas.microsoft.com/office/powerpoint/2010/main" val="37745666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WFDSS</a:t>
            </a:r>
            <a:endParaRPr lang="en-US" dirty="0"/>
          </a:p>
        </p:txBody>
      </p:sp>
      <p:sp>
        <p:nvSpPr>
          <p:cNvPr id="3" name="Content Placeholder 2"/>
          <p:cNvSpPr>
            <a:spLocks noGrp="1"/>
          </p:cNvSpPr>
          <p:nvPr>
            <p:ph idx="1"/>
          </p:nvPr>
        </p:nvSpPr>
        <p:spPr/>
        <p:txBody>
          <a:bodyPr/>
          <a:lstStyle/>
          <a:p>
            <a:pPr>
              <a:lnSpc>
                <a:spcPct val="150000"/>
              </a:lnSpc>
            </a:pPr>
            <a:r>
              <a:rPr lang="en-US" dirty="0" smtClean="0"/>
              <a:t>Automatically create record </a:t>
            </a:r>
          </a:p>
          <a:p>
            <a:pPr lvl="1">
              <a:lnSpc>
                <a:spcPct val="150000"/>
              </a:lnSpc>
            </a:pPr>
            <a:r>
              <a:rPr lang="en-US" dirty="0"/>
              <a:t>G</a:t>
            </a:r>
            <a:r>
              <a:rPr lang="en-US" dirty="0" smtClean="0"/>
              <a:t>oal to eliminate Dispatcher and Author Roles</a:t>
            </a:r>
          </a:p>
          <a:p>
            <a:pPr>
              <a:lnSpc>
                <a:spcPct val="150000"/>
              </a:lnSpc>
            </a:pPr>
            <a:r>
              <a:rPr lang="en-US" dirty="0" smtClean="0"/>
              <a:t>Fields are “greyed out” when it is not the authoritative source</a:t>
            </a:r>
          </a:p>
          <a:p>
            <a:pPr>
              <a:lnSpc>
                <a:spcPct val="150000"/>
              </a:lnSpc>
            </a:pPr>
            <a:r>
              <a:rPr lang="en-US" dirty="0" smtClean="0"/>
              <a:t>CAD/ICS209 dependency</a:t>
            </a:r>
          </a:p>
          <a:p>
            <a:endParaRPr lang="en-US" dirty="0" smtClean="0"/>
          </a:p>
          <a:p>
            <a:endParaRPr lang="en-US" dirty="0"/>
          </a:p>
        </p:txBody>
      </p:sp>
    </p:spTree>
    <p:extLst>
      <p:ext uri="{BB962C8B-B14F-4D97-AF65-F5344CB8AC3E}">
        <p14:creationId xmlns:p14="http://schemas.microsoft.com/office/powerpoint/2010/main" val="38027927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ICS 209</a:t>
            </a:r>
            <a:endParaRPr lang="en-US" dirty="0"/>
          </a:p>
        </p:txBody>
      </p:sp>
      <p:sp>
        <p:nvSpPr>
          <p:cNvPr id="3" name="Content Placeholder 2"/>
          <p:cNvSpPr>
            <a:spLocks noGrp="1"/>
          </p:cNvSpPr>
          <p:nvPr>
            <p:ph idx="1"/>
          </p:nvPr>
        </p:nvSpPr>
        <p:spPr/>
        <p:txBody>
          <a:bodyPr>
            <a:normAutofit/>
          </a:bodyPr>
          <a:lstStyle/>
          <a:p>
            <a:pPr>
              <a:lnSpc>
                <a:spcPct val="150000"/>
              </a:lnSpc>
            </a:pPr>
            <a:r>
              <a:rPr lang="en-US" dirty="0" smtClean="0"/>
              <a:t>Select incident from list</a:t>
            </a:r>
          </a:p>
          <a:p>
            <a:pPr lvl="1">
              <a:lnSpc>
                <a:spcPct val="150000"/>
              </a:lnSpc>
            </a:pPr>
            <a:r>
              <a:rPr lang="en-US" dirty="0" smtClean="0"/>
              <a:t>Updates submitted to IRWIN on approval</a:t>
            </a:r>
          </a:p>
          <a:p>
            <a:pPr>
              <a:lnSpc>
                <a:spcPct val="150000"/>
              </a:lnSpc>
            </a:pPr>
            <a:r>
              <a:rPr lang="en-US" dirty="0" smtClean="0"/>
              <a:t>Fields are “greyed out” when it is not the authoritative source</a:t>
            </a:r>
          </a:p>
          <a:p>
            <a:pPr lvl="1">
              <a:lnSpc>
                <a:spcPct val="150000"/>
              </a:lnSpc>
            </a:pPr>
            <a:r>
              <a:rPr lang="en-US" dirty="0" smtClean="0"/>
              <a:t>Header Data</a:t>
            </a:r>
          </a:p>
          <a:p>
            <a:endParaRPr lang="en-US" dirty="0" smtClean="0"/>
          </a:p>
          <a:p>
            <a:endParaRPr lang="en-US" dirty="0"/>
          </a:p>
        </p:txBody>
      </p:sp>
    </p:spTree>
    <p:extLst>
      <p:ext uri="{BB962C8B-B14F-4D97-AF65-F5344CB8AC3E}">
        <p14:creationId xmlns:p14="http://schemas.microsoft.com/office/powerpoint/2010/main" val="5402100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ICS 209</a:t>
            </a:r>
            <a:endParaRPr lang="en-US" dirty="0"/>
          </a:p>
        </p:txBody>
      </p:sp>
      <p:sp>
        <p:nvSpPr>
          <p:cNvPr id="3" name="Content Placeholder 2"/>
          <p:cNvSpPr>
            <a:spLocks noGrp="1"/>
          </p:cNvSpPr>
          <p:nvPr>
            <p:ph idx="1"/>
          </p:nvPr>
        </p:nvSpPr>
        <p:spPr/>
        <p:txBody>
          <a:bodyPr>
            <a:normAutofit/>
          </a:bodyPr>
          <a:lstStyle/>
          <a:p>
            <a:pPr>
              <a:lnSpc>
                <a:spcPct val="150000"/>
              </a:lnSpc>
            </a:pPr>
            <a:r>
              <a:rPr lang="en-US" b="1" u="sng" dirty="0" smtClean="0"/>
              <a:t>THE</a:t>
            </a:r>
            <a:r>
              <a:rPr lang="en-US" dirty="0" smtClean="0"/>
              <a:t> authoritative source for Complex data</a:t>
            </a:r>
          </a:p>
          <a:p>
            <a:pPr lvl="1">
              <a:lnSpc>
                <a:spcPct val="150000"/>
              </a:lnSpc>
            </a:pPr>
            <a:r>
              <a:rPr lang="en-US" dirty="0" smtClean="0"/>
              <a:t>Complex Member Association</a:t>
            </a:r>
          </a:p>
          <a:p>
            <a:pPr lvl="1">
              <a:lnSpc>
                <a:spcPct val="150000"/>
              </a:lnSpc>
            </a:pPr>
            <a:r>
              <a:rPr lang="en-US" dirty="0" smtClean="0"/>
              <a:t>Maintains data for each incident</a:t>
            </a:r>
          </a:p>
          <a:p>
            <a:pPr lvl="1">
              <a:lnSpc>
                <a:spcPct val="150000"/>
              </a:lnSpc>
            </a:pPr>
            <a:r>
              <a:rPr lang="en-US" dirty="0" smtClean="0"/>
              <a:t>Rolls up to Complex Summary</a:t>
            </a:r>
          </a:p>
          <a:p>
            <a:endParaRPr lang="en-US" dirty="0" smtClean="0"/>
          </a:p>
          <a:p>
            <a:endParaRPr lang="en-US" dirty="0"/>
          </a:p>
        </p:txBody>
      </p:sp>
    </p:spTree>
    <p:extLst>
      <p:ext uri="{BB962C8B-B14F-4D97-AF65-F5344CB8AC3E}">
        <p14:creationId xmlns:p14="http://schemas.microsoft.com/office/powerpoint/2010/main" val="12465140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Enterprise Geospatial Portal (EGP)	</a:t>
            </a:r>
            <a:endParaRPr lang="en-US" dirty="0"/>
          </a:p>
        </p:txBody>
      </p:sp>
      <p:sp>
        <p:nvSpPr>
          <p:cNvPr id="3" name="Content Placeholder 2"/>
          <p:cNvSpPr>
            <a:spLocks noGrp="1"/>
          </p:cNvSpPr>
          <p:nvPr>
            <p:ph idx="1"/>
          </p:nvPr>
        </p:nvSpPr>
        <p:spPr/>
        <p:txBody>
          <a:bodyPr/>
          <a:lstStyle/>
          <a:p>
            <a:r>
              <a:rPr lang="en-US" dirty="0" smtClean="0"/>
              <a:t>Geospatial presentation of IRWIN </a:t>
            </a:r>
            <a:r>
              <a:rPr lang="en-US" dirty="0" smtClean="0"/>
              <a:t>data</a:t>
            </a:r>
          </a:p>
          <a:p>
            <a:r>
              <a:rPr lang="en-US" dirty="0">
                <a:hlinkClick r:id="rId2"/>
              </a:rPr>
              <a:t>http://egp.nwcg.gov</a:t>
            </a:r>
            <a:r>
              <a:rPr lang="en-US" dirty="0" smtClean="0">
                <a:hlinkClick r:id="rId2"/>
              </a:rPr>
              <a:t>/</a:t>
            </a:r>
            <a:endParaRPr lang="en-US" dirty="0" smtClean="0"/>
          </a:p>
          <a:p>
            <a:pPr lvl="1"/>
            <a:r>
              <a:rPr lang="en-US" dirty="0" smtClean="0"/>
              <a:t>Contact </a:t>
            </a:r>
            <a:r>
              <a:rPr lang="en-US" dirty="0" smtClean="0">
                <a:hlinkClick r:id="rId3"/>
              </a:rPr>
              <a:t>Sean Triplett</a:t>
            </a:r>
            <a:r>
              <a:rPr lang="en-US" dirty="0" smtClean="0"/>
              <a:t> to request user account</a:t>
            </a:r>
            <a:endParaRPr lang="en-US" dirty="0" smtClean="0"/>
          </a:p>
        </p:txBody>
      </p:sp>
    </p:spTree>
    <p:extLst>
      <p:ext uri="{BB962C8B-B14F-4D97-AF65-F5344CB8AC3E}">
        <p14:creationId xmlns:p14="http://schemas.microsoft.com/office/powerpoint/2010/main" val="9499655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86800" cy="838200"/>
          </a:xfrm>
        </p:spPr>
        <p:txBody>
          <a:bodyPr>
            <a:normAutofit/>
          </a:bodyPr>
          <a:lstStyle/>
          <a:p>
            <a:r>
              <a:rPr lang="en-US" dirty="0" smtClean="0"/>
              <a:t>Geospatial Data</a:t>
            </a:r>
            <a:endParaRPr lang="en-US" dirty="0"/>
          </a:p>
        </p:txBody>
      </p:sp>
      <p:sp>
        <p:nvSpPr>
          <p:cNvPr id="4" name="Content Placeholder 3"/>
          <p:cNvSpPr>
            <a:spLocks noGrp="1"/>
          </p:cNvSpPr>
          <p:nvPr>
            <p:ph idx="1"/>
          </p:nvPr>
        </p:nvSpPr>
        <p:spPr>
          <a:xfrm>
            <a:off x="304800" y="1295400"/>
            <a:ext cx="8686800" cy="4525963"/>
          </a:xfrm>
        </p:spPr>
        <p:txBody>
          <a:bodyPr>
            <a:normAutofit lnSpcReduction="10000"/>
          </a:bodyPr>
          <a:lstStyle/>
          <a:p>
            <a:pPr>
              <a:lnSpc>
                <a:spcPct val="150000"/>
              </a:lnSpc>
            </a:pPr>
            <a:r>
              <a:rPr lang="en-US" dirty="0" smtClean="0"/>
              <a:t>Conflict Detection</a:t>
            </a:r>
          </a:p>
          <a:p>
            <a:pPr lvl="1">
              <a:lnSpc>
                <a:spcPct val="150000"/>
              </a:lnSpc>
            </a:pPr>
            <a:r>
              <a:rPr lang="en-US" dirty="0" smtClean="0"/>
              <a:t>Uses Point of Origin and Discovery Date/Time to identify potential conflicts</a:t>
            </a:r>
          </a:p>
          <a:p>
            <a:pPr>
              <a:lnSpc>
                <a:spcPct val="150000"/>
              </a:lnSpc>
            </a:pPr>
            <a:r>
              <a:rPr lang="en-US" dirty="0" smtClean="0"/>
              <a:t>1000 meter buffer for nearest State/County/GACC</a:t>
            </a:r>
          </a:p>
          <a:p>
            <a:pPr>
              <a:lnSpc>
                <a:spcPct val="150000"/>
              </a:lnSpc>
            </a:pPr>
            <a:r>
              <a:rPr lang="en-US" dirty="0" smtClean="0"/>
              <a:t>10 Mile buffer on international borders</a:t>
            </a:r>
          </a:p>
          <a:p>
            <a:pPr marL="0" indent="0">
              <a:buNone/>
            </a:pPr>
            <a:endParaRPr lang="en-US" dirty="0" smtClean="0"/>
          </a:p>
          <a:p>
            <a:endParaRPr lang="en-US" dirty="0" smtClean="0"/>
          </a:p>
          <a:p>
            <a:pPr lvl="1"/>
            <a:endParaRPr lang="en-US" dirty="0"/>
          </a:p>
        </p:txBody>
      </p:sp>
      <p:sp>
        <p:nvSpPr>
          <p:cNvPr id="3" name="Slide Number Placeholder 2"/>
          <p:cNvSpPr>
            <a:spLocks noGrp="1"/>
          </p:cNvSpPr>
          <p:nvPr>
            <p:ph type="sldNum" sz="quarter" idx="12"/>
          </p:nvPr>
        </p:nvSpPr>
        <p:spPr/>
        <p:txBody>
          <a:bodyPr/>
          <a:lstStyle/>
          <a:p>
            <a:fld id="{47F765EE-F266-4DEF-976A-3660B4218306}" type="slidenum">
              <a:rPr lang="en-US" smtClean="0"/>
              <a:pPr/>
              <a:t>16</a:t>
            </a:fld>
            <a:endParaRPr 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83688" y="380999"/>
            <a:ext cx="1767983" cy="739735"/>
          </a:xfrm>
          <a:prstGeom prst="rect">
            <a:avLst/>
          </a:prstGeom>
        </p:spPr>
      </p:pic>
    </p:spTree>
    <p:extLst>
      <p:ext uri="{BB962C8B-B14F-4D97-AF65-F5344CB8AC3E}">
        <p14:creationId xmlns:p14="http://schemas.microsoft.com/office/powerpoint/2010/main" val="20205923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838200"/>
          </a:xfrm>
        </p:spPr>
        <p:txBody>
          <a:bodyPr>
            <a:normAutofit/>
          </a:bodyPr>
          <a:lstStyle/>
          <a:p>
            <a:r>
              <a:rPr lang="en-US" dirty="0" smtClean="0"/>
              <a:t>The Good (or GREAT!)</a:t>
            </a:r>
            <a:endParaRPr lang="en-US" dirty="0"/>
          </a:p>
        </p:txBody>
      </p:sp>
      <p:sp>
        <p:nvSpPr>
          <p:cNvPr id="3" name="Slide Number Placeholder 2"/>
          <p:cNvSpPr>
            <a:spLocks noGrp="1"/>
          </p:cNvSpPr>
          <p:nvPr>
            <p:ph type="sldNum" sz="quarter" idx="12"/>
          </p:nvPr>
        </p:nvSpPr>
        <p:spPr/>
        <p:txBody>
          <a:bodyPr/>
          <a:lstStyle/>
          <a:p>
            <a:fld id="{47F765EE-F266-4DEF-976A-3660B4218306}" type="slidenum">
              <a:rPr lang="en-US" smtClean="0"/>
              <a:pPr/>
              <a:t>17</a:t>
            </a:fld>
            <a:endParaRPr lang="en-US" dirty="0"/>
          </a:p>
        </p:txBody>
      </p:sp>
      <p:sp>
        <p:nvSpPr>
          <p:cNvPr id="6" name="Content Placeholder 5"/>
          <p:cNvSpPr>
            <a:spLocks noGrp="1"/>
          </p:cNvSpPr>
          <p:nvPr>
            <p:ph idx="1"/>
          </p:nvPr>
        </p:nvSpPr>
        <p:spPr/>
        <p:txBody>
          <a:bodyPr>
            <a:normAutofit/>
          </a:bodyPr>
          <a:lstStyle/>
          <a:p>
            <a:pPr>
              <a:lnSpc>
                <a:spcPct val="150000"/>
              </a:lnSpc>
            </a:pPr>
            <a:r>
              <a:rPr lang="en-US" dirty="0" smtClean="0"/>
              <a:t>IRWIN will reduce redundant data entry and provide consistent, current data across participating </a:t>
            </a:r>
            <a:r>
              <a:rPr lang="en-US" dirty="0" smtClean="0"/>
              <a:t>applications</a:t>
            </a:r>
            <a:endParaRPr lang="en-US" dirty="0" smtClean="0"/>
          </a:p>
          <a:p>
            <a:pPr lvl="1"/>
            <a:endParaRPr lang="en-US" dirty="0" smtClean="0"/>
          </a:p>
          <a:p>
            <a:pPr>
              <a:buNone/>
            </a:pPr>
            <a:endParaRPr lang="en-US" dirty="0" smtClean="0"/>
          </a:p>
          <a:p>
            <a:pPr lvl="1"/>
            <a:endParaRPr lang="en-US" dirty="0" smtClean="0"/>
          </a:p>
          <a:p>
            <a:endParaRPr lang="en-US" dirty="0" smtClean="0"/>
          </a:p>
        </p:txBody>
      </p:sp>
    </p:spTree>
    <p:extLst>
      <p:ext uri="{BB962C8B-B14F-4D97-AF65-F5344CB8AC3E}">
        <p14:creationId xmlns:p14="http://schemas.microsoft.com/office/powerpoint/2010/main" val="42015141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838200"/>
          </a:xfrm>
        </p:spPr>
        <p:txBody>
          <a:bodyPr>
            <a:normAutofit/>
          </a:bodyPr>
          <a:lstStyle/>
          <a:p>
            <a:r>
              <a:rPr lang="en-US" dirty="0" smtClean="0"/>
              <a:t>The Bad (or challenging)</a:t>
            </a:r>
            <a:endParaRPr lang="en-US" dirty="0"/>
          </a:p>
        </p:txBody>
      </p:sp>
      <p:sp>
        <p:nvSpPr>
          <p:cNvPr id="3" name="Slide Number Placeholder 2"/>
          <p:cNvSpPr>
            <a:spLocks noGrp="1"/>
          </p:cNvSpPr>
          <p:nvPr>
            <p:ph type="sldNum" sz="quarter" idx="12"/>
          </p:nvPr>
        </p:nvSpPr>
        <p:spPr/>
        <p:txBody>
          <a:bodyPr/>
          <a:lstStyle/>
          <a:p>
            <a:fld id="{47F765EE-F266-4DEF-976A-3660B4218306}" type="slidenum">
              <a:rPr lang="en-US" smtClean="0"/>
              <a:pPr/>
              <a:t>18</a:t>
            </a:fld>
            <a:endParaRPr lang="en-US" dirty="0"/>
          </a:p>
        </p:txBody>
      </p:sp>
      <p:sp>
        <p:nvSpPr>
          <p:cNvPr id="6" name="Content Placeholder 5"/>
          <p:cNvSpPr>
            <a:spLocks noGrp="1"/>
          </p:cNvSpPr>
          <p:nvPr>
            <p:ph idx="1"/>
          </p:nvPr>
        </p:nvSpPr>
        <p:spPr/>
        <p:txBody>
          <a:bodyPr>
            <a:normAutofit/>
          </a:bodyPr>
          <a:lstStyle/>
          <a:p>
            <a:pPr>
              <a:lnSpc>
                <a:spcPct val="150000"/>
              </a:lnSpc>
            </a:pPr>
            <a:r>
              <a:rPr lang="en-US" dirty="0" smtClean="0"/>
              <a:t>Data exchange will require modification and standardization of existing business practices</a:t>
            </a:r>
          </a:p>
          <a:p>
            <a:pPr lvl="1"/>
            <a:endParaRPr lang="en-US" dirty="0" smtClean="0"/>
          </a:p>
          <a:p>
            <a:endParaRPr lang="en-US" dirty="0" smtClean="0"/>
          </a:p>
        </p:txBody>
      </p:sp>
    </p:spTree>
    <p:extLst>
      <p:ext uri="{BB962C8B-B14F-4D97-AF65-F5344CB8AC3E}">
        <p14:creationId xmlns:p14="http://schemas.microsoft.com/office/powerpoint/2010/main" val="11860786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838200"/>
          </a:xfrm>
        </p:spPr>
        <p:txBody>
          <a:bodyPr>
            <a:normAutofit/>
          </a:bodyPr>
          <a:lstStyle/>
          <a:p>
            <a:r>
              <a:rPr lang="en-US" dirty="0" smtClean="0"/>
              <a:t>The Ugly</a:t>
            </a:r>
            <a:endParaRPr lang="en-US" dirty="0"/>
          </a:p>
        </p:txBody>
      </p:sp>
      <p:sp>
        <p:nvSpPr>
          <p:cNvPr id="3" name="Slide Number Placeholder 2"/>
          <p:cNvSpPr>
            <a:spLocks noGrp="1"/>
          </p:cNvSpPr>
          <p:nvPr>
            <p:ph type="sldNum" sz="quarter" idx="12"/>
          </p:nvPr>
        </p:nvSpPr>
        <p:spPr/>
        <p:txBody>
          <a:bodyPr/>
          <a:lstStyle/>
          <a:p>
            <a:fld id="{47F765EE-F266-4DEF-976A-3660B4218306}" type="slidenum">
              <a:rPr lang="en-US" smtClean="0"/>
              <a:pPr/>
              <a:t>19</a:t>
            </a:fld>
            <a:endParaRPr lang="en-US" dirty="0"/>
          </a:p>
        </p:txBody>
      </p:sp>
      <p:sp>
        <p:nvSpPr>
          <p:cNvPr id="6" name="Content Placeholder 5"/>
          <p:cNvSpPr>
            <a:spLocks noGrp="1"/>
          </p:cNvSpPr>
          <p:nvPr>
            <p:ph idx="1"/>
          </p:nvPr>
        </p:nvSpPr>
        <p:spPr/>
        <p:txBody>
          <a:bodyPr>
            <a:normAutofit/>
          </a:bodyPr>
          <a:lstStyle/>
          <a:p>
            <a:pPr>
              <a:lnSpc>
                <a:spcPct val="150000"/>
              </a:lnSpc>
            </a:pPr>
            <a:r>
              <a:rPr lang="en-US" dirty="0" smtClean="0"/>
              <a:t>We’ve never done this before, </a:t>
            </a:r>
            <a:r>
              <a:rPr lang="en-US" i="1" u="sng" dirty="0" smtClean="0"/>
              <a:t>it will be bumpy </a:t>
            </a:r>
            <a:r>
              <a:rPr lang="en-US" dirty="0" smtClean="0"/>
              <a:t>and IRWIN will not accommodate every exception to the rule.</a:t>
            </a:r>
          </a:p>
          <a:p>
            <a:pPr>
              <a:buNone/>
            </a:pPr>
            <a:endParaRPr lang="en-US" dirty="0" smtClean="0"/>
          </a:p>
          <a:p>
            <a:pPr lvl="1"/>
            <a:endParaRPr lang="en-US" dirty="0" smtClean="0"/>
          </a:p>
          <a:p>
            <a:endParaRPr lang="en-US" dirty="0" smtClean="0"/>
          </a:p>
        </p:txBody>
      </p:sp>
    </p:spTree>
    <p:extLst>
      <p:ext uri="{BB962C8B-B14F-4D97-AF65-F5344CB8AC3E}">
        <p14:creationId xmlns:p14="http://schemas.microsoft.com/office/powerpoint/2010/main" val="11860786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686800" cy="838200"/>
          </a:xfrm>
        </p:spPr>
        <p:txBody>
          <a:bodyPr/>
          <a:lstStyle/>
          <a:p>
            <a:r>
              <a:rPr lang="en-US" dirty="0" smtClean="0"/>
              <a:t>IRWIN </a:t>
            </a:r>
            <a:r>
              <a:rPr lang="en-US" u="sng" dirty="0" smtClean="0"/>
              <a:t>IS NOT</a:t>
            </a:r>
            <a:endParaRPr lang="en-US" u="sng" dirty="0"/>
          </a:p>
        </p:txBody>
      </p:sp>
      <p:sp>
        <p:nvSpPr>
          <p:cNvPr id="4" name="Content Placeholder 3"/>
          <p:cNvSpPr>
            <a:spLocks noGrp="1"/>
          </p:cNvSpPr>
          <p:nvPr>
            <p:ph idx="1"/>
          </p:nvPr>
        </p:nvSpPr>
        <p:spPr>
          <a:xfrm>
            <a:off x="304800" y="1554162"/>
            <a:ext cx="8686800" cy="5075238"/>
          </a:xfrm>
        </p:spPr>
        <p:txBody>
          <a:bodyPr>
            <a:normAutofit/>
          </a:bodyPr>
          <a:lstStyle/>
          <a:p>
            <a:pPr>
              <a:lnSpc>
                <a:spcPct val="150000"/>
              </a:lnSpc>
            </a:pPr>
            <a:r>
              <a:rPr lang="en-US" dirty="0" smtClean="0"/>
              <a:t>Another </a:t>
            </a:r>
            <a:r>
              <a:rPr lang="en-US" dirty="0"/>
              <a:t>username and </a:t>
            </a:r>
            <a:r>
              <a:rPr lang="en-US" dirty="0" smtClean="0"/>
              <a:t>password</a:t>
            </a:r>
          </a:p>
          <a:p>
            <a:pPr>
              <a:lnSpc>
                <a:spcPct val="150000"/>
              </a:lnSpc>
            </a:pPr>
            <a:r>
              <a:rPr lang="en-US" dirty="0" smtClean="0"/>
              <a:t>Intended to replace or eliminate existing applications</a:t>
            </a:r>
          </a:p>
          <a:p>
            <a:pPr>
              <a:lnSpc>
                <a:spcPct val="150000"/>
              </a:lnSpc>
            </a:pPr>
            <a:r>
              <a:rPr lang="en-US" dirty="0" smtClean="0"/>
              <a:t>A monolithic database of all wildland fire data</a:t>
            </a:r>
          </a:p>
          <a:p>
            <a:pPr>
              <a:lnSpc>
                <a:spcPct val="150000"/>
              </a:lnSpc>
            </a:pPr>
            <a:r>
              <a:rPr lang="en-US" dirty="0" smtClean="0"/>
              <a:t>The 100% solution to our data challenges</a:t>
            </a:r>
          </a:p>
          <a:p>
            <a:endParaRPr lang="en-US" dirty="0" smtClean="0"/>
          </a:p>
          <a:p>
            <a:pPr lvl="1"/>
            <a:endParaRPr lang="en-US" dirty="0"/>
          </a:p>
        </p:txBody>
      </p:sp>
      <p:sp>
        <p:nvSpPr>
          <p:cNvPr id="3" name="Slide Number Placeholder 2"/>
          <p:cNvSpPr>
            <a:spLocks noGrp="1"/>
          </p:cNvSpPr>
          <p:nvPr>
            <p:ph type="sldNum" sz="quarter" idx="12"/>
          </p:nvPr>
        </p:nvSpPr>
        <p:spPr/>
        <p:txBody>
          <a:bodyPr/>
          <a:lstStyle/>
          <a:p>
            <a:fld id="{47F765EE-F266-4DEF-976A-3660B4218306}" type="slidenum">
              <a:rPr lang="en-US" smtClean="0"/>
              <a:pPr/>
              <a:t>2</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9876" y="-22265"/>
            <a:ext cx="2731796" cy="1143000"/>
          </a:xfrm>
          <a:prstGeom prst="rect">
            <a:avLst/>
          </a:prstGeom>
        </p:spPr>
      </p:pic>
    </p:spTree>
    <p:extLst>
      <p:ext uri="{BB962C8B-B14F-4D97-AF65-F5344CB8AC3E}">
        <p14:creationId xmlns:p14="http://schemas.microsoft.com/office/powerpoint/2010/main" val="8926933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242" y="304800"/>
            <a:ext cx="8103781" cy="1447800"/>
          </a:xfrm>
        </p:spPr>
        <p:txBody>
          <a:bodyPr>
            <a:normAutofit/>
          </a:bodyPr>
          <a:lstStyle/>
          <a:p>
            <a:pPr algn="ctr"/>
            <a:r>
              <a:rPr lang="en-US" dirty="0" smtClean="0"/>
              <a:t>IRWIN Project Contacts</a:t>
            </a:r>
            <a:br>
              <a:rPr lang="en-US" dirty="0" smtClean="0"/>
            </a:br>
            <a:endParaRPr lang="en-US" dirty="0"/>
          </a:p>
        </p:txBody>
      </p:sp>
      <p:sp>
        <p:nvSpPr>
          <p:cNvPr id="3" name="Slide Number Placeholder 2"/>
          <p:cNvSpPr>
            <a:spLocks noGrp="1"/>
          </p:cNvSpPr>
          <p:nvPr>
            <p:ph type="sldNum" sz="quarter" idx="12"/>
          </p:nvPr>
        </p:nvSpPr>
        <p:spPr/>
        <p:txBody>
          <a:bodyPr/>
          <a:lstStyle/>
          <a:p>
            <a:fld id="{47F765EE-F266-4DEF-976A-3660B4218306}" type="slidenum">
              <a:rPr lang="en-US" smtClean="0"/>
              <a:pPr/>
              <a:t>20</a:t>
            </a:fld>
            <a:endParaRPr lang="en-US" dirty="0"/>
          </a:p>
        </p:txBody>
      </p:sp>
      <p:sp>
        <p:nvSpPr>
          <p:cNvPr id="4" name="TextBox 3"/>
          <p:cNvSpPr txBox="1"/>
          <p:nvPr/>
        </p:nvSpPr>
        <p:spPr>
          <a:xfrm>
            <a:off x="553242" y="5105400"/>
            <a:ext cx="7295358" cy="1200329"/>
          </a:xfrm>
          <a:prstGeom prst="rect">
            <a:avLst/>
          </a:prstGeom>
          <a:noFill/>
        </p:spPr>
        <p:txBody>
          <a:bodyPr wrap="square" rtlCol="0">
            <a:spAutoFit/>
          </a:bodyPr>
          <a:lstStyle/>
          <a:p>
            <a:r>
              <a:rPr lang="en-US" dirty="0" smtClean="0"/>
              <a:t>Chris Markle</a:t>
            </a:r>
          </a:p>
          <a:p>
            <a:r>
              <a:rPr lang="en-US" dirty="0" smtClean="0"/>
              <a:t>Assistant Director, Enterprise Systems and Decision Support</a:t>
            </a:r>
          </a:p>
          <a:p>
            <a:r>
              <a:rPr lang="en-US" dirty="0" smtClean="0">
                <a:hlinkClick r:id="rId2"/>
              </a:rPr>
              <a:t>Christopher_Markle@ios.doi.gov</a:t>
            </a:r>
            <a:endParaRPr lang="en-US" dirty="0" smtClean="0"/>
          </a:p>
          <a:p>
            <a:r>
              <a:rPr lang="en-US" dirty="0" smtClean="0"/>
              <a:t>208-334-1569</a:t>
            </a:r>
            <a:endParaRPr lang="en-US" dirty="0"/>
          </a:p>
        </p:txBody>
      </p:sp>
      <p:sp>
        <p:nvSpPr>
          <p:cNvPr id="5" name="TextBox 4"/>
          <p:cNvSpPr txBox="1"/>
          <p:nvPr/>
        </p:nvSpPr>
        <p:spPr>
          <a:xfrm>
            <a:off x="4953000" y="3429000"/>
            <a:ext cx="3505200" cy="1200329"/>
          </a:xfrm>
          <a:prstGeom prst="rect">
            <a:avLst/>
          </a:prstGeom>
          <a:noFill/>
        </p:spPr>
        <p:txBody>
          <a:bodyPr wrap="square" rtlCol="0">
            <a:spAutoFit/>
          </a:bodyPr>
          <a:lstStyle/>
          <a:p>
            <a:r>
              <a:rPr lang="en-US" dirty="0" smtClean="0"/>
              <a:t>Roshelle Pederson</a:t>
            </a:r>
          </a:p>
          <a:p>
            <a:r>
              <a:rPr lang="en-US" dirty="0" smtClean="0"/>
              <a:t>IRWIN Business Lead</a:t>
            </a:r>
          </a:p>
          <a:p>
            <a:r>
              <a:rPr lang="en-US" dirty="0" smtClean="0">
                <a:hlinkClick r:id="rId3"/>
              </a:rPr>
              <a:t>Kimber_Pederson@ios.doi.gov</a:t>
            </a:r>
            <a:endParaRPr lang="en-US" dirty="0" smtClean="0"/>
          </a:p>
          <a:p>
            <a:r>
              <a:rPr lang="en-US" dirty="0" smtClean="0"/>
              <a:t>208-407-6685</a:t>
            </a:r>
            <a:endParaRPr lang="en-US" dirty="0"/>
          </a:p>
        </p:txBody>
      </p:sp>
      <p:sp>
        <p:nvSpPr>
          <p:cNvPr id="6" name="TextBox 5"/>
          <p:cNvSpPr txBox="1"/>
          <p:nvPr/>
        </p:nvSpPr>
        <p:spPr>
          <a:xfrm>
            <a:off x="524148" y="3428998"/>
            <a:ext cx="3505200" cy="1200329"/>
          </a:xfrm>
          <a:prstGeom prst="rect">
            <a:avLst/>
          </a:prstGeom>
          <a:noFill/>
        </p:spPr>
        <p:txBody>
          <a:bodyPr wrap="square" rtlCol="0">
            <a:spAutoFit/>
          </a:bodyPr>
          <a:lstStyle/>
          <a:p>
            <a:r>
              <a:rPr lang="en-US" dirty="0" smtClean="0"/>
              <a:t>Jaymee Fojtik</a:t>
            </a:r>
          </a:p>
          <a:p>
            <a:r>
              <a:rPr lang="en-US" dirty="0" smtClean="0"/>
              <a:t>IRWIN Project Manager</a:t>
            </a:r>
          </a:p>
          <a:p>
            <a:r>
              <a:rPr lang="en-US" u="sng" dirty="0" smtClean="0">
                <a:solidFill>
                  <a:srgbClr val="C00000"/>
                </a:solidFill>
              </a:rPr>
              <a:t>Jaymee_Fojtik@ios.doi.gov</a:t>
            </a:r>
          </a:p>
          <a:p>
            <a:r>
              <a:rPr lang="en-US" dirty="0" smtClean="0"/>
              <a:t>208-334-6191</a:t>
            </a:r>
            <a:endParaRPr lang="en-US" dirty="0"/>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62199" y="1219200"/>
            <a:ext cx="4017489" cy="1680942"/>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86800" cy="838200"/>
          </a:xfrm>
        </p:spPr>
        <p:txBody>
          <a:bodyPr/>
          <a:lstStyle/>
          <a:p>
            <a:r>
              <a:rPr lang="en-US" dirty="0" smtClean="0"/>
              <a:t>IRWIN is…</a:t>
            </a:r>
            <a:endParaRPr lang="en-US" dirty="0"/>
          </a:p>
        </p:txBody>
      </p:sp>
      <p:sp>
        <p:nvSpPr>
          <p:cNvPr id="4" name="Content Placeholder 3"/>
          <p:cNvSpPr>
            <a:spLocks noGrp="1"/>
          </p:cNvSpPr>
          <p:nvPr>
            <p:ph idx="1"/>
          </p:nvPr>
        </p:nvSpPr>
        <p:spPr>
          <a:xfrm>
            <a:off x="304800" y="1554162"/>
            <a:ext cx="8686800" cy="5075238"/>
          </a:xfrm>
        </p:spPr>
        <p:txBody>
          <a:bodyPr>
            <a:normAutofit/>
          </a:bodyPr>
          <a:lstStyle/>
          <a:p>
            <a:r>
              <a:rPr lang="en-US" dirty="0" smtClean="0"/>
              <a:t>A capability that orchestrates data exchange between operational applications </a:t>
            </a:r>
          </a:p>
          <a:p>
            <a:pPr lvl="1">
              <a:lnSpc>
                <a:spcPct val="150000"/>
              </a:lnSpc>
            </a:pPr>
            <a:r>
              <a:rPr lang="en-US" dirty="0" smtClean="0"/>
              <a:t>Reduce redundant data entry</a:t>
            </a:r>
          </a:p>
          <a:p>
            <a:pPr lvl="1">
              <a:lnSpc>
                <a:spcPct val="150000"/>
              </a:lnSpc>
            </a:pPr>
            <a:r>
              <a:rPr lang="en-US" dirty="0" smtClean="0"/>
              <a:t>Increase data consistency</a:t>
            </a:r>
          </a:p>
          <a:p>
            <a:pPr lvl="1">
              <a:lnSpc>
                <a:spcPct val="150000"/>
              </a:lnSpc>
            </a:pPr>
            <a:r>
              <a:rPr lang="en-US" dirty="0" smtClean="0"/>
              <a:t>Provide authoritative operational data</a:t>
            </a:r>
          </a:p>
          <a:p>
            <a:endParaRPr lang="en-US" dirty="0" smtClean="0"/>
          </a:p>
          <a:p>
            <a:pPr lvl="1"/>
            <a:endParaRPr lang="en-US" dirty="0"/>
          </a:p>
        </p:txBody>
      </p:sp>
      <p:sp>
        <p:nvSpPr>
          <p:cNvPr id="3" name="Slide Number Placeholder 2"/>
          <p:cNvSpPr>
            <a:spLocks noGrp="1"/>
          </p:cNvSpPr>
          <p:nvPr>
            <p:ph type="sldNum" sz="quarter" idx="12"/>
          </p:nvPr>
        </p:nvSpPr>
        <p:spPr/>
        <p:txBody>
          <a:bodyPr/>
          <a:lstStyle/>
          <a:p>
            <a:fld id="{47F765EE-F266-4DEF-976A-3660B4218306}" type="slidenum">
              <a:rPr lang="en-US" smtClean="0"/>
              <a:pPr/>
              <a:t>3</a:t>
            </a:fld>
            <a:endParaRPr 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86600" y="382217"/>
            <a:ext cx="1765072" cy="738517"/>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86800" cy="838200"/>
          </a:xfrm>
        </p:spPr>
        <p:txBody>
          <a:bodyPr>
            <a:normAutofit/>
          </a:bodyPr>
          <a:lstStyle/>
          <a:p>
            <a:r>
              <a:rPr lang="en-US" dirty="0" smtClean="0"/>
              <a:t>Year One</a:t>
            </a:r>
            <a:endParaRPr lang="en-US" dirty="0"/>
          </a:p>
        </p:txBody>
      </p:sp>
      <p:sp>
        <p:nvSpPr>
          <p:cNvPr id="4" name="Content Placeholder 3"/>
          <p:cNvSpPr>
            <a:spLocks noGrp="1"/>
          </p:cNvSpPr>
          <p:nvPr>
            <p:ph idx="1"/>
          </p:nvPr>
        </p:nvSpPr>
        <p:spPr>
          <a:xfrm>
            <a:off x="304800" y="1295400"/>
            <a:ext cx="8686800" cy="5075238"/>
          </a:xfrm>
        </p:spPr>
        <p:txBody>
          <a:bodyPr>
            <a:normAutofit fontScale="92500" lnSpcReduction="10000"/>
          </a:bodyPr>
          <a:lstStyle/>
          <a:p>
            <a:r>
              <a:rPr lang="en-US" dirty="0" smtClean="0"/>
              <a:t>First six applications</a:t>
            </a:r>
          </a:p>
          <a:p>
            <a:pPr lvl="1"/>
            <a:r>
              <a:rPr lang="en-US" dirty="0" smtClean="0"/>
              <a:t>WildCAD </a:t>
            </a:r>
          </a:p>
          <a:p>
            <a:pPr lvl="1"/>
            <a:r>
              <a:rPr lang="en-US" dirty="0" smtClean="0"/>
              <a:t>Integrated Fire Management (IFM) – State of Alaska</a:t>
            </a:r>
            <a:endParaRPr lang="en-US" sz="2400" dirty="0"/>
          </a:p>
          <a:p>
            <a:pPr lvl="1"/>
            <a:r>
              <a:rPr lang="en-US" dirty="0" smtClean="0"/>
              <a:t>FireCode</a:t>
            </a:r>
          </a:p>
          <a:p>
            <a:pPr lvl="1"/>
            <a:r>
              <a:rPr lang="en-US" dirty="0" smtClean="0"/>
              <a:t>WFDSS</a:t>
            </a:r>
          </a:p>
          <a:p>
            <a:pPr lvl="1"/>
            <a:r>
              <a:rPr lang="en-US" dirty="0" smtClean="0"/>
              <a:t>ICS209 (Updated)</a:t>
            </a:r>
          </a:p>
          <a:p>
            <a:pPr lvl="1"/>
            <a:r>
              <a:rPr lang="en-US" dirty="0" smtClean="0"/>
              <a:t>Enterprise Geospatial Portal (EGP)</a:t>
            </a:r>
          </a:p>
          <a:p>
            <a:r>
              <a:rPr lang="en-US" dirty="0" smtClean="0"/>
              <a:t>Additional Data Integrators</a:t>
            </a:r>
          </a:p>
          <a:p>
            <a:pPr lvl="1"/>
            <a:r>
              <a:rPr lang="en-US" dirty="0" smtClean="0"/>
              <a:t>Remote Sensing Application Center</a:t>
            </a:r>
          </a:p>
          <a:p>
            <a:pPr lvl="1"/>
            <a:r>
              <a:rPr lang="en-US" dirty="0" smtClean="0"/>
              <a:t>State of Utah</a:t>
            </a:r>
          </a:p>
          <a:p>
            <a:pPr lvl="1"/>
            <a:r>
              <a:rPr lang="en-US" dirty="0" smtClean="0"/>
              <a:t>State of Texas</a:t>
            </a:r>
          </a:p>
          <a:p>
            <a:pPr marL="0" indent="0">
              <a:buNone/>
            </a:pPr>
            <a:endParaRPr lang="en-US" dirty="0" smtClean="0"/>
          </a:p>
          <a:p>
            <a:pPr lvl="1"/>
            <a:endParaRPr lang="en-US" dirty="0"/>
          </a:p>
        </p:txBody>
      </p:sp>
      <p:sp>
        <p:nvSpPr>
          <p:cNvPr id="3" name="Slide Number Placeholder 2"/>
          <p:cNvSpPr>
            <a:spLocks noGrp="1"/>
          </p:cNvSpPr>
          <p:nvPr>
            <p:ph type="sldNum" sz="quarter" idx="12"/>
          </p:nvPr>
        </p:nvSpPr>
        <p:spPr/>
        <p:txBody>
          <a:bodyPr/>
          <a:lstStyle/>
          <a:p>
            <a:fld id="{47F765EE-F266-4DEF-976A-3660B4218306}" type="slidenum">
              <a:rPr lang="en-US" smtClean="0"/>
              <a:pPr/>
              <a:t>4</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9876" y="-22265"/>
            <a:ext cx="2731796" cy="1143000"/>
          </a:xfrm>
          <a:prstGeom prst="rect">
            <a:avLst/>
          </a:prstGeom>
        </p:spPr>
      </p:pic>
    </p:spTree>
    <p:extLst>
      <p:ext uri="{BB962C8B-B14F-4D97-AF65-F5344CB8AC3E}">
        <p14:creationId xmlns:p14="http://schemas.microsoft.com/office/powerpoint/2010/main" val="18114128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82535"/>
            <a:ext cx="8686800" cy="838200"/>
          </a:xfrm>
        </p:spPr>
        <p:txBody>
          <a:bodyPr>
            <a:normAutofit/>
          </a:bodyPr>
          <a:lstStyle/>
          <a:p>
            <a:r>
              <a:rPr lang="en-US" dirty="0" smtClean="0"/>
              <a:t>Year Two</a:t>
            </a:r>
            <a:endParaRPr lang="en-US" dirty="0"/>
          </a:p>
        </p:txBody>
      </p:sp>
      <p:sp>
        <p:nvSpPr>
          <p:cNvPr id="4" name="Content Placeholder 3"/>
          <p:cNvSpPr>
            <a:spLocks noGrp="1"/>
          </p:cNvSpPr>
          <p:nvPr>
            <p:ph idx="1"/>
          </p:nvPr>
        </p:nvSpPr>
        <p:spPr>
          <a:xfrm>
            <a:off x="304800" y="1371600"/>
            <a:ext cx="8686800" cy="5105400"/>
          </a:xfrm>
        </p:spPr>
        <p:txBody>
          <a:bodyPr>
            <a:normAutofit fontScale="92500"/>
          </a:bodyPr>
          <a:lstStyle/>
          <a:p>
            <a:r>
              <a:rPr lang="en-US" dirty="0" smtClean="0"/>
              <a:t>Discovery and prototype</a:t>
            </a:r>
          </a:p>
          <a:p>
            <a:pPr lvl="1"/>
            <a:r>
              <a:rPr lang="en-US" sz="2600" dirty="0"/>
              <a:t>Fire Incident Mapping Tools (FIMT</a:t>
            </a:r>
            <a:r>
              <a:rPr lang="en-US" sz="2600" dirty="0" smtClean="0"/>
              <a:t>) </a:t>
            </a:r>
            <a:endParaRPr lang="en-US" sz="1900" dirty="0"/>
          </a:p>
          <a:p>
            <a:pPr lvl="1"/>
            <a:r>
              <a:rPr lang="en-US" sz="2600" dirty="0" smtClean="0"/>
              <a:t>NWCG Unit IDs</a:t>
            </a:r>
          </a:p>
          <a:p>
            <a:pPr lvl="1"/>
            <a:r>
              <a:rPr lang="en-US" sz="2600" dirty="0" smtClean="0"/>
              <a:t>e-ISuite</a:t>
            </a:r>
          </a:p>
          <a:p>
            <a:pPr lvl="1"/>
            <a:r>
              <a:rPr lang="en-US" sz="2600" dirty="0" smtClean="0"/>
              <a:t>AK Fire Service CAD - </a:t>
            </a:r>
            <a:r>
              <a:rPr lang="en-US" sz="2600" dirty="0" err="1" smtClean="0"/>
              <a:t>FireBeans</a:t>
            </a:r>
            <a:endParaRPr lang="en-US" sz="2600" dirty="0" smtClean="0"/>
          </a:p>
          <a:p>
            <a:pPr lvl="1"/>
            <a:r>
              <a:rPr lang="en-US" sz="2600" dirty="0" smtClean="0"/>
              <a:t>Unified Incident Command Decision Support (UICDS – DHS)</a:t>
            </a:r>
          </a:p>
          <a:p>
            <a:pPr lvl="1"/>
            <a:r>
              <a:rPr lang="en-US" sz="2600" dirty="0" smtClean="0"/>
              <a:t>ROSS </a:t>
            </a:r>
            <a:r>
              <a:rPr lang="en-US" sz="2600" dirty="0"/>
              <a:t>(new version</a:t>
            </a:r>
            <a:r>
              <a:rPr lang="en-US" sz="2600" dirty="0" smtClean="0"/>
              <a:t>)</a:t>
            </a:r>
          </a:p>
          <a:p>
            <a:pPr lvl="1"/>
            <a:r>
              <a:rPr lang="en-US" sz="2600" i="1" dirty="0" smtClean="0">
                <a:solidFill>
                  <a:srgbClr val="7030A0"/>
                </a:solidFill>
              </a:rPr>
              <a:t>NPS and FWS Fire Reporting Systems</a:t>
            </a:r>
          </a:p>
          <a:p>
            <a:pPr lvl="1"/>
            <a:r>
              <a:rPr lang="en-US" sz="2600" i="1" dirty="0" err="1">
                <a:solidFill>
                  <a:srgbClr val="7030A0"/>
                </a:solidFill>
              </a:rPr>
              <a:t>Inciweb</a:t>
            </a:r>
            <a:endParaRPr lang="en-US" sz="2600" i="1" dirty="0">
              <a:solidFill>
                <a:srgbClr val="7030A0"/>
              </a:solidFill>
            </a:endParaRPr>
          </a:p>
          <a:p>
            <a:r>
              <a:rPr lang="en-US" dirty="0" smtClean="0"/>
              <a:t>Live by March 2015</a:t>
            </a:r>
          </a:p>
          <a:p>
            <a:pPr lvl="1"/>
            <a:r>
              <a:rPr lang="en-US" dirty="0" smtClean="0"/>
              <a:t>ROSS targeted for 2017</a:t>
            </a:r>
            <a:endParaRPr lang="en-US" dirty="0"/>
          </a:p>
        </p:txBody>
      </p:sp>
      <p:sp>
        <p:nvSpPr>
          <p:cNvPr id="3" name="Slide Number Placeholder 2"/>
          <p:cNvSpPr>
            <a:spLocks noGrp="1"/>
          </p:cNvSpPr>
          <p:nvPr>
            <p:ph type="sldNum" sz="quarter" idx="12"/>
          </p:nvPr>
        </p:nvSpPr>
        <p:spPr/>
        <p:txBody>
          <a:bodyPr/>
          <a:lstStyle/>
          <a:p>
            <a:fld id="{47F765EE-F266-4DEF-976A-3660B4218306}" type="slidenum">
              <a:rPr lang="en-US" smtClean="0"/>
              <a:pPr/>
              <a:t>5</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9876" y="-22265"/>
            <a:ext cx="2731796" cy="1143000"/>
          </a:xfrm>
          <a:prstGeom prst="rect">
            <a:avLst/>
          </a:prstGeom>
        </p:spPr>
      </p:pic>
    </p:spTree>
    <p:extLst>
      <p:ext uri="{BB962C8B-B14F-4D97-AF65-F5344CB8AC3E}">
        <p14:creationId xmlns:p14="http://schemas.microsoft.com/office/powerpoint/2010/main" val="19555976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82535"/>
            <a:ext cx="8686800" cy="838200"/>
          </a:xfrm>
        </p:spPr>
        <p:txBody>
          <a:bodyPr>
            <a:normAutofit/>
          </a:bodyPr>
          <a:lstStyle/>
          <a:p>
            <a:r>
              <a:rPr lang="en-US" dirty="0" smtClean="0"/>
              <a:t>Out Years</a:t>
            </a:r>
            <a:endParaRPr lang="en-US" dirty="0"/>
          </a:p>
        </p:txBody>
      </p:sp>
      <p:sp>
        <p:nvSpPr>
          <p:cNvPr id="4" name="Content Placeholder 3"/>
          <p:cNvSpPr>
            <a:spLocks noGrp="1"/>
          </p:cNvSpPr>
          <p:nvPr>
            <p:ph idx="1"/>
          </p:nvPr>
        </p:nvSpPr>
        <p:spPr>
          <a:xfrm>
            <a:off x="304800" y="1295400"/>
            <a:ext cx="8686800" cy="5181600"/>
          </a:xfrm>
        </p:spPr>
        <p:txBody>
          <a:bodyPr>
            <a:normAutofit fontScale="70000" lnSpcReduction="20000"/>
          </a:bodyPr>
          <a:lstStyle/>
          <a:p>
            <a:r>
              <a:rPr lang="en-US" sz="4000" dirty="0" smtClean="0"/>
              <a:t>Year Three</a:t>
            </a:r>
          </a:p>
          <a:p>
            <a:pPr lvl="1"/>
            <a:r>
              <a:rPr lang="en-US" sz="3100" dirty="0" smtClean="0"/>
              <a:t>WFMI Fire Reporting (BIA, BLM, </a:t>
            </a:r>
            <a:r>
              <a:rPr lang="en-US" sz="3100" i="1" dirty="0" smtClean="0">
                <a:solidFill>
                  <a:srgbClr val="7030A0"/>
                </a:solidFill>
              </a:rPr>
              <a:t>NPS</a:t>
            </a:r>
            <a:r>
              <a:rPr lang="en-US" sz="3100" dirty="0" smtClean="0"/>
              <a:t>)</a:t>
            </a:r>
          </a:p>
          <a:p>
            <a:pPr lvl="1"/>
            <a:r>
              <a:rPr lang="en-US" sz="3100" i="1" dirty="0" smtClean="0">
                <a:solidFill>
                  <a:srgbClr val="7030A0"/>
                </a:solidFill>
              </a:rPr>
              <a:t>Fire Management Information System (FMIS – FWS)</a:t>
            </a:r>
          </a:p>
          <a:p>
            <a:pPr lvl="1"/>
            <a:r>
              <a:rPr lang="en-US" sz="3100" dirty="0" smtClean="0"/>
              <a:t>FireStat (USFS)</a:t>
            </a:r>
          </a:p>
          <a:p>
            <a:pPr lvl="1"/>
            <a:r>
              <a:rPr lang="en-US" sz="3100" dirty="0" smtClean="0"/>
              <a:t>FAM Web Data Warehouse</a:t>
            </a:r>
          </a:p>
          <a:p>
            <a:r>
              <a:rPr lang="en-US" sz="4000" dirty="0" smtClean="0"/>
              <a:t>Year Four</a:t>
            </a:r>
          </a:p>
          <a:p>
            <a:pPr lvl="1"/>
            <a:r>
              <a:rPr lang="en-US" sz="3100" dirty="0" smtClean="0"/>
              <a:t>NFPORS / FACTS</a:t>
            </a:r>
          </a:p>
          <a:p>
            <a:pPr lvl="1"/>
            <a:r>
              <a:rPr lang="en-US" sz="3100" i="1" dirty="0" err="1" smtClean="0">
                <a:solidFill>
                  <a:srgbClr val="7030A0"/>
                </a:solidFill>
              </a:rPr>
              <a:t>InciWeb</a:t>
            </a:r>
            <a:endParaRPr lang="en-US" sz="3100" i="1" dirty="0" smtClean="0">
              <a:solidFill>
                <a:srgbClr val="7030A0"/>
              </a:solidFill>
            </a:endParaRPr>
          </a:p>
          <a:p>
            <a:pPr lvl="1"/>
            <a:r>
              <a:rPr lang="en-US" sz="3100" dirty="0" smtClean="0"/>
              <a:t>Weather (WIMS, ROMAN)</a:t>
            </a:r>
          </a:p>
          <a:p>
            <a:pPr lvl="1"/>
            <a:r>
              <a:rPr lang="en-US" sz="3100" dirty="0" smtClean="0"/>
              <a:t>Aviation (AFF)</a:t>
            </a:r>
          </a:p>
          <a:p>
            <a:pPr lvl="1"/>
            <a:r>
              <a:rPr lang="en-US" sz="3100" dirty="0" smtClean="0"/>
              <a:t>ICBS</a:t>
            </a:r>
          </a:p>
          <a:p>
            <a:r>
              <a:rPr lang="en-US" sz="3800" dirty="0" smtClean="0"/>
              <a:t>At Any Time</a:t>
            </a:r>
          </a:p>
          <a:p>
            <a:pPr lvl="1"/>
            <a:r>
              <a:rPr lang="en-US" dirty="0" smtClean="0"/>
              <a:t>CAD Lite</a:t>
            </a:r>
          </a:p>
          <a:p>
            <a:pPr lvl="1"/>
            <a:r>
              <a:rPr lang="en-US" dirty="0" smtClean="0"/>
              <a:t>Other CADS</a:t>
            </a:r>
            <a:endParaRPr lang="en-US" dirty="0"/>
          </a:p>
        </p:txBody>
      </p:sp>
      <p:sp>
        <p:nvSpPr>
          <p:cNvPr id="3" name="Slide Number Placeholder 2"/>
          <p:cNvSpPr>
            <a:spLocks noGrp="1"/>
          </p:cNvSpPr>
          <p:nvPr>
            <p:ph type="sldNum" sz="quarter" idx="12"/>
          </p:nvPr>
        </p:nvSpPr>
        <p:spPr/>
        <p:txBody>
          <a:bodyPr/>
          <a:lstStyle/>
          <a:p>
            <a:fld id="{47F765EE-F266-4DEF-976A-3660B4218306}" type="slidenum">
              <a:rPr lang="en-US" smtClean="0"/>
              <a:pPr/>
              <a:t>6</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9876" y="-22265"/>
            <a:ext cx="2731796" cy="1143000"/>
          </a:xfrm>
          <a:prstGeom prst="rect">
            <a:avLst/>
          </a:prstGeom>
        </p:spPr>
      </p:pic>
    </p:spTree>
    <p:extLst>
      <p:ext uri="{BB962C8B-B14F-4D97-AF65-F5344CB8AC3E}">
        <p14:creationId xmlns:p14="http://schemas.microsoft.com/office/powerpoint/2010/main" val="6199565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Exchange Requirements</a:t>
            </a:r>
            <a:endParaRPr lang="en-US" dirty="0"/>
          </a:p>
        </p:txBody>
      </p:sp>
      <p:sp>
        <p:nvSpPr>
          <p:cNvPr id="3" name="Content Placeholder 2"/>
          <p:cNvSpPr>
            <a:spLocks noGrp="1"/>
          </p:cNvSpPr>
          <p:nvPr>
            <p:ph idx="1"/>
          </p:nvPr>
        </p:nvSpPr>
        <p:spPr/>
        <p:txBody>
          <a:bodyPr>
            <a:normAutofit/>
          </a:bodyPr>
          <a:lstStyle/>
          <a:p>
            <a:pPr>
              <a:lnSpc>
                <a:spcPct val="150000"/>
              </a:lnSpc>
            </a:pPr>
            <a:r>
              <a:rPr lang="en-US" dirty="0" smtClean="0"/>
              <a:t>Data Exchange Standards</a:t>
            </a:r>
          </a:p>
          <a:p>
            <a:pPr lvl="1">
              <a:lnSpc>
                <a:spcPct val="150000"/>
              </a:lnSpc>
            </a:pPr>
            <a:r>
              <a:rPr lang="en-US" dirty="0" smtClean="0"/>
              <a:t>Provides clear </a:t>
            </a:r>
            <a:r>
              <a:rPr lang="en-US" dirty="0"/>
              <a:t>definitions </a:t>
            </a:r>
            <a:r>
              <a:rPr lang="en-US" dirty="0" smtClean="0"/>
              <a:t>and common values</a:t>
            </a:r>
            <a:endParaRPr lang="en-US" dirty="0"/>
          </a:p>
          <a:p>
            <a:pPr lvl="1">
              <a:lnSpc>
                <a:spcPct val="150000"/>
              </a:lnSpc>
            </a:pPr>
            <a:r>
              <a:rPr lang="en-US" dirty="0" smtClean="0"/>
              <a:t>Data must be passed in the standard</a:t>
            </a:r>
          </a:p>
          <a:p>
            <a:pPr marL="0" indent="0">
              <a:buNone/>
            </a:pPr>
            <a:endParaRPr lang="en-US" dirty="0" smtClean="0"/>
          </a:p>
          <a:p>
            <a:endParaRPr lang="en-US" dirty="0"/>
          </a:p>
        </p:txBody>
      </p:sp>
    </p:spTree>
    <p:extLst>
      <p:ext uri="{BB962C8B-B14F-4D97-AF65-F5344CB8AC3E}">
        <p14:creationId xmlns:p14="http://schemas.microsoft.com/office/powerpoint/2010/main" val="32183919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Exchange Requirements</a:t>
            </a:r>
            <a:endParaRPr lang="en-US" dirty="0"/>
          </a:p>
        </p:txBody>
      </p:sp>
      <p:sp>
        <p:nvSpPr>
          <p:cNvPr id="3" name="Content Placeholder 2"/>
          <p:cNvSpPr>
            <a:spLocks noGrp="1"/>
          </p:cNvSpPr>
          <p:nvPr>
            <p:ph idx="1"/>
          </p:nvPr>
        </p:nvSpPr>
        <p:spPr/>
        <p:txBody>
          <a:bodyPr>
            <a:normAutofit/>
          </a:bodyPr>
          <a:lstStyle/>
          <a:p>
            <a:pPr>
              <a:lnSpc>
                <a:spcPct val="150000"/>
              </a:lnSpc>
            </a:pPr>
            <a:r>
              <a:rPr lang="en-US" dirty="0" smtClean="0"/>
              <a:t>NWCG Data Standards &amp; Terminology SC</a:t>
            </a:r>
          </a:p>
          <a:p>
            <a:pPr lvl="1">
              <a:lnSpc>
                <a:spcPct val="150000"/>
              </a:lnSpc>
            </a:pPr>
            <a:r>
              <a:rPr lang="en-US" dirty="0" smtClean="0"/>
              <a:t>Approximately 75 approved standards</a:t>
            </a:r>
          </a:p>
          <a:p>
            <a:pPr lvl="1">
              <a:lnSpc>
                <a:spcPct val="150000"/>
              </a:lnSpc>
            </a:pPr>
            <a:r>
              <a:rPr lang="en-US" dirty="0" smtClean="0"/>
              <a:t>3 New Geospatial Data Layer Standards for review</a:t>
            </a:r>
          </a:p>
          <a:p>
            <a:pPr lvl="1">
              <a:lnSpc>
                <a:spcPct val="150000"/>
              </a:lnSpc>
            </a:pPr>
            <a:r>
              <a:rPr lang="en-US" dirty="0" smtClean="0"/>
              <a:t>21 new/revised Data Elements Standards in development</a:t>
            </a:r>
          </a:p>
          <a:p>
            <a:pPr lvl="1">
              <a:lnSpc>
                <a:spcPct val="150000"/>
              </a:lnSpc>
            </a:pPr>
            <a:r>
              <a:rPr lang="en-US" dirty="0" smtClean="0"/>
              <a:t>Approximately 12 more to be assigned</a:t>
            </a:r>
          </a:p>
          <a:p>
            <a:pPr marL="0" indent="0">
              <a:buNone/>
            </a:pPr>
            <a:endParaRPr lang="en-US" dirty="0" smtClean="0"/>
          </a:p>
          <a:p>
            <a:endParaRPr lang="en-US" dirty="0"/>
          </a:p>
        </p:txBody>
      </p:sp>
    </p:spTree>
    <p:extLst>
      <p:ext uri="{BB962C8B-B14F-4D97-AF65-F5344CB8AC3E}">
        <p14:creationId xmlns:p14="http://schemas.microsoft.com/office/powerpoint/2010/main" val="9424044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Computer Aided Dispatch</a:t>
            </a:r>
            <a:endParaRPr lang="en-US" dirty="0"/>
          </a:p>
        </p:txBody>
      </p:sp>
      <p:sp>
        <p:nvSpPr>
          <p:cNvPr id="3" name="Content Placeholder 2"/>
          <p:cNvSpPr>
            <a:spLocks noGrp="1"/>
          </p:cNvSpPr>
          <p:nvPr>
            <p:ph idx="1"/>
          </p:nvPr>
        </p:nvSpPr>
        <p:spPr/>
        <p:txBody>
          <a:bodyPr>
            <a:normAutofit/>
          </a:bodyPr>
          <a:lstStyle/>
          <a:p>
            <a:r>
              <a:rPr lang="en-US" dirty="0" smtClean="0"/>
              <a:t>CADs – WildCAD, IFM, others</a:t>
            </a:r>
          </a:p>
          <a:p>
            <a:pPr lvl="1"/>
            <a:r>
              <a:rPr lang="en-US" b="1" u="sng" dirty="0" smtClean="0"/>
              <a:t>THE</a:t>
            </a:r>
            <a:r>
              <a:rPr lang="en-US" dirty="0" smtClean="0"/>
              <a:t> authoritative source for “header data”</a:t>
            </a:r>
          </a:p>
          <a:p>
            <a:pPr lvl="1">
              <a:lnSpc>
                <a:spcPct val="160000"/>
              </a:lnSpc>
            </a:pPr>
            <a:r>
              <a:rPr lang="en-US" dirty="0" smtClean="0"/>
              <a:t>Changes to this data must be made in the CAD</a:t>
            </a:r>
          </a:p>
          <a:p>
            <a:pPr lvl="1">
              <a:lnSpc>
                <a:spcPct val="160000"/>
              </a:lnSpc>
            </a:pPr>
            <a:r>
              <a:rPr lang="en-US" dirty="0" smtClean="0"/>
              <a:t>All incidents must start in CAD</a:t>
            </a:r>
          </a:p>
          <a:p>
            <a:pPr lvl="1">
              <a:lnSpc>
                <a:spcPct val="170000"/>
              </a:lnSpc>
            </a:pPr>
            <a:r>
              <a:rPr lang="en-US" dirty="0" smtClean="0"/>
              <a:t>All FireCode requests for incident</a:t>
            </a:r>
          </a:p>
          <a:p>
            <a:pPr>
              <a:lnSpc>
                <a:spcPct val="170000"/>
              </a:lnSpc>
            </a:pPr>
            <a:r>
              <a:rPr lang="en-US" dirty="0" smtClean="0"/>
              <a:t>Specific changes to WildCAD tomorrow</a:t>
            </a:r>
          </a:p>
          <a:p>
            <a:endParaRPr lang="en-US" dirty="0" smtClean="0"/>
          </a:p>
          <a:p>
            <a:endParaRPr lang="en-US" dirty="0"/>
          </a:p>
        </p:txBody>
      </p:sp>
    </p:spTree>
    <p:extLst>
      <p:ext uri="{BB962C8B-B14F-4D97-AF65-F5344CB8AC3E}">
        <p14:creationId xmlns:p14="http://schemas.microsoft.com/office/powerpoint/2010/main" val="22516271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10705</TotalTime>
  <Words>2305</Words>
  <Application>Microsoft Office PowerPoint</Application>
  <PresentationFormat>On-screen Show (4:3)</PresentationFormat>
  <Paragraphs>181</Paragraphs>
  <Slides>20</Slides>
  <Notes>13</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Trek</vt:lpstr>
      <vt:lpstr> </vt:lpstr>
      <vt:lpstr>IRWIN IS NOT</vt:lpstr>
      <vt:lpstr>IRWIN is…</vt:lpstr>
      <vt:lpstr>Year One</vt:lpstr>
      <vt:lpstr>Year Two</vt:lpstr>
      <vt:lpstr>Out Years</vt:lpstr>
      <vt:lpstr>Data Exchange Requirements</vt:lpstr>
      <vt:lpstr>Data Exchange Requirements</vt:lpstr>
      <vt:lpstr>Computer Aided Dispatch</vt:lpstr>
      <vt:lpstr>Header Data</vt:lpstr>
      <vt:lpstr>FireCode</vt:lpstr>
      <vt:lpstr>WFDSS</vt:lpstr>
      <vt:lpstr>ICS 209</vt:lpstr>
      <vt:lpstr>ICS 209</vt:lpstr>
      <vt:lpstr>Enterprise Geospatial Portal (EGP) </vt:lpstr>
      <vt:lpstr>Geospatial Data</vt:lpstr>
      <vt:lpstr>The Good (or GREAT!)</vt:lpstr>
      <vt:lpstr>The Bad (or challenging)</vt:lpstr>
      <vt:lpstr>The Ugly</vt:lpstr>
      <vt:lpstr>IRWIN Project Contacts </vt:lpstr>
    </vt:vector>
  </TitlesOfParts>
  <Company>National Business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IRWIN  and  Wildland Fire I&amp;T</dc:title>
  <dc:creator>KRP</dc:creator>
  <cp:lastModifiedBy>bwallace</cp:lastModifiedBy>
  <cp:revision>157</cp:revision>
  <dcterms:created xsi:type="dcterms:W3CDTF">2012-05-07T19:39:01Z</dcterms:created>
  <dcterms:modified xsi:type="dcterms:W3CDTF">2014-03-24T16:34:18Z</dcterms:modified>
</cp:coreProperties>
</file>