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9" r:id="rId4"/>
    <p:sldId id="258" r:id="rId5"/>
    <p:sldId id="257" r:id="rId6"/>
    <p:sldId id="260" r:id="rId7"/>
    <p:sldId id="268" r:id="rId8"/>
    <p:sldId id="279" r:id="rId9"/>
    <p:sldId id="261" r:id="rId10"/>
    <p:sldId id="270" r:id="rId11"/>
    <p:sldId id="274" r:id="rId12"/>
    <p:sldId id="263" r:id="rId13"/>
    <p:sldId id="264" r:id="rId14"/>
    <p:sldId id="265" r:id="rId15"/>
    <p:sldId id="266" r:id="rId16"/>
    <p:sldId id="276" r:id="rId17"/>
    <p:sldId id="267" r:id="rId18"/>
    <p:sldId id="277" r:id="rId19"/>
    <p:sldId id="281" r:id="rId20"/>
    <p:sldId id="282" r:id="rId21"/>
    <p:sldId id="26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A Forest Service" initials="UF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4" d="100"/>
          <a:sy n="84" d="100"/>
        </p:scale>
        <p:origin x="-11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44249318992855"/>
          <c:y val="6.2686217627253307E-2"/>
          <c:w val="0.85855750681007148"/>
          <c:h val="0.85925380527674855"/>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Sheet1!$A$22:$A$26</c:f>
              <c:strCache>
                <c:ptCount val="5"/>
                <c:pt idx="0">
                  <c:v>Overhead</c:v>
                </c:pt>
                <c:pt idx="1">
                  <c:v>Aircraft</c:v>
                </c:pt>
                <c:pt idx="2">
                  <c:v>Supply</c:v>
                </c:pt>
                <c:pt idx="3">
                  <c:v>Equipment</c:v>
                </c:pt>
                <c:pt idx="4">
                  <c:v>Crew</c:v>
                </c:pt>
              </c:strCache>
            </c:strRef>
          </c:cat>
          <c:val>
            <c:numRef>
              <c:f>Sheet1!$B$22:$B$26</c:f>
              <c:numCache>
                <c:formatCode>#,##0</c:formatCode>
                <c:ptCount val="5"/>
                <c:pt idx="0">
                  <c:v>1428525</c:v>
                </c:pt>
                <c:pt idx="1">
                  <c:v>129640</c:v>
                </c:pt>
                <c:pt idx="2">
                  <c:v>490307</c:v>
                </c:pt>
                <c:pt idx="3">
                  <c:v>284395</c:v>
                </c:pt>
                <c:pt idx="4">
                  <c:v>79790</c:v>
                </c:pt>
              </c:numCache>
            </c:numRef>
          </c:val>
        </c:ser>
        <c:dLbls>
          <c:showLegendKey val="0"/>
          <c:showVal val="0"/>
          <c:showCatName val="0"/>
          <c:showSerName val="0"/>
          <c:showPercent val="0"/>
          <c:showBubbleSize val="0"/>
        </c:dLbls>
        <c:gapWidth val="150"/>
        <c:axId val="6684672"/>
        <c:axId val="6686208"/>
      </c:barChart>
      <c:catAx>
        <c:axId val="6684672"/>
        <c:scaling>
          <c:orientation val="minMax"/>
        </c:scaling>
        <c:delete val="0"/>
        <c:axPos val="b"/>
        <c:majorTickMark val="out"/>
        <c:minorTickMark val="none"/>
        <c:tickLblPos val="nextTo"/>
        <c:crossAx val="6686208"/>
        <c:crosses val="autoZero"/>
        <c:auto val="1"/>
        <c:lblAlgn val="ctr"/>
        <c:lblOffset val="100"/>
        <c:noMultiLvlLbl val="0"/>
      </c:catAx>
      <c:valAx>
        <c:axId val="6686208"/>
        <c:scaling>
          <c:orientation val="minMax"/>
        </c:scaling>
        <c:delete val="0"/>
        <c:axPos val="l"/>
        <c:majorGridlines/>
        <c:numFmt formatCode="#,##0" sourceLinked="1"/>
        <c:majorTickMark val="out"/>
        <c:minorTickMark val="none"/>
        <c:tickLblPos val="nextTo"/>
        <c:crossAx val="66846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423840769903762"/>
          <c:y val="2.8252405949256341E-2"/>
          <c:w val="0.78495691163604553"/>
          <c:h val="0.7992629046369204"/>
        </c:manualLayout>
      </c:layout>
      <c:bar3DChart>
        <c:barDir val="col"/>
        <c:grouping val="clustered"/>
        <c:varyColors val="0"/>
        <c:ser>
          <c:idx val="0"/>
          <c:order val="0"/>
          <c:invertIfNegative val="0"/>
          <c:cat>
            <c:strRef>
              <c:f>'Summary all other apps'!$E$19:$E$22</c:f>
              <c:strCache>
                <c:ptCount val="4"/>
                <c:pt idx="0">
                  <c:v>NAP</c:v>
                </c:pt>
                <c:pt idx="1">
                  <c:v>ROSS</c:v>
                </c:pt>
                <c:pt idx="2">
                  <c:v>ROSS - Practice</c:v>
                </c:pt>
                <c:pt idx="3">
                  <c:v>ROSS - Training</c:v>
                </c:pt>
              </c:strCache>
            </c:strRef>
          </c:cat>
          <c:val>
            <c:numRef>
              <c:f>'Summary all other apps'!$F$19:$F$22</c:f>
              <c:numCache>
                <c:formatCode>General</c:formatCode>
                <c:ptCount val="4"/>
                <c:pt idx="0">
                  <c:v>11380</c:v>
                </c:pt>
                <c:pt idx="1">
                  <c:v>2807</c:v>
                </c:pt>
                <c:pt idx="2">
                  <c:v>60</c:v>
                </c:pt>
                <c:pt idx="3">
                  <c:v>6</c:v>
                </c:pt>
              </c:numCache>
            </c:numRef>
          </c:val>
        </c:ser>
        <c:dLbls>
          <c:showLegendKey val="0"/>
          <c:showVal val="0"/>
          <c:showCatName val="0"/>
          <c:showSerName val="0"/>
          <c:showPercent val="0"/>
          <c:showBubbleSize val="0"/>
        </c:dLbls>
        <c:gapWidth val="150"/>
        <c:shape val="cylinder"/>
        <c:axId val="41306368"/>
        <c:axId val="41308160"/>
        <c:axId val="0"/>
      </c:bar3DChart>
      <c:catAx>
        <c:axId val="41306368"/>
        <c:scaling>
          <c:orientation val="minMax"/>
        </c:scaling>
        <c:delete val="0"/>
        <c:axPos val="b"/>
        <c:majorTickMark val="out"/>
        <c:minorTickMark val="none"/>
        <c:tickLblPos val="nextTo"/>
        <c:crossAx val="41308160"/>
        <c:crosses val="autoZero"/>
        <c:auto val="1"/>
        <c:lblAlgn val="ctr"/>
        <c:lblOffset val="100"/>
        <c:noMultiLvlLbl val="0"/>
      </c:catAx>
      <c:valAx>
        <c:axId val="41308160"/>
        <c:scaling>
          <c:orientation val="minMax"/>
        </c:scaling>
        <c:delete val="0"/>
        <c:axPos val="l"/>
        <c:majorGridlines/>
        <c:numFmt formatCode="General" sourceLinked="1"/>
        <c:majorTickMark val="out"/>
        <c:minorTickMark val="none"/>
        <c:tickLblPos val="nextTo"/>
        <c:crossAx val="4130636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0.21731</cdr:x>
      <cdr:y>0.7477</cdr:y>
    </cdr:from>
    <cdr:to>
      <cdr:x>0.39411</cdr:x>
      <cdr:y>1</cdr:y>
    </cdr:to>
    <cdr:sp macro="" textlink="">
      <cdr:nvSpPr>
        <cdr:cNvPr id="2" name="TextBox 1"/>
        <cdr:cNvSpPr txBox="1"/>
      </cdr:nvSpPr>
      <cdr:spPr>
        <a:xfrm xmlns:a="http://schemas.openxmlformats.org/drawingml/2006/main">
          <a:off x="1123951" y="27098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52CEBFB-AA36-4002-8F45-3A90B7B4BBA1}" type="datetimeFigureOut">
              <a:rPr lang="en-US" smtClean="0"/>
              <a:t>4/2/2014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FE1214-52DC-44F5-B6A8-D2B02612F43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DFE1214-52DC-44F5-B6A8-D2B02612F43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DFE1214-52DC-44F5-B6A8-D2B02612F43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DFE1214-52DC-44F5-B6A8-D2B02612F434}"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DFE1214-52DC-44F5-B6A8-D2B02612F434}"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DFE1214-52DC-44F5-B6A8-D2B02612F434}"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DFE1214-52DC-44F5-B6A8-D2B02612F43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DFE1214-52DC-44F5-B6A8-D2B02612F434}"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2CEBFB-AA36-4002-8F45-3A90B7B4BBA1}" type="datetimeFigureOut">
              <a:rPr lang="en-US" smtClean="0"/>
              <a:t>4/2/2014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DFE1214-52DC-44F5-B6A8-D2B02612F43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52CEBFB-AA36-4002-8F45-3A90B7B4BBA1}" type="datetimeFigureOut">
              <a:rPr lang="en-US" smtClean="0"/>
              <a:t>4/2/2014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DFE1214-52DC-44F5-B6A8-D2B02612F43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2CEBFB-AA36-4002-8F45-3A90B7B4BBA1}" type="datetimeFigureOut">
              <a:rPr lang="en-US" smtClean="0"/>
              <a:t>4/2/2014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FE1214-52DC-44F5-B6A8-D2B02612F434}"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52CEBFB-AA36-4002-8F45-3A90B7B4BBA1}" type="datetimeFigureOut">
              <a:rPr lang="en-US" smtClean="0"/>
              <a:t>4/2/2014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FE1214-52DC-44F5-B6A8-D2B02612F43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oss.nwcg.gov/documentslibrary/implementation/ROSS_Hardware_Software_Requirements.pdf"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of Year Report</a:t>
            </a:r>
            <a:endParaRPr lang="en-US" dirty="0"/>
          </a:p>
        </p:txBody>
      </p:sp>
      <p:sp>
        <p:nvSpPr>
          <p:cNvPr id="3" name="Subtitle 2"/>
          <p:cNvSpPr>
            <a:spLocks noGrp="1"/>
          </p:cNvSpPr>
          <p:nvPr>
            <p:ph type="subTitle" idx="1"/>
          </p:nvPr>
        </p:nvSpPr>
        <p:spPr/>
        <p:txBody>
          <a:bodyPr/>
          <a:lstStyle/>
          <a:p>
            <a:r>
              <a:rPr lang="en-US" dirty="0" smtClean="0"/>
              <a:t>Resource Ordering and Status System</a:t>
            </a:r>
          </a:p>
          <a:p>
            <a:r>
              <a:rPr lang="en-US" dirty="0" smtClean="0"/>
              <a:t>2013</a:t>
            </a:r>
            <a:endParaRPr lang="en-US" dirty="0"/>
          </a:p>
        </p:txBody>
      </p:sp>
      <p:sp>
        <p:nvSpPr>
          <p:cNvPr id="4" name="Title 1"/>
          <p:cNvSpPr txBox="1">
            <a:spLocks/>
          </p:cNvSpPr>
          <p:nvPr/>
        </p:nvSpPr>
        <p:spPr>
          <a:xfrm>
            <a:off x="685800" y="5562600"/>
            <a:ext cx="8229600" cy="1143000"/>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900" dirty="0" smtClean="0">
                <a:solidFill>
                  <a:schemeClr val="accent1">
                    <a:lumMod val="20000"/>
                    <a:lumOff val="80000"/>
                  </a:schemeClr>
                </a:solidFill>
              </a:rPr>
              <a:t>What you may not have known…</a:t>
            </a:r>
            <a:br>
              <a:rPr lang="en-US" sz="3900" dirty="0" smtClean="0">
                <a:solidFill>
                  <a:schemeClr val="accent1">
                    <a:lumMod val="20000"/>
                    <a:lumOff val="80000"/>
                  </a:schemeClr>
                </a:solidFill>
              </a:rPr>
            </a:br>
            <a:r>
              <a:rPr lang="en-US" sz="2500" i="1" dirty="0" smtClean="0">
                <a:solidFill>
                  <a:schemeClr val="accent1">
                    <a:lumMod val="20000"/>
                    <a:lumOff val="80000"/>
                  </a:schemeClr>
                </a:solidFill>
              </a:rPr>
              <a:t>Special points of interest</a:t>
            </a:r>
            <a:endParaRPr lang="en-US" sz="2500" i="1" dirty="0">
              <a:solidFill>
                <a:schemeClr val="accent1">
                  <a:lumMod val="20000"/>
                  <a:lumOff val="8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98" y="228600"/>
            <a:ext cx="1422824" cy="1273577"/>
          </a:xfrm>
          <a:prstGeom prst="rect">
            <a:avLst/>
          </a:prstGeom>
        </p:spPr>
      </p:pic>
      <p:sp>
        <p:nvSpPr>
          <p:cNvPr id="6" name="TextBox 5"/>
          <p:cNvSpPr txBox="1"/>
          <p:nvPr/>
        </p:nvSpPr>
        <p:spPr>
          <a:xfrm>
            <a:off x="1676400" y="1148234"/>
            <a:ext cx="7316790" cy="892552"/>
          </a:xfrm>
          <a:prstGeom prst="rect">
            <a:avLst/>
          </a:prstGeom>
          <a:noFill/>
        </p:spPr>
        <p:txBody>
          <a:bodyPr wrap="square" rtlCol="0">
            <a:spAutoFit/>
          </a:bodyPr>
          <a:lstStyle/>
          <a:p>
            <a:r>
              <a:rPr lang="en-US" sz="1400" dirty="0" smtClean="0"/>
              <a:t>Did you know for ROSS to run effectively there are recommended hardware requirements</a:t>
            </a:r>
            <a:r>
              <a:rPr lang="en-US" sz="1400" dirty="0"/>
              <a:t>?</a:t>
            </a:r>
            <a:r>
              <a:rPr lang="en-US" sz="1400" dirty="0" smtClean="0"/>
              <a:t> </a:t>
            </a:r>
            <a:r>
              <a:rPr lang="en-US" sz="1400" dirty="0" smtClean="0">
                <a:solidFill>
                  <a:srgbClr val="FF0000"/>
                </a:solidFill>
              </a:rPr>
              <a:t>Find them on the ROSS website under the documents library or </a:t>
            </a:r>
            <a:r>
              <a:rPr lang="en-US" sz="1400" dirty="0" smtClean="0">
                <a:hlinkClick r:id="rId3"/>
              </a:rPr>
              <a:t>click here</a:t>
            </a:r>
            <a:r>
              <a:rPr lang="en-US" sz="1400" dirty="0" smtClean="0"/>
              <a:t>. </a:t>
            </a:r>
          </a:p>
          <a:p>
            <a:r>
              <a:rPr lang="en-US" sz="1000" dirty="0" smtClean="0"/>
              <a:t> </a:t>
            </a:r>
            <a:endParaRPr lang="en-US" sz="1000" dirty="0"/>
          </a:p>
        </p:txBody>
      </p:sp>
    </p:spTree>
    <p:extLst>
      <p:ext uri="{BB962C8B-B14F-4D97-AF65-F5344CB8AC3E}">
        <p14:creationId xmlns:p14="http://schemas.microsoft.com/office/powerpoint/2010/main" val="295374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685800"/>
            <a:ext cx="6892866" cy="5911286"/>
          </a:xfrm>
          <a:prstGeom prst="rect">
            <a:avLst/>
          </a:prstGeom>
        </p:spPr>
      </p:pic>
      <p:sp>
        <p:nvSpPr>
          <p:cNvPr id="2" name="Content Placeholder 1"/>
          <p:cNvSpPr>
            <a:spLocks noGrp="1"/>
          </p:cNvSpPr>
          <p:nvPr>
            <p:ph idx="1"/>
          </p:nvPr>
        </p:nvSpPr>
        <p:spPr>
          <a:xfrm>
            <a:off x="457200" y="1481328"/>
            <a:ext cx="8382000" cy="4525963"/>
          </a:xfrm>
        </p:spPr>
        <p:txBody>
          <a:bodyPr>
            <a:normAutofit/>
          </a:bodyPr>
          <a:lstStyle/>
          <a:p>
            <a:pPr marL="457200" indent="0">
              <a:buNone/>
            </a:pPr>
            <a:r>
              <a:rPr lang="en-US" sz="2800" dirty="0" smtClean="0">
                <a:latin typeface="Times New Roman" panose="02020603050405020304" pitchFamily="18" charset="0"/>
                <a:cs typeface="Times New Roman" panose="02020603050405020304" pitchFamily="18" charset="0"/>
              </a:rPr>
              <a:t>Do you realize that there were over  2,412,600 request transactions in ROSS in 2013. These are requests that were filled, deleted, canceled, canceled UTF, or pending.  </a:t>
            </a:r>
            <a:endParaRPr lang="en-US" sz="4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a:r>
              <a:rPr lang="en-US" sz="2400" dirty="0" smtClean="0">
                <a:latin typeface="Times New Roman" panose="02020603050405020304" pitchFamily="18" charset="0"/>
                <a:cs typeface="Times New Roman" panose="02020603050405020304" pitchFamily="18" charset="0"/>
              </a:rPr>
              <a:t>Request Transactions for CY 2013</a:t>
            </a:r>
            <a:endParaRPr lang="en-US" sz="2400"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805601927"/>
              </p:ext>
            </p:extLst>
          </p:nvPr>
        </p:nvGraphicFramePr>
        <p:xfrm>
          <a:off x="2819400" y="3124200"/>
          <a:ext cx="6038850" cy="3262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55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050" y="2453481"/>
            <a:ext cx="3009900" cy="258127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067800" cy="6324600"/>
          </a:xfrm>
          <a:prstGeom prst="rect">
            <a:avLst/>
          </a:prstGeom>
        </p:spPr>
      </p:pic>
      <p:sp>
        <p:nvSpPr>
          <p:cNvPr id="7" name="Title 2"/>
          <p:cNvSpPr>
            <a:spLocks noGrp="1"/>
          </p:cNvSpPr>
          <p:nvPr>
            <p:ph type="title"/>
          </p:nvPr>
        </p:nvSpPr>
        <p:spPr>
          <a:xfrm>
            <a:off x="495300" y="457200"/>
            <a:ext cx="8229600" cy="1143000"/>
          </a:xfrm>
        </p:spPr>
        <p:txBody>
          <a:bodyPr>
            <a:noAutofit/>
          </a:bodyPr>
          <a:lstStyle/>
          <a:p>
            <a:pPr algn="ctr"/>
            <a:r>
              <a:rPr lang="en-US" sz="3200" dirty="0" smtClean="0"/>
              <a:t>Help Desk Ticket Count by Application </a:t>
            </a:r>
            <a:r>
              <a:rPr lang="en-US" sz="3600" dirty="0" smtClean="0"/>
              <a:t/>
            </a:r>
            <a:br>
              <a:rPr lang="en-US" sz="3600" dirty="0" smtClean="0"/>
            </a:br>
            <a:r>
              <a:rPr lang="en-US" sz="3200" dirty="0" smtClean="0"/>
              <a:t>CY 2013</a:t>
            </a:r>
            <a:endParaRPr lang="en-US" sz="3200" dirty="0"/>
          </a:p>
        </p:txBody>
      </p:sp>
      <p:graphicFrame>
        <p:nvGraphicFramePr>
          <p:cNvPr id="8" name="Chart 7"/>
          <p:cNvGraphicFramePr>
            <a:graphicFrameLocks/>
          </p:cNvGraphicFramePr>
          <p:nvPr>
            <p:extLst>
              <p:ext uri="{D42A27DB-BD31-4B8C-83A1-F6EECF244321}">
                <p14:modId xmlns:p14="http://schemas.microsoft.com/office/powerpoint/2010/main" val="2637816976"/>
              </p:ext>
            </p:extLst>
          </p:nvPr>
        </p:nvGraphicFramePr>
        <p:xfrm>
          <a:off x="304800" y="1828800"/>
          <a:ext cx="5172075" cy="3624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19277108"/>
              </p:ext>
            </p:extLst>
          </p:nvPr>
        </p:nvGraphicFramePr>
        <p:xfrm>
          <a:off x="5562600" y="2667002"/>
          <a:ext cx="3213100" cy="1206870"/>
        </p:xfrm>
        <a:graphic>
          <a:graphicData uri="http://schemas.openxmlformats.org/drawingml/2006/table">
            <a:tbl>
              <a:tblPr>
                <a:tableStyleId>{5C22544A-7EE6-4342-B048-85BDC9FD1C3A}</a:tableStyleId>
              </a:tblPr>
              <a:tblGrid>
                <a:gridCol w="1998700"/>
                <a:gridCol w="1214400"/>
              </a:tblGrid>
              <a:tr h="280235">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85327">
                <a:tc>
                  <a:txBody>
                    <a:bodyPr/>
                    <a:lstStyle/>
                    <a:p>
                      <a:pPr algn="l" fontAlgn="b"/>
                      <a:r>
                        <a:rPr lang="en-US" sz="1000" u="none" strike="noStrike">
                          <a:effectLst/>
                        </a:rPr>
                        <a:t>NAP</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11380</a:t>
                      </a:r>
                      <a:endParaRPr lang="en-US" sz="1000" b="0" i="0" u="none" strike="noStrike">
                        <a:effectLst/>
                        <a:latin typeface="Arial"/>
                      </a:endParaRPr>
                    </a:p>
                  </a:txBody>
                  <a:tcPr marL="9525" marR="9525" marT="9525" marB="0" anchor="b"/>
                </a:tc>
              </a:tr>
              <a:tr h="185327">
                <a:tc>
                  <a:txBody>
                    <a:bodyPr/>
                    <a:lstStyle/>
                    <a:p>
                      <a:pPr algn="l" fontAlgn="b"/>
                      <a:r>
                        <a:rPr lang="en-US" sz="1000" u="none" strike="noStrike" dirty="0" smtClean="0">
                          <a:effectLst/>
                        </a:rPr>
                        <a:t>ROSS - Production</a:t>
                      </a:r>
                      <a:endParaRPr lang="en-US" sz="1000" b="0" i="0" u="none" strike="noStrike" dirty="0">
                        <a:effectLst/>
                        <a:latin typeface="Arial"/>
                      </a:endParaRPr>
                    </a:p>
                  </a:txBody>
                  <a:tcPr marL="9525" marR="9525" marT="9525" marB="0" anchor="b"/>
                </a:tc>
                <a:tc>
                  <a:txBody>
                    <a:bodyPr/>
                    <a:lstStyle/>
                    <a:p>
                      <a:pPr algn="r" fontAlgn="b"/>
                      <a:r>
                        <a:rPr lang="en-US" sz="1000" u="none" strike="noStrike">
                          <a:effectLst/>
                        </a:rPr>
                        <a:t>2807</a:t>
                      </a:r>
                      <a:endParaRPr lang="en-US" sz="1000" b="0" i="0" u="none" strike="noStrike">
                        <a:effectLst/>
                        <a:latin typeface="Arial"/>
                      </a:endParaRPr>
                    </a:p>
                  </a:txBody>
                  <a:tcPr marL="9525" marR="9525" marT="9525" marB="0" anchor="b"/>
                </a:tc>
              </a:tr>
              <a:tr h="185327">
                <a:tc>
                  <a:txBody>
                    <a:bodyPr/>
                    <a:lstStyle/>
                    <a:p>
                      <a:pPr algn="l" fontAlgn="b"/>
                      <a:r>
                        <a:rPr lang="en-US" sz="1000" u="none" strike="noStrike">
                          <a:effectLst/>
                        </a:rPr>
                        <a:t>ROSS - Practice</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60</a:t>
                      </a:r>
                      <a:endParaRPr lang="en-US" sz="1000" b="0" i="0" u="none" strike="noStrike">
                        <a:effectLst/>
                        <a:latin typeface="Arial"/>
                      </a:endParaRPr>
                    </a:p>
                  </a:txBody>
                  <a:tcPr marL="9525" marR="9525" marT="9525" marB="0" anchor="b"/>
                </a:tc>
              </a:tr>
              <a:tr h="185327">
                <a:tc>
                  <a:txBody>
                    <a:bodyPr/>
                    <a:lstStyle/>
                    <a:p>
                      <a:pPr algn="l" fontAlgn="b"/>
                      <a:r>
                        <a:rPr lang="en-US" sz="1000" u="none" strike="noStrike">
                          <a:effectLst/>
                        </a:rPr>
                        <a:t>ROSS - Training</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6</a:t>
                      </a:r>
                      <a:endParaRPr lang="en-US" sz="1000" b="0" i="0" u="none" strike="noStrike">
                        <a:effectLst/>
                        <a:latin typeface="Arial"/>
                      </a:endParaRPr>
                    </a:p>
                  </a:txBody>
                  <a:tcPr marL="9525" marR="9525" marT="9525" marB="0" anchor="b"/>
                </a:tc>
              </a:tr>
              <a:tr h="185327">
                <a:tc>
                  <a:txBody>
                    <a:bodyPr/>
                    <a:lstStyle/>
                    <a:p>
                      <a:pPr algn="l" fontAlgn="b"/>
                      <a:r>
                        <a:rPr lang="en-US" sz="1000" u="none" strike="noStrike">
                          <a:effectLst/>
                        </a:rPr>
                        <a:t>Grand Total</a:t>
                      </a:r>
                      <a:endParaRPr lang="en-US" sz="1000" b="0" i="0" u="none" strike="noStrike">
                        <a:effectLst/>
                        <a:latin typeface="Arial"/>
                      </a:endParaRPr>
                    </a:p>
                  </a:txBody>
                  <a:tcPr marL="9525" marR="9525" marT="9525" marB="0" anchor="b"/>
                </a:tc>
                <a:tc>
                  <a:txBody>
                    <a:bodyPr/>
                    <a:lstStyle/>
                    <a:p>
                      <a:pPr algn="r" fontAlgn="b"/>
                      <a:r>
                        <a:rPr lang="en-US" sz="1000" u="none" strike="noStrike" dirty="0">
                          <a:effectLst/>
                        </a:rPr>
                        <a:t>14253</a:t>
                      </a:r>
                      <a:endParaRPr lang="en-US" sz="10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97239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Point of Interest</a:t>
            </a:r>
            <a:endParaRPr lang="en-US" dirty="0"/>
          </a:p>
        </p:txBody>
      </p:sp>
      <p:sp>
        <p:nvSpPr>
          <p:cNvPr id="3" name="Text Placeholder 2"/>
          <p:cNvSpPr>
            <a:spLocks noGrp="1"/>
          </p:cNvSpPr>
          <p:nvPr>
            <p:ph type="body" idx="1"/>
          </p:nvPr>
        </p:nvSpPr>
        <p:spPr>
          <a:xfrm>
            <a:off x="457200" y="5410200"/>
            <a:ext cx="4040188" cy="762000"/>
          </a:xfrm>
        </p:spPr>
        <p:txBody>
          <a:bodyPr>
            <a:normAutofit lnSpcReduction="10000"/>
          </a:bodyPr>
          <a:lstStyle/>
          <a:p>
            <a:r>
              <a:rPr lang="en-US" dirty="0" smtClean="0"/>
              <a:t>NAP/ROSS Ticket Breakdown</a:t>
            </a:r>
            <a:endParaRPr lang="en-US" dirty="0"/>
          </a:p>
        </p:txBody>
      </p:sp>
      <p:sp>
        <p:nvSpPr>
          <p:cNvPr id="4" name="Text Placeholder 3"/>
          <p:cNvSpPr>
            <a:spLocks noGrp="1"/>
          </p:cNvSpPr>
          <p:nvPr>
            <p:ph type="body" sz="half" idx="3"/>
          </p:nvPr>
        </p:nvSpPr>
        <p:spPr>
          <a:xfrm>
            <a:off x="4645026" y="5410200"/>
            <a:ext cx="4041775" cy="762000"/>
          </a:xfrm>
        </p:spPr>
        <p:txBody>
          <a:bodyPr>
            <a:normAutofit lnSpcReduction="10000"/>
          </a:bodyPr>
          <a:lstStyle/>
          <a:p>
            <a:r>
              <a:rPr lang="en-US" dirty="0" smtClean="0"/>
              <a:t>NAP/ROSS Tickets per Month</a:t>
            </a:r>
            <a:endParaRPr lang="en-US" dirty="0"/>
          </a:p>
        </p:txBody>
      </p:sp>
      <p:sp>
        <p:nvSpPr>
          <p:cNvPr id="5" name="Content Placeholder 4"/>
          <p:cNvSpPr>
            <a:spLocks noGrp="1"/>
          </p:cNvSpPr>
          <p:nvPr>
            <p:ph sz="quarter" idx="2"/>
          </p:nvPr>
        </p:nvSpPr>
        <p:spPr>
          <a:xfrm>
            <a:off x="457200" y="1219201"/>
            <a:ext cx="8382000" cy="1371600"/>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The Help Desk generated 29,015 tickets for all applications in 2013.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ROSS and NAP contributed 14,253 of the ticket total (with June being the busiest month). </a:t>
            </a:r>
          </a:p>
          <a:p>
            <a:r>
              <a:rPr lang="en-US" dirty="0" smtClean="0">
                <a:latin typeface="Times New Roman" panose="02020603050405020304" pitchFamily="18" charset="0"/>
                <a:cs typeface="Times New Roman" panose="02020603050405020304" pitchFamily="18" charset="0"/>
              </a:rPr>
              <a:t>Average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andle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ime </a:t>
            </a:r>
            <a:r>
              <a:rPr lang="en-US" dirty="0">
                <a:latin typeface="Times New Roman" panose="02020603050405020304" pitchFamily="18" charset="0"/>
                <a:cs typeface="Times New Roman" panose="02020603050405020304" pitchFamily="18" charset="0"/>
              </a:rPr>
              <a:t>for ROSS/NAP tickets was </a:t>
            </a:r>
            <a:r>
              <a:rPr lang="en-US" dirty="0" smtClean="0">
                <a:solidFill>
                  <a:srgbClr val="FF0000"/>
                </a:solidFill>
                <a:latin typeface="Times New Roman" panose="02020603050405020304" pitchFamily="18" charset="0"/>
                <a:cs typeface="Times New Roman" panose="02020603050405020304" pitchFamily="18" charset="0"/>
              </a:rPr>
              <a:t>7.5</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minutes per caller.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16855931"/>
              </p:ext>
            </p:extLst>
          </p:nvPr>
        </p:nvGraphicFramePr>
        <p:xfrm>
          <a:off x="991394" y="3558468"/>
          <a:ext cx="2971800" cy="1752600"/>
        </p:xfrm>
        <a:graphic>
          <a:graphicData uri="http://schemas.openxmlformats.org/drawingml/2006/table">
            <a:tbl>
              <a:tblPr>
                <a:tableStyleId>{3C2FFA5D-87B4-456A-9821-1D502468CF0F}</a:tableStyleId>
              </a:tblPr>
              <a:tblGrid>
                <a:gridCol w="1676400"/>
                <a:gridCol w="1295400"/>
              </a:tblGrid>
              <a:tr h="381000">
                <a:tc>
                  <a:txBody>
                    <a:bodyPr/>
                    <a:lstStyle/>
                    <a:p>
                      <a:pPr algn="l" fontAlgn="b"/>
                      <a:r>
                        <a:rPr lang="en-US" sz="1200" b="1" u="none" strike="noStrike" dirty="0">
                          <a:effectLst/>
                        </a:rPr>
                        <a:t>Application</a:t>
                      </a:r>
                      <a:endParaRPr lang="en-US" sz="1200" b="1" i="0" u="none" strike="noStrike" dirty="0">
                        <a:effectLst/>
                        <a:latin typeface="Arial"/>
                      </a:endParaRPr>
                    </a:p>
                  </a:txBody>
                  <a:tcPr marL="9525" marR="9525" marT="9525" marB="0" anchor="b"/>
                </a:tc>
                <a:tc>
                  <a:txBody>
                    <a:bodyPr/>
                    <a:lstStyle/>
                    <a:p>
                      <a:pPr algn="ctr" fontAlgn="b"/>
                      <a:r>
                        <a:rPr lang="en-US" sz="1200" b="1" u="none" strike="noStrike" dirty="0">
                          <a:effectLst/>
                        </a:rPr>
                        <a:t>Total</a:t>
                      </a:r>
                      <a:endParaRPr lang="en-US" sz="1200" b="1" i="0" u="none" strike="noStrike" dirty="0">
                        <a:effectLst/>
                        <a:latin typeface="Arial"/>
                      </a:endParaRPr>
                    </a:p>
                  </a:txBody>
                  <a:tcPr marL="9525" marR="9525" marT="9525" marB="0" anchor="b"/>
                </a:tc>
              </a:tr>
              <a:tr h="270807">
                <a:tc>
                  <a:txBody>
                    <a:bodyPr/>
                    <a:lstStyle/>
                    <a:p>
                      <a:pPr algn="l" fontAlgn="b"/>
                      <a:r>
                        <a:rPr lang="en-US" sz="1200" u="none" strike="noStrike">
                          <a:effectLst/>
                        </a:rPr>
                        <a:t>NAP</a:t>
                      </a:r>
                      <a:endParaRPr lang="en-US" sz="1200" b="0" i="0" u="none" strike="noStrike">
                        <a:effectLst/>
                        <a:latin typeface="Arial"/>
                      </a:endParaRPr>
                    </a:p>
                  </a:txBody>
                  <a:tcPr marL="9525" marR="9525" marT="9525" marB="0" anchor="b"/>
                </a:tc>
                <a:tc>
                  <a:txBody>
                    <a:bodyPr/>
                    <a:lstStyle/>
                    <a:p>
                      <a:pPr algn="r" fontAlgn="b"/>
                      <a:r>
                        <a:rPr lang="en-US" sz="1200" u="none" strike="noStrike" dirty="0" smtClean="0">
                          <a:effectLst/>
                        </a:rPr>
                        <a:t>11380</a:t>
                      </a:r>
                      <a:endParaRPr lang="en-US" sz="1200" b="0" i="0" u="none" strike="noStrike" dirty="0">
                        <a:effectLst/>
                        <a:latin typeface="Arial"/>
                      </a:endParaRPr>
                    </a:p>
                  </a:txBody>
                  <a:tcPr marL="9525" marR="9525" marT="9525" marB="0" anchor="b"/>
                </a:tc>
              </a:tr>
              <a:tr h="211037">
                <a:tc>
                  <a:txBody>
                    <a:bodyPr/>
                    <a:lstStyle/>
                    <a:p>
                      <a:pPr algn="l" fontAlgn="b"/>
                      <a:r>
                        <a:rPr lang="en-US" sz="1200" u="none" strike="noStrike" dirty="0">
                          <a:effectLst/>
                        </a:rPr>
                        <a:t>ROSS</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2807</a:t>
                      </a:r>
                      <a:endParaRPr lang="en-US" sz="1200" b="0" i="0" u="none" strike="noStrike" dirty="0">
                        <a:effectLst/>
                        <a:latin typeface="Arial"/>
                      </a:endParaRPr>
                    </a:p>
                  </a:txBody>
                  <a:tcPr marL="9525" marR="9525" marT="9525" marB="0" anchor="b"/>
                </a:tc>
              </a:tr>
              <a:tr h="246163">
                <a:tc>
                  <a:txBody>
                    <a:bodyPr/>
                    <a:lstStyle/>
                    <a:p>
                      <a:pPr algn="l" fontAlgn="b"/>
                      <a:r>
                        <a:rPr lang="en-US" sz="1200" u="none" strike="noStrike">
                          <a:effectLst/>
                        </a:rPr>
                        <a:t>ROSS - Practice</a:t>
                      </a:r>
                      <a:endParaRPr lang="en-US" sz="1200" b="0" i="0" u="none" strike="noStrike">
                        <a:effectLst/>
                        <a:latin typeface="Arial"/>
                      </a:endParaRPr>
                    </a:p>
                  </a:txBody>
                  <a:tcPr marL="9525" marR="9525" marT="9525" marB="0" anchor="b"/>
                </a:tc>
                <a:tc>
                  <a:txBody>
                    <a:bodyPr/>
                    <a:lstStyle/>
                    <a:p>
                      <a:pPr algn="r" fontAlgn="b"/>
                      <a:r>
                        <a:rPr lang="en-US" sz="1200" u="none" strike="noStrike" dirty="0">
                          <a:effectLst/>
                        </a:rPr>
                        <a:t>60</a:t>
                      </a:r>
                      <a:endParaRPr lang="en-US" sz="1200" b="0" i="0" u="none" strike="noStrike" dirty="0">
                        <a:effectLst/>
                        <a:latin typeface="Arial"/>
                      </a:endParaRPr>
                    </a:p>
                  </a:txBody>
                  <a:tcPr marL="9525" marR="9525" marT="9525" marB="0" anchor="b"/>
                </a:tc>
              </a:tr>
              <a:tr h="228600">
                <a:tc>
                  <a:txBody>
                    <a:bodyPr/>
                    <a:lstStyle/>
                    <a:p>
                      <a:pPr algn="l" fontAlgn="b"/>
                      <a:r>
                        <a:rPr lang="en-US" sz="1200" u="none" strike="noStrike">
                          <a:effectLst/>
                        </a:rPr>
                        <a:t>ROSS - Training</a:t>
                      </a:r>
                      <a:endParaRPr lang="en-US" sz="1200" b="0" i="0" u="none" strike="noStrike">
                        <a:effectLst/>
                        <a:latin typeface="Arial"/>
                      </a:endParaRPr>
                    </a:p>
                  </a:txBody>
                  <a:tcPr marL="9525" marR="9525" marT="9525" marB="0" anchor="b"/>
                </a:tc>
                <a:tc>
                  <a:txBody>
                    <a:bodyPr/>
                    <a:lstStyle/>
                    <a:p>
                      <a:pPr algn="r" fontAlgn="b"/>
                      <a:r>
                        <a:rPr lang="en-US" sz="1200" u="none" strike="noStrike" dirty="0">
                          <a:effectLst/>
                        </a:rPr>
                        <a:t>6</a:t>
                      </a:r>
                      <a:endParaRPr lang="en-US" sz="1200" b="0" i="0" u="none" strike="noStrike" dirty="0">
                        <a:effectLst/>
                        <a:latin typeface="Arial"/>
                      </a:endParaRPr>
                    </a:p>
                  </a:txBody>
                  <a:tcPr marL="9525" marR="9525" marT="9525" marB="0" anchor="b"/>
                </a:tc>
              </a:tr>
              <a:tr h="414993">
                <a:tc>
                  <a:txBody>
                    <a:bodyPr/>
                    <a:lstStyle/>
                    <a:p>
                      <a:pPr algn="l" fontAlgn="b"/>
                      <a:r>
                        <a:rPr lang="en-US" sz="1200" u="none" strike="noStrike">
                          <a:effectLst/>
                        </a:rPr>
                        <a:t>Grand Total</a:t>
                      </a:r>
                      <a:endParaRPr lang="en-US" sz="1200" b="0" i="0" u="none" strike="noStrike">
                        <a:effectLst/>
                        <a:latin typeface="Arial"/>
                      </a:endParaRPr>
                    </a:p>
                  </a:txBody>
                  <a:tcPr marL="9525" marR="9525" marT="9525" marB="0" anchor="b"/>
                </a:tc>
                <a:tc>
                  <a:txBody>
                    <a:bodyPr/>
                    <a:lstStyle/>
                    <a:p>
                      <a:pPr algn="r" fontAlgn="b"/>
                      <a:r>
                        <a:rPr lang="en-US" sz="1200" u="none" strike="noStrike" dirty="0">
                          <a:effectLst/>
                        </a:rPr>
                        <a:t>14253</a:t>
                      </a:r>
                      <a:endParaRPr lang="en-US" sz="1200" b="0" i="0" u="none" strike="noStrike" dirty="0">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6822435"/>
              </p:ext>
            </p:extLst>
          </p:nvPr>
        </p:nvGraphicFramePr>
        <p:xfrm>
          <a:off x="5561013" y="2667000"/>
          <a:ext cx="2209800" cy="2644068"/>
        </p:xfrm>
        <a:graphic>
          <a:graphicData uri="http://schemas.openxmlformats.org/drawingml/2006/table">
            <a:tbl>
              <a:tblPr>
                <a:tableStyleId>{3C2FFA5D-87B4-456A-9821-1D502468CF0F}</a:tableStyleId>
              </a:tblPr>
              <a:tblGrid>
                <a:gridCol w="990600"/>
                <a:gridCol w="1219200"/>
              </a:tblGrid>
              <a:tr h="304800">
                <a:tc>
                  <a:txBody>
                    <a:bodyPr/>
                    <a:lstStyle/>
                    <a:p>
                      <a:pPr algn="ctr" fontAlgn="b"/>
                      <a:r>
                        <a:rPr lang="en-US" sz="1200" b="1" u="none" strike="noStrike" dirty="0">
                          <a:effectLst/>
                        </a:rPr>
                        <a:t>Month</a:t>
                      </a:r>
                      <a:endParaRPr lang="en-US" sz="1200" b="1" i="0" u="none" strike="noStrike" dirty="0">
                        <a:effectLst/>
                        <a:latin typeface="Arial"/>
                      </a:endParaRPr>
                    </a:p>
                  </a:txBody>
                  <a:tcPr marL="9525" marR="9525" marT="9525" marB="0" anchor="b"/>
                </a:tc>
                <a:tc>
                  <a:txBody>
                    <a:bodyPr/>
                    <a:lstStyle/>
                    <a:p>
                      <a:pPr algn="ctr" fontAlgn="b"/>
                      <a:r>
                        <a:rPr lang="en-US" sz="1200" b="1" u="none" strike="noStrike" dirty="0">
                          <a:effectLst/>
                        </a:rPr>
                        <a:t>Total</a:t>
                      </a:r>
                      <a:endParaRPr lang="en-US" sz="1200" b="1"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1/2013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780</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2/2013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823</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3/2013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1264</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4/2013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1623</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5/2013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2194</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6/2013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2479</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7/2013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1909</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8/2013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1651</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9/2013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612</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10/2013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315</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11/2013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293</a:t>
                      </a:r>
                      <a:endParaRPr lang="en-US" sz="1200" b="0" i="0" u="none" strike="noStrike" dirty="0">
                        <a:effectLst/>
                        <a:latin typeface="Arial"/>
                      </a:endParaRPr>
                    </a:p>
                  </a:txBody>
                  <a:tcPr marL="9525" marR="9525" marT="9525" marB="0" anchor="b"/>
                </a:tc>
              </a:tr>
              <a:tr h="194939">
                <a:tc>
                  <a:txBody>
                    <a:bodyPr/>
                    <a:lstStyle/>
                    <a:p>
                      <a:pPr algn="r" fontAlgn="b"/>
                      <a:r>
                        <a:rPr lang="en-US" sz="1200" u="none" strike="noStrike" dirty="0" smtClean="0">
                          <a:effectLst/>
                        </a:rPr>
                        <a:t>12/2013</a:t>
                      </a:r>
                      <a:endParaRPr lang="en-US" sz="1200" b="0" i="0" u="none" strike="noStrike" dirty="0">
                        <a:effectLst/>
                        <a:latin typeface="Arial"/>
                      </a:endParaRPr>
                    </a:p>
                  </a:txBody>
                  <a:tcPr marL="9525" marR="9525" marT="9525" marB="0" anchor="b"/>
                </a:tc>
                <a:tc>
                  <a:txBody>
                    <a:bodyPr/>
                    <a:lstStyle/>
                    <a:p>
                      <a:pPr algn="r" fontAlgn="b"/>
                      <a:r>
                        <a:rPr lang="en-US" sz="1200" u="none" strike="noStrike" dirty="0">
                          <a:effectLst/>
                        </a:rPr>
                        <a:t>310</a:t>
                      </a:r>
                      <a:endParaRPr lang="en-US" sz="12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47207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381000"/>
            <a:ext cx="6892866" cy="5911286"/>
          </a:xfrm>
          <a:prstGeom prst="rect">
            <a:avLst/>
          </a:prstGeom>
        </p:spPr>
      </p:pic>
      <p:sp>
        <p:nvSpPr>
          <p:cNvPr id="2" name="Content Placeholder 1"/>
          <p:cNvSpPr>
            <a:spLocks noGrp="1"/>
          </p:cNvSpPr>
          <p:nvPr>
            <p:ph idx="1"/>
          </p:nvPr>
        </p:nvSpPr>
        <p:spPr>
          <a:xfrm>
            <a:off x="304800" y="914400"/>
            <a:ext cx="8229600" cy="5562600"/>
          </a:xfrm>
        </p:spPr>
        <p:txBody>
          <a:bodyPr>
            <a:normAutofit/>
          </a:bodyPr>
          <a:lstStyle/>
          <a:p>
            <a:r>
              <a:rPr lang="en-US" sz="2400" dirty="0" smtClean="0">
                <a:latin typeface="Times New Roman" panose="02020603050405020304" pitchFamily="18" charset="0"/>
                <a:cs typeface="Times New Roman" panose="02020603050405020304" pitchFamily="18" charset="0"/>
              </a:rPr>
              <a:t>Of all reports available, did </a:t>
            </a:r>
            <a:r>
              <a:rPr lang="en-US" sz="2400" dirty="0">
                <a:latin typeface="Times New Roman" panose="02020603050405020304" pitchFamily="18" charset="0"/>
                <a:cs typeface="Times New Roman" panose="02020603050405020304" pitchFamily="18" charset="0"/>
              </a:rPr>
              <a:t>you know that the Resource Order Form </a:t>
            </a:r>
            <a:r>
              <a:rPr lang="en-US" sz="2400" dirty="0" smtClean="0">
                <a:latin typeface="Times New Roman" panose="02020603050405020304" pitchFamily="18" charset="0"/>
                <a:cs typeface="Times New Roman" panose="02020603050405020304" pitchFamily="18" charset="0"/>
              </a:rPr>
              <a:t>was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most popular.  It </a:t>
            </a:r>
            <a:r>
              <a:rPr lang="en-US" sz="2400" dirty="0">
                <a:latin typeface="Times New Roman" panose="02020603050405020304" pitchFamily="18" charset="0"/>
                <a:cs typeface="Times New Roman" panose="02020603050405020304" pitchFamily="18" charset="0"/>
              </a:rPr>
              <a:t>was executed </a:t>
            </a:r>
            <a:r>
              <a:rPr lang="en-US" sz="2400" dirty="0" smtClean="0">
                <a:latin typeface="Times New Roman" panose="02020603050405020304" pitchFamily="18" charset="0"/>
                <a:cs typeface="Times New Roman" panose="02020603050405020304" pitchFamily="18" charset="0"/>
              </a:rPr>
              <a:t>over </a:t>
            </a:r>
            <a:r>
              <a:rPr lang="en-US" sz="2400" u="sng" dirty="0" smtClean="0">
                <a:latin typeface="Times New Roman" panose="02020603050405020304" pitchFamily="18" charset="0"/>
                <a:cs typeface="Times New Roman" panose="02020603050405020304" pitchFamily="18" charset="0"/>
              </a:rPr>
              <a:t>80,000 times</a:t>
            </a:r>
            <a:r>
              <a:rPr lang="en-US" sz="2400" dirty="0" smtClean="0">
                <a:latin typeface="Times New Roman" panose="02020603050405020304" pitchFamily="18" charset="0"/>
                <a:cs typeface="Times New Roman" panose="02020603050405020304" pitchFamily="18" charset="0"/>
              </a:rPr>
              <a:t>! </a:t>
            </a:r>
          </a:p>
          <a:p>
            <a:pPr marL="109728" indent="0">
              <a:buNone/>
            </a:pPr>
            <a:endParaRPr lang="en-US" sz="26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were over </a:t>
            </a:r>
            <a:r>
              <a:rPr lang="en-US" sz="2400" u="sng" dirty="0">
                <a:latin typeface="Times New Roman" panose="02020603050405020304" pitchFamily="18" charset="0"/>
                <a:cs typeface="Times New Roman" panose="02020603050405020304" pitchFamily="18" charset="0"/>
              </a:rPr>
              <a:t>1800</a:t>
            </a:r>
            <a:r>
              <a:rPr lang="en-US" sz="2400" dirty="0">
                <a:latin typeface="Times New Roman" panose="02020603050405020304" pitchFamily="18" charset="0"/>
                <a:cs typeface="Times New Roman" panose="02020603050405020304" pitchFamily="18" charset="0"/>
              </a:rPr>
              <a:t> execution type </a:t>
            </a:r>
            <a:r>
              <a:rPr lang="en-US" sz="2400" dirty="0" smtClean="0">
                <a:latin typeface="Times New Roman" panose="02020603050405020304" pitchFamily="18" charset="0"/>
                <a:cs typeface="Times New Roman" panose="02020603050405020304" pitchFamily="18" charset="0"/>
              </a:rPr>
              <a:t>reports generated </a:t>
            </a:r>
            <a:r>
              <a:rPr lang="en-US" sz="2400" dirty="0">
                <a:latin typeface="Times New Roman" panose="02020603050405020304" pitchFamily="18" charset="0"/>
                <a:cs typeface="Times New Roman" panose="02020603050405020304" pitchFamily="18" charset="0"/>
              </a:rPr>
              <a:t>in 2013</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Reports types included </a:t>
            </a:r>
            <a:r>
              <a:rPr lang="en-US" sz="2400" dirty="0">
                <a:latin typeface="Times New Roman" panose="02020603050405020304" pitchFamily="18" charset="0"/>
                <a:cs typeface="Times New Roman" panose="02020603050405020304" pitchFamily="18" charset="0"/>
              </a:rPr>
              <a:t>Scheduled Reports, Saved Reports, Ad Hoc Reports, and Interactive Reports</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execution </a:t>
            </a:r>
            <a:r>
              <a:rPr lang="en-US" sz="2400" dirty="0">
                <a:latin typeface="Times New Roman" panose="02020603050405020304" pitchFamily="18" charset="0"/>
                <a:cs typeface="Times New Roman" panose="02020603050405020304" pitchFamily="18" charset="0"/>
              </a:rPr>
              <a:t>count for running these reports was over </a:t>
            </a:r>
            <a:r>
              <a:rPr lang="en-US" sz="2400" u="sng" dirty="0">
                <a:latin typeface="Times New Roman" panose="02020603050405020304" pitchFamily="18" charset="0"/>
                <a:cs typeface="Times New Roman" panose="02020603050405020304" pitchFamily="18" charset="0"/>
              </a:rPr>
              <a:t>510,000 times </a:t>
            </a:r>
            <a:r>
              <a:rPr lang="en-US" sz="2400" dirty="0">
                <a:latin typeface="Times New Roman" panose="02020603050405020304" pitchFamily="18" charset="0"/>
                <a:cs typeface="Times New Roman" panose="02020603050405020304" pitchFamily="18" charset="0"/>
              </a:rPr>
              <a:t>during the </a:t>
            </a:r>
            <a:r>
              <a:rPr lang="en-US" sz="2400" dirty="0" smtClean="0">
                <a:latin typeface="Times New Roman" panose="02020603050405020304" pitchFamily="18" charset="0"/>
                <a:cs typeface="Times New Roman" panose="02020603050405020304" pitchFamily="18" charset="0"/>
              </a:rPr>
              <a:t>CY 2013 season.</a:t>
            </a:r>
            <a:endParaRPr lang="en-US" sz="2400" dirty="0"/>
          </a:p>
        </p:txBody>
      </p:sp>
      <p:sp>
        <p:nvSpPr>
          <p:cNvPr id="3" name="Title 2"/>
          <p:cNvSpPr>
            <a:spLocks noGrp="1"/>
          </p:cNvSpPr>
          <p:nvPr>
            <p:ph type="title"/>
          </p:nvPr>
        </p:nvSpPr>
        <p:spPr>
          <a:xfrm>
            <a:off x="457200" y="8965"/>
            <a:ext cx="8229600" cy="1143000"/>
          </a:xfrm>
        </p:spPr>
        <p:txBody>
          <a:bodyPr/>
          <a:lstStyle/>
          <a:p>
            <a:pPr algn="ctr"/>
            <a:r>
              <a:rPr lang="en-US" dirty="0" smtClean="0"/>
              <a:t>ROSS Reports</a:t>
            </a:r>
            <a:endParaRPr lang="en-US" dirty="0"/>
          </a:p>
        </p:txBody>
      </p:sp>
    </p:spTree>
    <p:extLst>
      <p:ext uri="{BB962C8B-B14F-4D97-AF65-F5344CB8AC3E}">
        <p14:creationId xmlns:p14="http://schemas.microsoft.com/office/powerpoint/2010/main" val="343811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Reports Usage and Ranking by Report Name CY 2013</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92825982"/>
              </p:ext>
            </p:extLst>
          </p:nvPr>
        </p:nvGraphicFramePr>
        <p:xfrm>
          <a:off x="1143000" y="1295400"/>
          <a:ext cx="6705601" cy="4775818"/>
        </p:xfrm>
        <a:graphic>
          <a:graphicData uri="http://schemas.openxmlformats.org/drawingml/2006/table">
            <a:tbl>
              <a:tblPr>
                <a:tableStyleId>{69CF1AB2-1976-4502-BF36-3FF5EA218861}</a:tableStyleId>
              </a:tblPr>
              <a:tblGrid>
                <a:gridCol w="3922496"/>
                <a:gridCol w="1270142"/>
                <a:gridCol w="1512963"/>
              </a:tblGrid>
              <a:tr h="233625">
                <a:tc gridSpan="3">
                  <a:txBody>
                    <a:bodyPr/>
                    <a:lstStyle/>
                    <a:p>
                      <a:pPr algn="ctr" fontAlgn="ctr"/>
                      <a:r>
                        <a:rPr lang="en-US" sz="1100" b="1" u="none" strike="noStrike" dirty="0" smtClean="0">
                          <a:effectLst/>
                        </a:rPr>
                        <a:t>ROSS</a:t>
                      </a:r>
                      <a:endParaRPr lang="en-US" sz="1100" b="1" i="0" u="none" strike="noStrike" dirty="0">
                        <a:solidFill>
                          <a:srgbClr val="000000"/>
                        </a:solidFill>
                        <a:effectLst/>
                        <a:latin typeface="Calibri"/>
                      </a:endParaRPr>
                    </a:p>
                  </a:txBody>
                  <a:tcPr marL="7871" marR="7871" marT="7871" marB="0" anchor="ctr">
                    <a:solidFill>
                      <a:schemeClr val="bg2">
                        <a:lumMod val="90000"/>
                      </a:schemeClr>
                    </a:solidFill>
                  </a:tcPr>
                </a:tc>
                <a:tc hMerge="1">
                  <a:txBody>
                    <a:bodyPr/>
                    <a:lstStyle/>
                    <a:p>
                      <a:pPr algn="l" fontAlgn="b"/>
                      <a:endParaRPr lang="en-US" sz="900" b="0" i="0" u="none" strike="noStrike" dirty="0">
                        <a:solidFill>
                          <a:srgbClr val="000000"/>
                        </a:solidFill>
                        <a:effectLst/>
                        <a:latin typeface="Calibri"/>
                      </a:endParaRPr>
                    </a:p>
                  </a:txBody>
                  <a:tcPr marL="7871" marR="7871" marT="7871" marB="0" anchor="b"/>
                </a:tc>
                <a:tc hMerge="1">
                  <a:txBody>
                    <a:bodyPr/>
                    <a:lstStyle/>
                    <a:p>
                      <a:pPr algn="l" fontAlgn="b"/>
                      <a:endParaRPr lang="en-US" sz="900" b="0" i="0" u="none" strike="noStrike" dirty="0">
                        <a:solidFill>
                          <a:srgbClr val="000000"/>
                        </a:solidFill>
                        <a:effectLst/>
                        <a:latin typeface="Calibri"/>
                      </a:endParaRPr>
                    </a:p>
                  </a:txBody>
                  <a:tcPr marL="7871" marR="7871" marT="7871" marB="0" anchor="b"/>
                </a:tc>
              </a:tr>
              <a:tr h="157425">
                <a:tc>
                  <a:txBody>
                    <a:bodyPr/>
                    <a:lstStyle/>
                    <a:p>
                      <a:pPr algn="l" fontAlgn="b"/>
                      <a:r>
                        <a:rPr lang="en-US" sz="1100" u="none" strike="noStrike" dirty="0">
                          <a:effectLst/>
                        </a:rPr>
                        <a:t>Resource Order Form                   </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78,612</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dirty="0">
                          <a:effectLst/>
                        </a:rPr>
                        <a:t>Incident Resource List O </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8,722</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dirty="0">
                          <a:effectLst/>
                        </a:rPr>
                        <a:t>Incident Resource List C               </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8,722</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dirty="0">
                          <a:effectLst/>
                        </a:rPr>
                        <a:t>Incident Resource List E         </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8,722</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dirty="0">
                          <a:effectLst/>
                        </a:rPr>
                        <a:t>Equipment, Overhead  &amp; Crew Requests</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26,166</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330592">
                <a:tc gridSpan="3">
                  <a:txBody>
                    <a:bodyPr/>
                    <a:lstStyle/>
                    <a:p>
                      <a:pPr algn="ctr" rtl="0" fontAlgn="b"/>
                      <a:r>
                        <a:rPr lang="en-US" sz="1100" b="1" u="none" strike="noStrike" dirty="0">
                          <a:effectLst/>
                        </a:rPr>
                        <a:t>Ross Historical</a:t>
                      </a:r>
                      <a:endParaRPr lang="en-US" sz="1100" b="1" i="0" u="none" strike="noStrike" dirty="0">
                        <a:solidFill>
                          <a:srgbClr val="000000"/>
                        </a:solidFill>
                        <a:effectLst/>
                        <a:latin typeface="Times New Roman"/>
                      </a:endParaRPr>
                    </a:p>
                  </a:txBody>
                  <a:tcPr marL="7871" marR="7871" marT="7871" marB="0" anchor="b">
                    <a:solidFill>
                      <a:schemeClr val="bg2">
                        <a:lumMod val="90000"/>
                      </a:schemeClr>
                    </a:solidFill>
                  </a:tcPr>
                </a:tc>
                <a:tc hMerge="1">
                  <a:txBody>
                    <a:bodyPr/>
                    <a:lstStyle/>
                    <a:p>
                      <a:pPr algn="l" fontAlgn="b"/>
                      <a:endParaRPr lang="en-US" sz="900" b="0" i="0" u="none" strike="noStrike" dirty="0">
                        <a:solidFill>
                          <a:srgbClr val="000000"/>
                        </a:solidFill>
                        <a:effectLst/>
                        <a:latin typeface="Calibri"/>
                      </a:endParaRPr>
                    </a:p>
                  </a:txBody>
                  <a:tcPr marL="7871" marR="7871" marT="7871" marB="0" anchor="b"/>
                </a:tc>
                <a:tc hMerge="1">
                  <a:txBody>
                    <a:bodyPr/>
                    <a:lstStyle/>
                    <a:p>
                      <a:pPr algn="l" fontAlgn="b"/>
                      <a:endParaRPr lang="en-US" sz="900" b="0" i="0" u="none" strike="noStrike" dirty="0">
                        <a:solidFill>
                          <a:srgbClr val="000000"/>
                        </a:solidFill>
                        <a:effectLst/>
                        <a:latin typeface="Calibri"/>
                      </a:endParaRPr>
                    </a:p>
                  </a:txBody>
                  <a:tcPr marL="7871" marR="7871" marT="7871" marB="0" anchor="b"/>
                </a:tc>
              </a:tr>
              <a:tr h="165296">
                <a:tc>
                  <a:txBody>
                    <a:bodyPr/>
                    <a:lstStyle/>
                    <a:p>
                      <a:pPr algn="l" rtl="0" fontAlgn="ctr"/>
                      <a:r>
                        <a:rPr lang="en-US" sz="1100" u="none" strike="noStrike" dirty="0">
                          <a:effectLst/>
                        </a:rPr>
                        <a:t>Resource  Order Form </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4,807</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165296">
                <a:tc gridSpan="2">
                  <a:txBody>
                    <a:bodyPr/>
                    <a:lstStyle/>
                    <a:p>
                      <a:pPr algn="l" rtl="0" fontAlgn="ctr"/>
                      <a:r>
                        <a:rPr lang="en-US" sz="1100" u="none" strike="noStrike">
                          <a:effectLst/>
                        </a:rPr>
                        <a:t>Resource Order Form by Dispatch Provider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hMerge="1">
                  <a:txBody>
                    <a:bodyPr/>
                    <a:lstStyle/>
                    <a:p>
                      <a:endParaRPr lang="en-US"/>
                    </a:p>
                  </a:txBody>
                  <a:tcPr/>
                </a:tc>
                <a:tc>
                  <a:txBody>
                    <a:bodyPr/>
                    <a:lstStyle/>
                    <a:p>
                      <a:pPr algn="r" fontAlgn="b"/>
                      <a:r>
                        <a:rPr lang="en-US" sz="1100" u="none" strike="noStrike">
                          <a:effectLst/>
                        </a:rPr>
                        <a:t>185</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NEFS Resouce Order Form</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36</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Report View Resouce Order Form</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21</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310127">
                <a:tc>
                  <a:txBody>
                    <a:bodyPr/>
                    <a:lstStyle/>
                    <a:p>
                      <a:pPr algn="l" rtl="0" fontAlgn="ctr"/>
                      <a:r>
                        <a:rPr lang="en-US" sz="1100" u="none" strike="noStrike">
                          <a:effectLst/>
                        </a:rPr>
                        <a:t>Report View Resouce Order Form Equipment</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11</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330592">
                <a:tc gridSpan="3">
                  <a:txBody>
                    <a:bodyPr/>
                    <a:lstStyle/>
                    <a:p>
                      <a:pPr algn="ctr" rtl="0" fontAlgn="ctr"/>
                      <a:r>
                        <a:rPr lang="en-US" sz="1100" b="1" u="none" strike="noStrike" dirty="0" smtClean="0">
                          <a:effectLst/>
                        </a:rPr>
                        <a:t>ROSS </a:t>
                      </a:r>
                      <a:r>
                        <a:rPr lang="en-US" sz="1100" b="1" u="none" strike="noStrike" dirty="0">
                          <a:effectLst/>
                        </a:rPr>
                        <a:t>AR</a:t>
                      </a:r>
                      <a:endParaRPr lang="en-US" sz="1100" b="1" i="0" u="none" strike="noStrike" dirty="0">
                        <a:solidFill>
                          <a:srgbClr val="000000"/>
                        </a:solidFill>
                        <a:effectLst/>
                        <a:latin typeface="Times New Roman"/>
                      </a:endParaRPr>
                    </a:p>
                  </a:txBody>
                  <a:tcPr marL="7871" marR="7871" marT="7871" marB="0" anchor="b">
                    <a:solidFill>
                      <a:schemeClr val="bg2">
                        <a:lumMod val="90000"/>
                      </a:schemeClr>
                    </a:solidFill>
                  </a:tcPr>
                </a:tc>
                <a:tc hMerge="1">
                  <a:txBody>
                    <a:bodyPr/>
                    <a:lstStyle/>
                    <a:p>
                      <a:pPr algn="l" fontAlgn="b"/>
                      <a:endParaRPr lang="en-US" sz="900" b="0" i="0" u="none" strike="noStrike">
                        <a:solidFill>
                          <a:srgbClr val="000000"/>
                        </a:solidFill>
                        <a:effectLst/>
                        <a:latin typeface="Calibri"/>
                      </a:endParaRPr>
                    </a:p>
                  </a:txBody>
                  <a:tcPr marL="7871" marR="7871" marT="7871" marB="0" anchor="b"/>
                </a:tc>
                <a:tc hMerge="1">
                  <a:txBody>
                    <a:bodyPr/>
                    <a:lstStyle/>
                    <a:p>
                      <a:pPr algn="l" fontAlgn="b"/>
                      <a:endParaRPr lang="en-US" sz="900" b="0" i="0" u="none" strike="noStrike">
                        <a:solidFill>
                          <a:srgbClr val="000000"/>
                        </a:solidFill>
                        <a:effectLst/>
                        <a:latin typeface="Calibri"/>
                      </a:endParaRPr>
                    </a:p>
                  </a:txBody>
                  <a:tcPr marL="7871" marR="7871" marT="7871" marB="0" anchor="b"/>
                </a:tc>
              </a:tr>
              <a:tr h="165296">
                <a:tc>
                  <a:txBody>
                    <a:bodyPr/>
                    <a:lstStyle/>
                    <a:p>
                      <a:pPr algn="l" rtl="0" fontAlgn="ctr"/>
                      <a:r>
                        <a:rPr lang="en-US" sz="1100" u="none" strike="noStrike" dirty="0">
                          <a:effectLst/>
                        </a:rPr>
                        <a:t>Current ROSS  Incidents</a:t>
                      </a:r>
                      <a:endParaRPr lang="en-US" sz="1100" b="0" i="0" u="none" strike="noStrike" dirty="0">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17,344</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Current ROSS Comments</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17,433</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Adhoc Reports</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a:effectLst/>
                        </a:rPr>
                        <a:t>11,117</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CA Ross Incidents for Current Year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8,745</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330592">
                <a:tc gridSpan="3">
                  <a:txBody>
                    <a:bodyPr/>
                    <a:lstStyle/>
                    <a:p>
                      <a:pPr algn="ctr" rtl="0" fontAlgn="ctr"/>
                      <a:r>
                        <a:rPr lang="en-US" sz="1100" u="none" strike="noStrike" dirty="0">
                          <a:effectLst/>
                        </a:rPr>
                        <a:t>  </a:t>
                      </a:r>
                    </a:p>
                    <a:p>
                      <a:pPr algn="ctr" rtl="0" fontAlgn="ctr"/>
                      <a:r>
                        <a:rPr lang="en-US" sz="1100" b="1" u="none" strike="noStrike" dirty="0">
                          <a:effectLst/>
                        </a:rPr>
                        <a:t>ROSS-AR Historical </a:t>
                      </a:r>
                      <a:endParaRPr lang="en-US" sz="1100" b="1" i="0" u="none" strike="noStrike" dirty="0">
                        <a:solidFill>
                          <a:srgbClr val="000000"/>
                        </a:solidFill>
                        <a:effectLst/>
                        <a:latin typeface="Times New Roman"/>
                      </a:endParaRPr>
                    </a:p>
                  </a:txBody>
                  <a:tcPr marL="7871" marR="7871" marT="7871" marB="0" anchor="b">
                    <a:solidFill>
                      <a:schemeClr val="bg2">
                        <a:lumMod val="90000"/>
                      </a:schemeClr>
                    </a:solidFill>
                  </a:tcPr>
                </a:tc>
                <a:tc hMerge="1">
                  <a:txBody>
                    <a:bodyPr/>
                    <a:lstStyle/>
                    <a:p>
                      <a:pPr algn="l" fontAlgn="b"/>
                      <a:endParaRPr lang="en-US" sz="900" b="0" i="0" u="none" strike="noStrike" dirty="0">
                        <a:solidFill>
                          <a:srgbClr val="000000"/>
                        </a:solidFill>
                        <a:effectLst/>
                        <a:latin typeface="Calibri"/>
                      </a:endParaRPr>
                    </a:p>
                  </a:txBody>
                  <a:tcPr marL="7871" marR="7871" marT="7871" marB="0" anchor="b"/>
                </a:tc>
                <a:tc hMerge="1">
                  <a:txBody>
                    <a:bodyPr/>
                    <a:lstStyle/>
                    <a:p>
                      <a:pPr algn="l" fontAlgn="b"/>
                      <a:endParaRPr lang="en-US" sz="900" b="0" i="0" u="none" strike="noStrike" dirty="0">
                        <a:solidFill>
                          <a:srgbClr val="000000"/>
                        </a:solidFill>
                        <a:effectLst/>
                        <a:latin typeface="Calibri"/>
                      </a:endParaRPr>
                    </a:p>
                  </a:txBody>
                  <a:tcPr marL="7871" marR="7871" marT="7871" marB="0" anchor="b"/>
                </a:tc>
              </a:tr>
              <a:tr h="165296">
                <a:tc>
                  <a:txBody>
                    <a:bodyPr/>
                    <a:lstStyle/>
                    <a:p>
                      <a:pPr algn="l" rtl="0" fontAlgn="ctr"/>
                      <a:r>
                        <a:rPr lang="en-US" sz="1100" u="none" strike="noStrike">
                          <a:effectLst/>
                        </a:rPr>
                        <a:t>Adhoc Report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dirty="0">
                          <a:effectLst/>
                        </a:rPr>
                        <a:t>Run Count</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4,207</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165296">
                <a:tc>
                  <a:txBody>
                    <a:bodyPr/>
                    <a:lstStyle/>
                    <a:p>
                      <a:pPr algn="l" rtl="0" fontAlgn="ctr"/>
                      <a:r>
                        <a:rPr lang="en-US" sz="1100" u="none" strike="noStrike">
                          <a:effectLst/>
                        </a:rPr>
                        <a:t>Unsaved Report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1,468</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310127">
                <a:tc>
                  <a:txBody>
                    <a:bodyPr/>
                    <a:lstStyle/>
                    <a:p>
                      <a:pPr algn="l" rtl="0" fontAlgn="ctr"/>
                      <a:r>
                        <a:rPr lang="en-US" sz="1100" u="none" strike="noStrike">
                          <a:effectLst/>
                        </a:rPr>
                        <a:t>Resource Currently on Assignment by Res GACC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924</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r h="284939">
                <a:tc>
                  <a:txBody>
                    <a:bodyPr/>
                    <a:lstStyle/>
                    <a:p>
                      <a:pPr algn="l" rtl="0" fontAlgn="ctr"/>
                      <a:r>
                        <a:rPr lang="en-US" sz="1100" u="none" strike="noStrike">
                          <a:effectLst/>
                        </a:rPr>
                        <a:t>Resource Currently on Assignment by Incident GACC           </a:t>
                      </a:r>
                      <a:endParaRPr lang="en-US" sz="1100" b="0" i="0" u="none" strike="noStrike">
                        <a:solidFill>
                          <a:srgbClr val="000000"/>
                        </a:solidFill>
                        <a:effectLst/>
                        <a:latin typeface="Times New Roman"/>
                      </a:endParaRPr>
                    </a:p>
                  </a:txBody>
                  <a:tcPr marL="7871" marR="7871" marT="7871" marB="0" anchor="ctr">
                    <a:solidFill>
                      <a:schemeClr val="bg2">
                        <a:lumMod val="90000"/>
                      </a:schemeClr>
                    </a:solidFill>
                  </a:tcPr>
                </a:tc>
                <a:tc>
                  <a:txBody>
                    <a:bodyPr/>
                    <a:lstStyle/>
                    <a:p>
                      <a:pPr algn="l" fontAlgn="b"/>
                      <a:r>
                        <a:rPr lang="en-US" sz="1100" u="none" strike="noStrike">
                          <a:effectLst/>
                        </a:rPr>
                        <a:t>Run Count</a:t>
                      </a:r>
                      <a:endParaRPr lang="en-US" sz="1100" b="0" i="0" u="none" strike="noStrike">
                        <a:solidFill>
                          <a:srgbClr val="000000"/>
                        </a:solidFill>
                        <a:effectLst/>
                        <a:latin typeface="Calibri"/>
                      </a:endParaRPr>
                    </a:p>
                  </a:txBody>
                  <a:tcPr marL="7871" marR="7871" marT="7871" marB="0" anchor="b">
                    <a:solidFill>
                      <a:schemeClr val="bg2">
                        <a:lumMod val="90000"/>
                      </a:schemeClr>
                    </a:solidFill>
                  </a:tcPr>
                </a:tc>
                <a:tc>
                  <a:txBody>
                    <a:bodyPr/>
                    <a:lstStyle/>
                    <a:p>
                      <a:pPr algn="r" fontAlgn="b"/>
                      <a:r>
                        <a:rPr lang="en-US" sz="1100" u="none" strike="noStrike" dirty="0">
                          <a:effectLst/>
                        </a:rPr>
                        <a:t>833</a:t>
                      </a:r>
                      <a:endParaRPr lang="en-US" sz="1100" b="0" i="0" u="none" strike="noStrike" dirty="0">
                        <a:solidFill>
                          <a:srgbClr val="000000"/>
                        </a:solidFill>
                        <a:effectLst/>
                        <a:latin typeface="Calibri"/>
                      </a:endParaRPr>
                    </a:p>
                  </a:txBody>
                  <a:tcPr marL="7871" marR="7871" marT="7871" marB="0" anchor="b">
                    <a:solidFill>
                      <a:schemeClr val="bg2">
                        <a:lumMod val="90000"/>
                      </a:schemeClr>
                    </a:solidFill>
                  </a:tcPr>
                </a:tc>
              </a:tr>
            </a:tbl>
          </a:graphicData>
        </a:graphic>
      </p:graphicFrame>
    </p:spTree>
    <p:extLst>
      <p:ext uri="{BB962C8B-B14F-4D97-AF65-F5344CB8AC3E}">
        <p14:creationId xmlns:p14="http://schemas.microsoft.com/office/powerpoint/2010/main" val="3904844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42391"/>
            <a:ext cx="8524815" cy="4625009"/>
          </a:xfrm>
          <a:prstGeom prst="rect">
            <a:avLst/>
          </a:prstGeom>
          <a:solidFill>
            <a:schemeClr val="bg2">
              <a:lumMod val="50000"/>
            </a:schemeClr>
          </a:solidFill>
          <a:effectLst>
            <a:glow rad="101600">
              <a:schemeClr val="accent1">
                <a:satMod val="175000"/>
                <a:alpha val="40000"/>
              </a:schemeClr>
            </a:glow>
          </a:effectLst>
        </p:spPr>
      </p:pic>
      <p:sp>
        <p:nvSpPr>
          <p:cNvPr id="2" name="Content Placeholder 1"/>
          <p:cNvSpPr>
            <a:spLocks noGrp="1"/>
          </p:cNvSpPr>
          <p:nvPr>
            <p:ph idx="1"/>
          </p:nvPr>
        </p:nvSpPr>
        <p:spPr>
          <a:xfrm>
            <a:off x="389965" y="1600200"/>
            <a:ext cx="8229600" cy="4525963"/>
          </a:xfrm>
        </p:spPr>
        <p:style>
          <a:lnRef idx="1">
            <a:schemeClr val="accent1"/>
          </a:lnRef>
          <a:fillRef idx="1002">
            <a:schemeClr val="lt2"/>
          </a:fillRef>
          <a:effectRef idx="1">
            <a:schemeClr val="accent1"/>
          </a:effectRef>
          <a:fontRef idx="minor">
            <a:schemeClr val="dk1"/>
          </a:fontRef>
        </p:style>
        <p:txBody>
          <a:bodyPr>
            <a:normAutofit lnSpcReduction="10000"/>
          </a:bodyPr>
          <a:lstStyle/>
          <a:p>
            <a:r>
              <a:rPr lang="en-US" sz="2400" b="1" dirty="0" smtClean="0">
                <a:solidFill>
                  <a:schemeClr val="bg2">
                    <a:lumMod val="50000"/>
                  </a:schemeClr>
                </a:solidFill>
                <a:latin typeface="Times New Roman" panose="02020603050405020304" pitchFamily="18" charset="0"/>
                <a:cs typeface="Times New Roman" panose="02020603050405020304" pitchFamily="18" charset="0"/>
              </a:rPr>
              <a:t>RRMB’s </a:t>
            </a:r>
            <a:r>
              <a:rPr lang="en-US" sz="2200" b="1" dirty="0">
                <a:solidFill>
                  <a:schemeClr val="bg2">
                    <a:lumMod val="50000"/>
                  </a:schemeClr>
                </a:solidFill>
                <a:latin typeface="Times New Roman" panose="02020603050405020304" pitchFamily="18" charset="0"/>
                <a:cs typeface="Times New Roman" panose="02020603050405020304" pitchFamily="18" charset="0"/>
              </a:rPr>
              <a:t>P</a:t>
            </a:r>
            <a:r>
              <a:rPr lang="en-US" sz="2200" b="1" dirty="0" smtClean="0">
                <a:solidFill>
                  <a:schemeClr val="bg2">
                    <a:lumMod val="50000"/>
                  </a:schemeClr>
                </a:solidFill>
                <a:latin typeface="Times New Roman" panose="02020603050405020304" pitchFamily="18" charset="0"/>
                <a:cs typeface="Times New Roman" panose="02020603050405020304" pitchFamily="18" charset="0"/>
              </a:rPr>
              <a:t>urpose </a:t>
            </a:r>
            <a:r>
              <a:rPr lang="en-US" sz="2200" b="1" dirty="0">
                <a:solidFill>
                  <a:schemeClr val="bg2">
                    <a:lumMod val="50000"/>
                  </a:schemeClr>
                </a:solidFill>
                <a:latin typeface="Times New Roman" panose="02020603050405020304" pitchFamily="18" charset="0"/>
                <a:cs typeface="Times New Roman" panose="02020603050405020304" pitchFamily="18" charset="0"/>
              </a:rPr>
              <a:t>is to </a:t>
            </a:r>
            <a:r>
              <a:rPr lang="en-US" sz="2200" b="1" dirty="0" smtClean="0">
                <a:solidFill>
                  <a:schemeClr val="bg2">
                    <a:lumMod val="50000"/>
                  </a:schemeClr>
                </a:solidFill>
                <a:latin typeface="Times New Roman" panose="02020603050405020304" pitchFamily="18" charset="0"/>
                <a:cs typeface="Times New Roman" panose="02020603050405020304" pitchFamily="18" charset="0"/>
              </a:rPr>
              <a:t>provide </a:t>
            </a:r>
            <a:r>
              <a:rPr lang="en-US" sz="2200" b="1" dirty="0">
                <a:solidFill>
                  <a:schemeClr val="bg2">
                    <a:lumMod val="50000"/>
                  </a:schemeClr>
                </a:solidFill>
                <a:latin typeface="Times New Roman" panose="02020603050405020304" pitchFamily="18" charset="0"/>
                <a:cs typeface="Times New Roman" panose="02020603050405020304" pitchFamily="18" charset="0"/>
              </a:rPr>
              <a:t>governance to ROSS Reports and Reports </a:t>
            </a:r>
            <a:r>
              <a:rPr lang="en-US" sz="2200" b="1" dirty="0" smtClean="0">
                <a:solidFill>
                  <a:schemeClr val="bg2">
                    <a:lumMod val="50000"/>
                  </a:schemeClr>
                </a:solidFill>
                <a:latin typeface="Times New Roman" panose="02020603050405020304" pitchFamily="18" charset="0"/>
                <a:cs typeface="Times New Roman" panose="02020603050405020304" pitchFamily="18" charset="0"/>
              </a:rPr>
              <a:t>Training and includes</a:t>
            </a:r>
            <a:endParaRPr lang="en-US" sz="2400" dirty="0" smtClean="0">
              <a:solidFill>
                <a:schemeClr val="accent1">
                  <a:lumMod val="75000"/>
                </a:schemeClr>
              </a:solidFill>
              <a:latin typeface="Times New Roman" panose="02020603050405020304" pitchFamily="18" charset="0"/>
              <a:cs typeface="Times New Roman" panose="02020603050405020304" pitchFamily="18" charset="0"/>
            </a:endParaRPr>
          </a:p>
          <a:p>
            <a:pPr marL="914400" lvl="1" indent="-522288">
              <a:buFont typeface="Wingdings" panose="05000000000000000000" pitchFamily="2" charset="2"/>
              <a:buChar char="v"/>
            </a:pPr>
            <a:r>
              <a:rPr lang="en-US" sz="2000" b="1" dirty="0">
                <a:solidFill>
                  <a:schemeClr val="accent1"/>
                </a:solidFill>
                <a:latin typeface="Times New Roman" panose="02020603050405020304" pitchFamily="18" charset="0"/>
                <a:cs typeface="Times New Roman" panose="02020603050405020304" pitchFamily="18" charset="0"/>
              </a:rPr>
              <a:t>O</a:t>
            </a:r>
            <a:r>
              <a:rPr lang="en-US" sz="2000" b="1" dirty="0" smtClean="0">
                <a:solidFill>
                  <a:schemeClr val="accent1"/>
                </a:solidFill>
                <a:latin typeface="Times New Roman" panose="02020603050405020304" pitchFamily="18" charset="0"/>
                <a:cs typeface="Times New Roman" panose="02020603050405020304" pitchFamily="18" charset="0"/>
              </a:rPr>
              <a:t>rganizing </a:t>
            </a:r>
            <a:r>
              <a:rPr lang="en-US" sz="2000" b="1" dirty="0">
                <a:solidFill>
                  <a:schemeClr val="accent1"/>
                </a:solidFill>
                <a:latin typeface="Times New Roman" panose="02020603050405020304" pitchFamily="18" charset="0"/>
                <a:cs typeface="Times New Roman" panose="02020603050405020304" pitchFamily="18" charset="0"/>
              </a:rPr>
              <a:t>ROSS Report </a:t>
            </a:r>
            <a:r>
              <a:rPr lang="en-US" sz="2000" b="1" dirty="0" smtClean="0">
                <a:solidFill>
                  <a:schemeClr val="accent1"/>
                </a:solidFill>
                <a:latin typeface="Times New Roman" panose="02020603050405020304" pitchFamily="18" charset="0"/>
                <a:cs typeface="Times New Roman" panose="02020603050405020304" pitchFamily="18" charset="0"/>
              </a:rPr>
              <a:t>Users</a:t>
            </a:r>
          </a:p>
          <a:p>
            <a:pPr marL="914400" lvl="1" indent="-522288">
              <a:buFont typeface="Wingdings" panose="05000000000000000000" pitchFamily="2" charset="2"/>
              <a:buChar char="v"/>
            </a:pPr>
            <a:r>
              <a:rPr lang="en-US" sz="2000" b="1" dirty="0">
                <a:solidFill>
                  <a:schemeClr val="accent1"/>
                </a:solidFill>
                <a:latin typeface="Times New Roman" panose="02020603050405020304" pitchFamily="18" charset="0"/>
                <a:cs typeface="Times New Roman" panose="02020603050405020304" pitchFamily="18" charset="0"/>
              </a:rPr>
              <a:t>M</a:t>
            </a:r>
            <a:r>
              <a:rPr lang="en-US" sz="2000" b="1" dirty="0" smtClean="0">
                <a:solidFill>
                  <a:schemeClr val="accent1"/>
                </a:solidFill>
                <a:latin typeface="Times New Roman" panose="02020603050405020304" pitchFamily="18" charset="0"/>
                <a:cs typeface="Times New Roman" panose="02020603050405020304" pitchFamily="18" charset="0"/>
              </a:rPr>
              <a:t>anaging </a:t>
            </a:r>
            <a:r>
              <a:rPr lang="en-US" sz="2000" b="1" dirty="0">
                <a:solidFill>
                  <a:schemeClr val="accent1"/>
                </a:solidFill>
                <a:latin typeface="Times New Roman" panose="02020603050405020304" pitchFamily="18" charset="0"/>
                <a:cs typeface="Times New Roman" panose="02020603050405020304" pitchFamily="18" charset="0"/>
              </a:rPr>
              <a:t>processes, products and training to effectively meet user </a:t>
            </a:r>
            <a:r>
              <a:rPr lang="en-US" sz="2000" b="1" dirty="0" smtClean="0">
                <a:solidFill>
                  <a:schemeClr val="accent1"/>
                </a:solidFill>
                <a:latin typeface="Times New Roman" panose="02020603050405020304" pitchFamily="18" charset="0"/>
                <a:cs typeface="Times New Roman" panose="02020603050405020304" pitchFamily="18" charset="0"/>
              </a:rPr>
              <a:t>needs</a:t>
            </a:r>
          </a:p>
          <a:p>
            <a:r>
              <a:rPr lang="en-US" sz="2400" b="1" dirty="0" smtClean="0">
                <a:solidFill>
                  <a:srgbClr val="92D050"/>
                </a:solidFill>
                <a:latin typeface="Times New Roman" panose="02020603050405020304" pitchFamily="18" charset="0"/>
                <a:cs typeface="Times New Roman" panose="02020603050405020304" pitchFamily="18" charset="0"/>
              </a:rPr>
              <a:t>RRMB Mission</a:t>
            </a:r>
          </a:p>
          <a:p>
            <a:pPr lvl="1">
              <a:buFont typeface="Wingdings" panose="05000000000000000000" pitchFamily="2" charset="2"/>
              <a:buChar char="v"/>
            </a:pP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Organize a hierarchy system of reports</a:t>
            </a:r>
          </a:p>
          <a:p>
            <a:pPr lvl="1">
              <a:buFont typeface="Wingdings" panose="05000000000000000000" pitchFamily="2" charset="2"/>
              <a:buChar char="v"/>
            </a:pP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Develop report standards</a:t>
            </a:r>
          </a:p>
          <a:p>
            <a:pPr lvl="1">
              <a:buFont typeface="Wingdings" panose="05000000000000000000" pitchFamily="2" charset="2"/>
              <a:buChar char="v"/>
            </a:pP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Advise and guide users and user community</a:t>
            </a:r>
          </a:p>
          <a:p>
            <a:pPr marL="393192" lvl="1" indent="0">
              <a:buNone/>
            </a:pPr>
            <a:endParaRPr lang="en-US" sz="2000" dirty="0" smtClean="0">
              <a:solidFill>
                <a:schemeClr val="bg2">
                  <a:lumMod val="50000"/>
                </a:schemeClr>
              </a:solidFill>
              <a:latin typeface="Times New Roman" panose="02020603050405020304" pitchFamily="18" charset="0"/>
              <a:cs typeface="Times New Roman" panose="02020603050405020304" pitchFamily="18" charset="0"/>
            </a:endParaRPr>
          </a:p>
          <a:p>
            <a:r>
              <a:rPr lang="en-US" sz="2400" b="1" dirty="0" smtClean="0">
                <a:solidFill>
                  <a:srgbClr val="0033CC"/>
                </a:solidFill>
                <a:latin typeface="Times New Roman" panose="02020603050405020304" pitchFamily="18" charset="0"/>
                <a:cs typeface="Times New Roman" panose="02020603050405020304" pitchFamily="18" charset="0"/>
              </a:rPr>
              <a:t>RRMB Goal </a:t>
            </a:r>
          </a:p>
          <a:p>
            <a:pPr lvl="1">
              <a:buFont typeface="Wingdings" panose="05000000000000000000" pitchFamily="2" charset="2"/>
              <a:buChar char="v"/>
            </a:pPr>
            <a:r>
              <a:rPr lang="en-US" sz="1800" b="1" dirty="0" smtClean="0">
                <a:solidFill>
                  <a:schemeClr val="accent4">
                    <a:lumMod val="75000"/>
                  </a:schemeClr>
                </a:solidFill>
                <a:latin typeface="Times New Roman" panose="02020603050405020304" pitchFamily="18" charset="0"/>
                <a:cs typeface="Times New Roman" panose="02020603050405020304" pitchFamily="18" charset="0"/>
              </a:rPr>
              <a:t>To create a network of expertise across Geographic Areas and user communities in support of the information demanded by users and decision-makers</a:t>
            </a:r>
            <a:r>
              <a:rPr lang="en-US" sz="1800" dirty="0" smtClean="0">
                <a:solidFill>
                  <a:schemeClr val="accent4">
                    <a:lumMod val="75000"/>
                  </a:schemeClr>
                </a:solidFill>
              </a:rPr>
              <a:t> </a:t>
            </a:r>
            <a:endParaRPr lang="en-US" sz="1800" dirty="0" smtClean="0">
              <a:solidFill>
                <a:schemeClr val="accent4">
                  <a:lumMod val="75000"/>
                </a:schemeClr>
              </a:solidFill>
              <a:latin typeface="Times New Roman" panose="02020603050405020304" pitchFamily="18" charset="0"/>
              <a:cs typeface="Times New Roman" panose="02020603050405020304" pitchFamily="18" charset="0"/>
            </a:endParaRPr>
          </a:p>
          <a:p>
            <a:pPr marL="109728" indent="0">
              <a:buNone/>
            </a:pPr>
            <a:endParaRPr lang="en-US" dirty="0"/>
          </a:p>
        </p:txBody>
      </p:sp>
      <p:sp>
        <p:nvSpPr>
          <p:cNvPr id="3" name="Title 2"/>
          <p:cNvSpPr>
            <a:spLocks noGrp="1"/>
          </p:cNvSpPr>
          <p:nvPr>
            <p:ph type="title"/>
          </p:nvPr>
        </p:nvSpPr>
        <p:spPr/>
        <p:txBody>
          <a:bodyPr>
            <a:normAutofit/>
          </a:bodyPr>
          <a:lstStyle/>
          <a:p>
            <a:r>
              <a:rPr lang="en-US" sz="2800" dirty="0" smtClean="0"/>
              <a:t>ROSS Reports Management Board (RRMB)</a:t>
            </a:r>
            <a:endParaRPr lang="en-US" sz="2800" dirty="0"/>
          </a:p>
        </p:txBody>
      </p:sp>
    </p:spTree>
    <p:extLst>
      <p:ext uri="{BB962C8B-B14F-4D97-AF65-F5344CB8AC3E}">
        <p14:creationId xmlns:p14="http://schemas.microsoft.com/office/powerpoint/2010/main" val="323691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12800" dirty="0" smtClean="0">
                <a:latin typeface="Times New Roman" panose="02020603050405020304" pitchFamily="18" charset="0"/>
                <a:cs typeface="Times New Roman" panose="02020603050405020304" pitchFamily="18" charset="0"/>
              </a:rPr>
              <a:t>Over 40 Training </a:t>
            </a:r>
            <a:r>
              <a:rPr lang="en-US" sz="12800" dirty="0">
                <a:latin typeface="Times New Roman" panose="02020603050405020304" pitchFamily="18" charset="0"/>
                <a:cs typeface="Times New Roman" panose="02020603050405020304" pitchFamily="18" charset="0"/>
              </a:rPr>
              <a:t>S</a:t>
            </a:r>
            <a:r>
              <a:rPr lang="en-US" sz="12800" dirty="0" smtClean="0">
                <a:latin typeface="Times New Roman" panose="02020603050405020304" pitchFamily="18" charset="0"/>
                <a:cs typeface="Times New Roman" panose="02020603050405020304" pitchFamily="18" charset="0"/>
              </a:rPr>
              <a:t>essions </a:t>
            </a:r>
            <a:r>
              <a:rPr lang="en-US" sz="12800" dirty="0">
                <a:latin typeface="Times New Roman" panose="02020603050405020304" pitchFamily="18" charset="0"/>
                <a:cs typeface="Times New Roman" panose="02020603050405020304" pitchFamily="18" charset="0"/>
              </a:rPr>
              <a:t>last </a:t>
            </a:r>
            <a:r>
              <a:rPr lang="en-US" sz="12800" dirty="0" smtClean="0">
                <a:latin typeface="Times New Roman" panose="02020603050405020304" pitchFamily="18" charset="0"/>
                <a:cs typeface="Times New Roman" panose="02020603050405020304" pitchFamily="18" charset="0"/>
              </a:rPr>
              <a:t>year included:</a:t>
            </a:r>
          </a:p>
          <a:p>
            <a:endParaRPr lang="en-US" sz="11200" dirty="0" smtClean="0">
              <a:latin typeface="Times New Roman" panose="02020603050405020304" pitchFamily="18" charset="0"/>
              <a:cs typeface="Times New Roman" panose="02020603050405020304" pitchFamily="18" charset="0"/>
            </a:endParaRPr>
          </a:p>
          <a:p>
            <a:pPr lvl="1"/>
            <a:r>
              <a:rPr lang="en-US" sz="11200" dirty="0" smtClean="0">
                <a:latin typeface="Times New Roman" panose="02020603050405020304" pitchFamily="18" charset="0"/>
                <a:cs typeface="Times New Roman" panose="02020603050405020304" pitchFamily="18" charset="0"/>
              </a:rPr>
              <a:t>National </a:t>
            </a:r>
            <a:r>
              <a:rPr lang="en-US" sz="11200" dirty="0">
                <a:latin typeface="Times New Roman" panose="02020603050405020304" pitchFamily="18" charset="0"/>
                <a:cs typeface="Times New Roman" panose="02020603050405020304" pitchFamily="18" charset="0"/>
              </a:rPr>
              <a:t>ROSS training (Basic, Intermediate, Advanced and Tactical Aviation</a:t>
            </a:r>
            <a:r>
              <a:rPr lang="en-US" sz="11200" dirty="0" smtClean="0">
                <a:latin typeface="Times New Roman" panose="02020603050405020304" pitchFamily="18" charset="0"/>
                <a:cs typeface="Times New Roman" panose="02020603050405020304" pitchFamily="18" charset="0"/>
              </a:rPr>
              <a:t>)</a:t>
            </a:r>
          </a:p>
          <a:p>
            <a:pPr marL="393192" lvl="1" indent="0">
              <a:buNone/>
            </a:pPr>
            <a:endParaRPr lang="en-US" sz="11200" dirty="0" smtClean="0">
              <a:latin typeface="Times New Roman" panose="02020603050405020304" pitchFamily="18" charset="0"/>
              <a:cs typeface="Times New Roman" panose="02020603050405020304" pitchFamily="18" charset="0"/>
            </a:endParaRPr>
          </a:p>
          <a:p>
            <a:pPr lvl="1"/>
            <a:r>
              <a:rPr lang="en-US" sz="11200" dirty="0" smtClean="0">
                <a:latin typeface="Times New Roman" panose="02020603050405020304" pitchFamily="18" charset="0"/>
                <a:cs typeface="Times New Roman" panose="02020603050405020304" pitchFamily="18" charset="0"/>
              </a:rPr>
              <a:t>Report </a:t>
            </a:r>
            <a:r>
              <a:rPr lang="en-US" sz="11200" dirty="0">
                <a:latin typeface="Times New Roman" panose="02020603050405020304" pitchFamily="18" charset="0"/>
                <a:cs typeface="Times New Roman" panose="02020603050405020304" pitchFamily="18" charset="0"/>
              </a:rPr>
              <a:t>training (Basic, Analytical Reporting Query Studio and Analytical Reporting Historical</a:t>
            </a:r>
            <a:r>
              <a:rPr lang="en-US" sz="11200" dirty="0" smtClean="0">
                <a:latin typeface="Times New Roman" panose="02020603050405020304" pitchFamily="18" charset="0"/>
                <a:cs typeface="Times New Roman" panose="02020603050405020304" pitchFamily="18" charset="0"/>
              </a:rPr>
              <a:t>)</a:t>
            </a:r>
          </a:p>
          <a:p>
            <a:pPr marL="393192" lvl="1" indent="0">
              <a:buNone/>
            </a:pPr>
            <a:endParaRPr lang="en-US" sz="11200" dirty="0" smtClean="0">
              <a:latin typeface="Times New Roman" panose="02020603050405020304" pitchFamily="18" charset="0"/>
              <a:cs typeface="Times New Roman" panose="02020603050405020304" pitchFamily="18" charset="0"/>
            </a:endParaRPr>
          </a:p>
          <a:p>
            <a:pPr lvl="1"/>
            <a:r>
              <a:rPr lang="en-US" sz="11200" dirty="0" smtClean="0">
                <a:latin typeface="Times New Roman" panose="02020603050405020304" pitchFamily="18" charset="0"/>
                <a:cs typeface="Times New Roman" panose="02020603050405020304" pitchFamily="18" charset="0"/>
              </a:rPr>
              <a:t>CA Dispatch, </a:t>
            </a:r>
            <a:r>
              <a:rPr lang="en-US" sz="11200" dirty="0">
                <a:latin typeface="Times New Roman" panose="02020603050405020304" pitchFamily="18" charset="0"/>
                <a:cs typeface="Times New Roman" panose="02020603050405020304" pitchFamily="18" charset="0"/>
              </a:rPr>
              <a:t>D310 and D110 </a:t>
            </a:r>
            <a:r>
              <a:rPr lang="en-US" sz="11200" dirty="0" smtClean="0">
                <a:latin typeface="Times New Roman" panose="02020603050405020304" pitchFamily="18" charset="0"/>
                <a:cs typeface="Times New Roman" panose="02020603050405020304" pitchFamily="18" charset="0"/>
              </a:rPr>
              <a:t>training</a:t>
            </a:r>
          </a:p>
          <a:p>
            <a:pPr marL="393192" lvl="1" indent="0">
              <a:buNone/>
            </a:pPr>
            <a:endParaRPr lang="en-US" sz="112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Plus numerous </a:t>
            </a:r>
            <a:r>
              <a:rPr lang="en-US" sz="12800" dirty="0" smtClean="0">
                <a:latin typeface="Times New Roman" panose="02020603050405020304" pitchFamily="18" charset="0"/>
                <a:cs typeface="Times New Roman" panose="02020603050405020304" pitchFamily="18" charset="0"/>
              </a:rPr>
              <a:t>refresher sessions </a:t>
            </a:r>
            <a:r>
              <a:rPr lang="en-US" sz="12800" dirty="0">
                <a:latin typeface="Times New Roman" panose="02020603050405020304" pitchFamily="18" charset="0"/>
                <a:cs typeface="Times New Roman" panose="02020603050405020304" pitchFamily="18" charset="0"/>
              </a:rPr>
              <a:t>and </a:t>
            </a:r>
            <a:r>
              <a:rPr lang="en-US" sz="12800" dirty="0" smtClean="0">
                <a:latin typeface="Times New Roman" panose="02020603050405020304" pitchFamily="18" charset="0"/>
                <a:cs typeface="Times New Roman" panose="02020603050405020304" pitchFamily="18" charset="0"/>
              </a:rPr>
              <a:t>drills</a:t>
            </a:r>
            <a:endParaRPr lang="en-US" sz="12800" dirty="0">
              <a:latin typeface="Times New Roman" panose="02020603050405020304" pitchFamily="18" charset="0"/>
              <a:cs typeface="Times New Roman" panose="02020603050405020304" pitchFamily="18" charset="0"/>
            </a:endParaRPr>
          </a:p>
          <a:p>
            <a:endParaRPr lang="en-US" sz="1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1"/>
            <a:ext cx="1676400" cy="1500554"/>
          </a:xfrm>
          <a:prstGeom prst="rect">
            <a:avLst/>
          </a:prstGeom>
        </p:spPr>
      </p:pic>
      <p:sp>
        <p:nvSpPr>
          <p:cNvPr id="3" name="TextBox 2"/>
          <p:cNvSpPr txBox="1"/>
          <p:nvPr/>
        </p:nvSpPr>
        <p:spPr>
          <a:xfrm>
            <a:off x="2895600" y="533400"/>
            <a:ext cx="4044697" cy="707886"/>
          </a:xfrm>
          <a:prstGeom prst="rect">
            <a:avLst/>
          </a:prstGeom>
          <a:noFill/>
        </p:spPr>
        <p:txBody>
          <a:bodyPr wrap="none" rtlCol="0">
            <a:spAutoFit/>
          </a:bodyPr>
          <a:lstStyle/>
          <a:p>
            <a:r>
              <a:rPr lang="en-US" sz="4000" dirty="0" smtClean="0"/>
              <a:t>ROSS TRAINING</a:t>
            </a:r>
            <a:endParaRPr lang="en-US" sz="4000" dirty="0"/>
          </a:p>
        </p:txBody>
      </p:sp>
    </p:spTree>
    <p:extLst>
      <p:ext uri="{BB962C8B-B14F-4D97-AF65-F5344CB8AC3E}">
        <p14:creationId xmlns:p14="http://schemas.microsoft.com/office/powerpoint/2010/main" val="143836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sz="4200" dirty="0"/>
              <a:t>NAP 1.2 Release – 6/30/13</a:t>
            </a:r>
          </a:p>
          <a:p>
            <a:r>
              <a:rPr lang="en-US" sz="4200" dirty="0"/>
              <a:t>ICBS Integration with NAP – 7/1/13</a:t>
            </a:r>
          </a:p>
          <a:p>
            <a:r>
              <a:rPr lang="en-US" sz="4200" dirty="0"/>
              <a:t>Migrated all development and test environments to DFC – 7/5/13</a:t>
            </a:r>
          </a:p>
          <a:p>
            <a:r>
              <a:rPr lang="en-US" sz="4200" dirty="0" smtClean="0"/>
              <a:t>VIPR </a:t>
            </a:r>
            <a:r>
              <a:rPr lang="en-US" sz="4200" dirty="0"/>
              <a:t>Requirements complete – 8/15/13</a:t>
            </a:r>
          </a:p>
          <a:p>
            <a:r>
              <a:rPr lang="en-US" sz="4200" dirty="0" smtClean="0"/>
              <a:t>O&amp;M </a:t>
            </a:r>
            <a:r>
              <a:rPr lang="en-US" sz="4200" dirty="0"/>
              <a:t>NAP 1.2 Emergency Bug Fix – </a:t>
            </a:r>
            <a:r>
              <a:rPr lang="en-US" sz="4200" dirty="0" smtClean="0"/>
              <a:t>9/17/13</a:t>
            </a:r>
          </a:p>
          <a:p>
            <a:r>
              <a:rPr lang="en-US" sz="4200" dirty="0" smtClean="0"/>
              <a:t>ROSS Field Reviews -  Fall of 2013 </a:t>
            </a:r>
          </a:p>
          <a:p>
            <a:r>
              <a:rPr lang="en-US" sz="4200" dirty="0" smtClean="0"/>
              <a:t>O&amp;M </a:t>
            </a:r>
            <a:r>
              <a:rPr lang="en-US" sz="4200" dirty="0"/>
              <a:t>ROSS 2.15c.1 – Trouble Ticket Analysis – 10/7/13</a:t>
            </a:r>
          </a:p>
          <a:p>
            <a:r>
              <a:rPr lang="en-US" sz="4200" dirty="0"/>
              <a:t>O&amp;M ROSS 2.15.1 – 11/14/13</a:t>
            </a:r>
          </a:p>
          <a:p>
            <a:r>
              <a:rPr lang="en-US" sz="4200" dirty="0"/>
              <a:t>DFC </a:t>
            </a:r>
            <a:r>
              <a:rPr lang="en-US" sz="4200" dirty="0" smtClean="0"/>
              <a:t>Development Environment Startup </a:t>
            </a:r>
            <a:r>
              <a:rPr lang="en-US" sz="4200" dirty="0"/>
              <a:t>/ Shutdown for Cooling Tower</a:t>
            </a:r>
          </a:p>
          <a:p>
            <a:r>
              <a:rPr lang="en-US" sz="4200" dirty="0" smtClean="0"/>
              <a:t>Maintenance </a:t>
            </a:r>
            <a:r>
              <a:rPr lang="en-US" sz="4200" dirty="0"/>
              <a:t>– 11/21/13</a:t>
            </a:r>
          </a:p>
          <a:p>
            <a:r>
              <a:rPr lang="en-US" sz="4200" dirty="0"/>
              <a:t>O&amp;M Annual Archive Testing – </a:t>
            </a:r>
            <a:r>
              <a:rPr lang="en-US" sz="4200" dirty="0" smtClean="0"/>
              <a:t>11/25/13</a:t>
            </a:r>
          </a:p>
          <a:p>
            <a:r>
              <a:rPr lang="en-US" sz="4200" dirty="0" smtClean="0"/>
              <a:t>NAP 1.3 Release 12/10/13</a:t>
            </a:r>
          </a:p>
          <a:p>
            <a:pPr marL="109728" indent="0">
              <a:buNone/>
            </a:pPr>
            <a:r>
              <a:rPr lang="en-US" dirty="0" smtClean="0"/>
              <a:t> </a:t>
            </a:r>
            <a:endParaRPr lang="en-US" dirty="0"/>
          </a:p>
          <a:p>
            <a:pPr marL="109728" indent="0">
              <a:buNone/>
            </a:pPr>
            <a:endParaRPr lang="en-US" dirty="0"/>
          </a:p>
          <a:p>
            <a:pPr marL="109728" indent="0">
              <a:buNone/>
            </a:pPr>
            <a:r>
              <a:rPr lang="en-US" dirty="0"/>
              <a:t> </a:t>
            </a:r>
          </a:p>
        </p:txBody>
      </p:sp>
      <p:sp>
        <p:nvSpPr>
          <p:cNvPr id="3" name="Title 2"/>
          <p:cNvSpPr>
            <a:spLocks noGrp="1"/>
          </p:cNvSpPr>
          <p:nvPr>
            <p:ph type="title"/>
          </p:nvPr>
        </p:nvSpPr>
        <p:spPr/>
        <p:txBody>
          <a:bodyPr>
            <a:normAutofit/>
          </a:bodyPr>
          <a:lstStyle/>
          <a:p>
            <a:r>
              <a:rPr lang="en-US" sz="2800" dirty="0" smtClean="0"/>
              <a:t>2013 System Accomplishments </a:t>
            </a:r>
            <a:endParaRPr lang="en-US" sz="2800" dirty="0"/>
          </a:p>
        </p:txBody>
      </p:sp>
    </p:spTree>
    <p:extLst>
      <p:ext uri="{BB962C8B-B14F-4D97-AF65-F5344CB8AC3E}">
        <p14:creationId xmlns:p14="http://schemas.microsoft.com/office/powerpoint/2010/main" val="221321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53650"/>
            <a:ext cx="8763000" cy="5694750"/>
          </a:xfrm>
        </p:spPr>
        <p:txBody>
          <a:bodyPr>
            <a:normAutofit fontScale="92500" lnSpcReduction="20000"/>
          </a:bodyPr>
          <a:lstStyle/>
          <a:p>
            <a:pPr marL="109728" indent="0">
              <a:buNone/>
            </a:pPr>
            <a:r>
              <a:rPr lang="en-US" sz="1800" dirty="0" smtClean="0">
                <a:latin typeface="Times New Roman" panose="02020603050405020304" pitchFamily="18" charset="0"/>
                <a:cs typeface="Times New Roman" panose="02020603050405020304" pitchFamily="18" charset="0"/>
              </a:rPr>
              <a:t>ROSS SMEs conducted face-face interviews and collected electronic questionnaires from 51 dispatching offices during scheduled site visits     </a:t>
            </a:r>
          </a:p>
          <a:p>
            <a:pPr marL="109728" indent="0">
              <a:buNone/>
            </a:pPr>
            <a:endParaRPr lang="en-US" sz="20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The objectives of the interviews </a:t>
            </a:r>
            <a:r>
              <a:rPr lang="en-US" sz="1600" dirty="0">
                <a:latin typeface="Times New Roman" panose="02020603050405020304" pitchFamily="18" charset="0"/>
                <a:cs typeface="Times New Roman" panose="02020603050405020304" pitchFamily="18" charset="0"/>
              </a:rPr>
              <a:t>and electronic questionnaire was to acknowledge and engage the ROSS user community in achieving the </a:t>
            </a:r>
            <a:r>
              <a:rPr lang="en-US" sz="1600" dirty="0" smtClean="0">
                <a:latin typeface="Times New Roman" panose="02020603050405020304" pitchFamily="18" charset="0"/>
                <a:cs typeface="Times New Roman" panose="02020603050405020304" pitchFamily="18" charset="0"/>
              </a:rPr>
              <a:t>following:  </a:t>
            </a:r>
          </a:p>
          <a:p>
            <a:pPr lvl="1">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Obtain </a:t>
            </a:r>
            <a:r>
              <a:rPr lang="en-US" sz="1400" dirty="0">
                <a:latin typeface="Times New Roman" panose="02020603050405020304" pitchFamily="18" charset="0"/>
                <a:cs typeface="Times New Roman" panose="02020603050405020304" pitchFamily="18" charset="0"/>
              </a:rPr>
              <a:t>user community feedback of the current ROSS application, version 2.15, as outlined in item 4, “User/Customer Assessment,” in the “Operational Analysis Review, July 19, </a:t>
            </a:r>
            <a:r>
              <a:rPr lang="en-US" sz="1400" dirty="0" smtClean="0">
                <a:latin typeface="Times New Roman" panose="02020603050405020304" pitchFamily="18" charset="0"/>
                <a:cs typeface="Times New Roman" panose="02020603050405020304" pitchFamily="18" charset="0"/>
              </a:rPr>
              <a:t>2013” </a:t>
            </a:r>
          </a:p>
          <a:p>
            <a:pPr marL="630936" lvl="2" indent="0">
              <a:buNone/>
            </a:pPr>
            <a:r>
              <a:rPr lang="en-US" sz="1400" dirty="0" smtClean="0">
                <a:latin typeface="Times New Roman" panose="02020603050405020304" pitchFamily="18" charset="0"/>
                <a:cs typeface="Times New Roman" panose="02020603050405020304" pitchFamily="18" charset="0"/>
              </a:rPr>
              <a:t>		</a:t>
            </a:r>
          </a:p>
          <a:p>
            <a:pPr lvl="2">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Determine </a:t>
            </a:r>
            <a:r>
              <a:rPr lang="en-US" sz="1400" dirty="0">
                <a:latin typeface="Times New Roman" panose="02020603050405020304" pitchFamily="18" charset="0"/>
                <a:cs typeface="Times New Roman" panose="02020603050405020304" pitchFamily="18" charset="0"/>
              </a:rPr>
              <a:t>the level of end user satisfaction of the current ROSS application, version </a:t>
            </a:r>
            <a:r>
              <a:rPr lang="en-US" sz="1400" dirty="0" smtClean="0">
                <a:latin typeface="Times New Roman" panose="02020603050405020304" pitchFamily="18" charset="0"/>
                <a:cs typeface="Times New Roman" panose="02020603050405020304" pitchFamily="18" charset="0"/>
              </a:rPr>
              <a:t>2.15</a:t>
            </a:r>
          </a:p>
          <a:p>
            <a:pPr marL="630936" lvl="2" indent="0">
              <a:buNone/>
            </a:pPr>
            <a:endParaRPr lang="en-US" sz="1400"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Identify </a:t>
            </a:r>
            <a:r>
              <a:rPr lang="en-US" sz="1400" dirty="0">
                <a:latin typeface="Times New Roman" panose="02020603050405020304" pitchFamily="18" charset="0"/>
                <a:cs typeface="Times New Roman" panose="02020603050405020304" pitchFamily="18" charset="0"/>
              </a:rPr>
              <a:t>new areas of functionality and interoperability within the ROSS </a:t>
            </a:r>
            <a:r>
              <a:rPr lang="en-US" sz="1400" dirty="0" smtClean="0">
                <a:latin typeface="Times New Roman" panose="02020603050405020304" pitchFamily="18" charset="0"/>
                <a:cs typeface="Times New Roman" panose="02020603050405020304" pitchFamily="18" charset="0"/>
              </a:rPr>
              <a:t>application</a:t>
            </a:r>
          </a:p>
          <a:p>
            <a:pPr lvl="2">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Obtain </a:t>
            </a:r>
            <a:r>
              <a:rPr lang="en-US" sz="1400" dirty="0">
                <a:latin typeface="Times New Roman" panose="02020603050405020304" pitchFamily="18" charset="0"/>
                <a:cs typeface="Times New Roman" panose="02020603050405020304" pitchFamily="18" charset="0"/>
              </a:rPr>
              <a:t>feedback from end users for improving ROSS Program support, </a:t>
            </a:r>
            <a:r>
              <a:rPr lang="en-US" sz="1400" dirty="0" smtClean="0">
                <a:latin typeface="Times New Roman" panose="02020603050405020304" pitchFamily="18" charset="0"/>
                <a:cs typeface="Times New Roman" panose="02020603050405020304" pitchFamily="18" charset="0"/>
              </a:rPr>
              <a:t>including </a:t>
            </a:r>
          </a:p>
          <a:p>
            <a:pPr marL="630936" lvl="2" indent="0">
              <a:buNone/>
            </a:pP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training, the ROSS Website, and assigned SME support </a:t>
            </a:r>
          </a:p>
          <a:p>
            <a:pPr marL="630936" lvl="2" indent="0">
              <a:buNone/>
            </a:pPr>
            <a:endParaRPr lang="en-US" sz="1600" dirty="0" smtClean="0"/>
          </a:p>
          <a:p>
            <a:pPr lvl="2">
              <a:buClr>
                <a:schemeClr val="accent1"/>
              </a:buClr>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Interviews and </a:t>
            </a:r>
            <a:r>
              <a:rPr lang="en-US" sz="1600" dirty="0">
                <a:latin typeface="Times New Roman" panose="02020603050405020304" pitchFamily="18" charset="0"/>
                <a:cs typeface="Times New Roman" panose="02020603050405020304" pitchFamily="18" charset="0"/>
              </a:rPr>
              <a:t>electronic questionnaire were categorized into six areas of concern</a:t>
            </a:r>
            <a:r>
              <a:rPr lang="en-US" sz="1600" dirty="0" smtClean="0">
                <a:latin typeface="Times New Roman" panose="02020603050405020304" pitchFamily="18" charset="0"/>
                <a:cs typeface="Times New Roman" panose="02020603050405020304" pitchFamily="18" charset="0"/>
              </a:rPr>
              <a:t>:</a:t>
            </a:r>
          </a:p>
          <a:p>
            <a:pPr marL="630936" lvl="2" indent="0">
              <a:buClr>
                <a:schemeClr val="accent1"/>
              </a:buClr>
              <a:buNone/>
            </a:pPr>
            <a:endParaRPr lang="en-US" sz="16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v"/>
            </a:pPr>
            <a:r>
              <a:rPr lang="en-US" sz="11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Usability </a:t>
            </a:r>
            <a:r>
              <a:rPr lang="en-US" sz="1400" dirty="0">
                <a:latin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cs typeface="Times New Roman" panose="02020603050405020304" pitchFamily="18" charset="0"/>
              </a:rPr>
              <a:t>Functionality</a:t>
            </a:r>
            <a:endParaRPr lang="en-US" sz="14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Accessibility</a:t>
            </a:r>
            <a:endParaRPr lang="en-US" sz="14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Dispatch </a:t>
            </a:r>
            <a:r>
              <a:rPr lang="en-US" sz="1400" dirty="0">
                <a:latin typeface="Times New Roman" panose="02020603050405020304" pitchFamily="18" charset="0"/>
                <a:cs typeface="Times New Roman" panose="02020603050405020304" pitchFamily="18" charset="0"/>
              </a:rPr>
              <a:t>and Reports </a:t>
            </a:r>
            <a:r>
              <a:rPr lang="en-US" sz="1400" dirty="0" smtClean="0">
                <a:latin typeface="Times New Roman" panose="02020603050405020304" pitchFamily="18" charset="0"/>
                <a:cs typeface="Times New Roman" panose="02020603050405020304" pitchFamily="18" charset="0"/>
              </a:rPr>
              <a:t>Training</a:t>
            </a:r>
            <a:endParaRPr lang="en-US" sz="14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ROSS Reports</a:t>
            </a:r>
          </a:p>
          <a:p>
            <a:pPr lvl="3">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End </a:t>
            </a:r>
            <a:r>
              <a:rPr lang="en-US" sz="1400" dirty="0">
                <a:latin typeface="Times New Roman" panose="02020603050405020304" pitchFamily="18" charset="0"/>
                <a:cs typeface="Times New Roman" panose="02020603050405020304" pitchFamily="18" charset="0"/>
              </a:rPr>
              <a:t>User Information, Support, Availability, and </a:t>
            </a:r>
            <a:r>
              <a:rPr lang="en-US" sz="1400" dirty="0" smtClean="0">
                <a:latin typeface="Times New Roman" panose="02020603050405020304" pitchFamily="18" charset="0"/>
                <a:cs typeface="Times New Roman" panose="02020603050405020304" pitchFamily="18" charset="0"/>
              </a:rPr>
              <a:t>Effectiveness</a:t>
            </a:r>
            <a:endParaRPr lang="en-US" sz="14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Potential </a:t>
            </a:r>
            <a:r>
              <a:rPr lang="en-US" sz="1400" dirty="0">
                <a:latin typeface="Times New Roman" panose="02020603050405020304" pitchFamily="18" charset="0"/>
                <a:cs typeface="Times New Roman" panose="02020603050405020304" pitchFamily="18" charset="0"/>
              </a:rPr>
              <a:t>Enhancements to Usability and Functionality.  </a:t>
            </a:r>
          </a:p>
          <a:p>
            <a:pPr marL="109728" indent="0">
              <a:buNone/>
            </a:pPr>
            <a:endParaRPr lang="en-US" sz="1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116106" y="-152400"/>
            <a:ext cx="8229600" cy="878699"/>
          </a:xfrm>
        </p:spPr>
        <p:txBody>
          <a:bodyPr/>
          <a:lstStyle/>
          <a:p>
            <a:pPr algn="ctr"/>
            <a:r>
              <a:rPr lang="en-US" dirty="0" smtClean="0"/>
              <a:t>ROSS 2013 Field Review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903102"/>
            <a:ext cx="1066800" cy="954898"/>
          </a:xfrm>
          <a:prstGeom prst="rect">
            <a:avLst/>
          </a:prstGeom>
        </p:spPr>
      </p:pic>
    </p:spTree>
    <p:extLst>
      <p:ext uri="{BB962C8B-B14F-4D97-AF65-F5344CB8AC3E}">
        <p14:creationId xmlns:p14="http://schemas.microsoft.com/office/powerpoint/2010/main" val="243568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94"/>
            <a:ext cx="8229600" cy="1143000"/>
          </a:xfrm>
        </p:spPr>
        <p:txBody>
          <a:bodyPr>
            <a:normAutofit fontScale="90000"/>
          </a:bodyPr>
          <a:lstStyle/>
          <a:p>
            <a:pPr algn="ctr"/>
            <a:r>
              <a:rPr lang="en-US" dirty="0" smtClean="0"/>
              <a:t>GACC Contact List for ROSS SMEs</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438455" cy="505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sp>
        <p:nvSpPr>
          <p:cNvPr id="2" name="Content Placeholder 1"/>
          <p:cNvSpPr>
            <a:spLocks noGrp="1"/>
          </p:cNvSpPr>
          <p:nvPr>
            <p:ph sz="quarter" idx="2"/>
          </p:nvPr>
        </p:nvSpPr>
        <p:spPr/>
        <p:txBody>
          <a:bodyPr>
            <a:normAutofit fontScale="77500" lnSpcReduction="20000"/>
          </a:bodyPr>
          <a:lstStyle/>
          <a:p>
            <a:r>
              <a:rPr lang="en-US" sz="2600" dirty="0">
                <a:latin typeface="Times New Roman" panose="02020603050405020304" pitchFamily="18" charset="0"/>
                <a:cs typeface="Times New Roman" panose="02020603050405020304" pitchFamily="18" charset="0"/>
              </a:rPr>
              <a:t>ROSS </a:t>
            </a:r>
            <a:r>
              <a:rPr lang="en-US" sz="2600" dirty="0" smtClean="0">
                <a:latin typeface="Times New Roman" panose="02020603050405020304" pitchFamily="18" charset="0"/>
                <a:cs typeface="Times New Roman" panose="02020603050405020304" pitchFamily="18" charset="0"/>
              </a:rPr>
              <a:t>and Supporting Components </a:t>
            </a:r>
          </a:p>
          <a:p>
            <a:r>
              <a:rPr lang="en-US" sz="2600" dirty="0" smtClean="0">
                <a:latin typeface="Times New Roman" panose="02020603050405020304" pitchFamily="18" charset="0"/>
                <a:cs typeface="Times New Roman" panose="02020603050405020304" pitchFamily="18" charset="0"/>
              </a:rPr>
              <a:t>ROSS Supports </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NESS Application Portal / NAP</a:t>
            </a:r>
          </a:p>
          <a:p>
            <a:r>
              <a:rPr lang="en-US" sz="2600" dirty="0">
                <a:latin typeface="Times New Roman" panose="02020603050405020304" pitchFamily="18" charset="0"/>
                <a:cs typeface="Times New Roman" panose="02020603050405020304" pitchFamily="18" charset="0"/>
              </a:rPr>
              <a:t>ROSS Environment</a:t>
            </a:r>
          </a:p>
          <a:p>
            <a:r>
              <a:rPr lang="en-US" sz="2600" dirty="0">
                <a:latin typeface="Times New Roman" panose="02020603050405020304" pitchFamily="18" charset="0"/>
                <a:cs typeface="Times New Roman" panose="02020603050405020304" pitchFamily="18" charset="0"/>
              </a:rPr>
              <a:t>Data Exchange with External Systems</a:t>
            </a:r>
          </a:p>
          <a:p>
            <a:r>
              <a:rPr lang="en-US" sz="2600" dirty="0" smtClean="0">
                <a:latin typeface="Times New Roman" panose="02020603050405020304" pitchFamily="18" charset="0"/>
                <a:cs typeface="Times New Roman" panose="02020603050405020304" pitchFamily="18" charset="0"/>
              </a:rPr>
              <a:t>ROSS </a:t>
            </a:r>
            <a:r>
              <a:rPr lang="en-US" sz="2600" dirty="0">
                <a:latin typeface="Times New Roman" panose="02020603050405020304" pitchFamily="18" charset="0"/>
                <a:cs typeface="Times New Roman" panose="02020603050405020304" pitchFamily="18" charset="0"/>
              </a:rPr>
              <a:t>Thick Client (USDA/UTN and Internet) Flow </a:t>
            </a:r>
          </a:p>
          <a:p>
            <a:r>
              <a:rPr lang="en-US" sz="2600" dirty="0">
                <a:latin typeface="Times New Roman" panose="02020603050405020304" pitchFamily="18" charset="0"/>
                <a:cs typeface="Times New Roman" panose="02020603050405020304" pitchFamily="18" charset="0"/>
              </a:rPr>
              <a:t>ROSS External Interface (Inside NITC)</a:t>
            </a:r>
          </a:p>
          <a:p>
            <a:r>
              <a:rPr lang="en-US" sz="2600" dirty="0">
                <a:latin typeface="Times New Roman" panose="02020603050405020304" pitchFamily="18" charset="0"/>
                <a:cs typeface="Times New Roman" panose="02020603050405020304" pitchFamily="18" charset="0"/>
              </a:rPr>
              <a:t>ROSS Error Messages</a:t>
            </a:r>
          </a:p>
          <a:p>
            <a:r>
              <a:rPr lang="en-US" sz="2600" dirty="0">
                <a:latin typeface="Times New Roman" panose="02020603050405020304" pitchFamily="18" charset="0"/>
                <a:cs typeface="Times New Roman" panose="02020603050405020304" pitchFamily="18" charset="0"/>
              </a:rPr>
              <a:t>ROSS Statistics</a:t>
            </a:r>
          </a:p>
          <a:p>
            <a:endParaRPr lang="en-US" dirty="0"/>
          </a:p>
        </p:txBody>
      </p:sp>
      <p:sp>
        <p:nvSpPr>
          <p:cNvPr id="7" name="Content Placeholder 6"/>
          <p:cNvSpPr>
            <a:spLocks noGrp="1"/>
          </p:cNvSpPr>
          <p:nvPr>
            <p:ph sz="quarter" idx="4"/>
          </p:nvPr>
        </p:nvSpPr>
        <p:spPr/>
        <p:txBody>
          <a:bodyPr>
            <a:normAutofit fontScale="85000" lnSpcReduction="20000"/>
          </a:bodyPr>
          <a:lstStyle/>
          <a:p>
            <a:pPr lvl="0"/>
            <a:r>
              <a:rPr lang="en-US" sz="2600" dirty="0">
                <a:latin typeface="Times New Roman" panose="02020603050405020304" pitchFamily="18" charset="0"/>
                <a:cs typeface="Times New Roman" panose="02020603050405020304" pitchFamily="18" charset="0"/>
              </a:rPr>
              <a:t>Request Transactions</a:t>
            </a:r>
          </a:p>
          <a:p>
            <a:pPr lvl="0"/>
            <a:r>
              <a:rPr lang="en-US" sz="2600" dirty="0">
                <a:latin typeface="Times New Roman" panose="02020603050405020304" pitchFamily="18" charset="0"/>
                <a:cs typeface="Times New Roman" panose="02020603050405020304" pitchFamily="18" charset="0"/>
              </a:rPr>
              <a:t>ROSS Ticket Counts</a:t>
            </a:r>
          </a:p>
          <a:p>
            <a:pPr lvl="0"/>
            <a:r>
              <a:rPr lang="en-US" sz="2600" dirty="0">
                <a:latin typeface="Times New Roman" panose="02020603050405020304" pitchFamily="18" charset="0"/>
                <a:cs typeface="Times New Roman" panose="02020603050405020304" pitchFamily="18" charset="0"/>
              </a:rPr>
              <a:t>Help Desk Ticket Totals</a:t>
            </a:r>
          </a:p>
          <a:p>
            <a:pPr lvl="0"/>
            <a:r>
              <a:rPr lang="en-US" sz="2600" dirty="0">
                <a:latin typeface="Times New Roman" panose="02020603050405020304" pitchFamily="18" charset="0"/>
                <a:cs typeface="Times New Roman" panose="02020603050405020304" pitchFamily="18" charset="0"/>
              </a:rPr>
              <a:t>ROSS Reports</a:t>
            </a:r>
          </a:p>
          <a:p>
            <a:pPr lvl="1"/>
            <a:r>
              <a:rPr lang="en-US" sz="2600" dirty="0">
                <a:latin typeface="Times New Roman" panose="02020603050405020304" pitchFamily="18" charset="0"/>
                <a:cs typeface="Times New Roman" panose="02020603050405020304" pitchFamily="18" charset="0"/>
              </a:rPr>
              <a:t>Report Execution</a:t>
            </a:r>
          </a:p>
          <a:p>
            <a:pPr lvl="1"/>
            <a:r>
              <a:rPr lang="en-US" sz="2600" dirty="0">
                <a:latin typeface="Times New Roman" panose="02020603050405020304" pitchFamily="18" charset="0"/>
                <a:cs typeface="Times New Roman" panose="02020603050405020304" pitchFamily="18" charset="0"/>
              </a:rPr>
              <a:t>Report Types</a:t>
            </a:r>
          </a:p>
          <a:p>
            <a:pPr lvl="1"/>
            <a:r>
              <a:rPr lang="en-US" sz="2600" dirty="0">
                <a:latin typeface="Times New Roman" panose="02020603050405020304" pitchFamily="18" charset="0"/>
                <a:cs typeface="Times New Roman" panose="02020603050405020304" pitchFamily="18" charset="0"/>
              </a:rPr>
              <a:t>Execution Totals</a:t>
            </a:r>
          </a:p>
          <a:p>
            <a:pPr lvl="1"/>
            <a:r>
              <a:rPr lang="en-US" sz="2600" dirty="0">
                <a:latin typeface="Times New Roman" panose="02020603050405020304" pitchFamily="18" charset="0"/>
                <a:cs typeface="Times New Roman" panose="02020603050405020304" pitchFamily="18" charset="0"/>
              </a:rPr>
              <a:t>Report Usage and Ranking</a:t>
            </a:r>
          </a:p>
          <a:p>
            <a:r>
              <a:rPr lang="en-US" sz="2600" dirty="0">
                <a:latin typeface="Times New Roman" panose="02020603050405020304" pitchFamily="18" charset="0"/>
                <a:cs typeface="Times New Roman" panose="02020603050405020304" pitchFamily="18" charset="0"/>
              </a:rPr>
              <a:t>ROSS Training and Practice Environments</a:t>
            </a:r>
          </a:p>
          <a:p>
            <a:r>
              <a:rPr lang="en-US" sz="2600" dirty="0">
                <a:latin typeface="Times New Roman" panose="02020603050405020304" pitchFamily="18" charset="0"/>
                <a:cs typeface="Times New Roman" panose="02020603050405020304" pitchFamily="18" charset="0"/>
              </a:rPr>
              <a:t>Training update </a:t>
            </a:r>
          </a:p>
          <a:p>
            <a:r>
              <a:rPr lang="en-US" sz="2600" dirty="0">
                <a:latin typeface="Times New Roman" panose="02020603050405020304" pitchFamily="18" charset="0"/>
                <a:cs typeface="Times New Roman" panose="02020603050405020304" pitchFamily="18" charset="0"/>
              </a:rPr>
              <a:t>CY 2013 Accomplishments</a:t>
            </a:r>
          </a:p>
          <a:p>
            <a:r>
              <a:rPr lang="en-US" sz="2600" dirty="0" smtClean="0">
                <a:latin typeface="Times New Roman" panose="02020603050405020304" pitchFamily="18" charset="0"/>
                <a:cs typeface="Times New Roman" panose="02020603050405020304" pitchFamily="18" charset="0"/>
              </a:rPr>
              <a:t>New O&amp;M </a:t>
            </a:r>
            <a:r>
              <a:rPr lang="en-US" sz="2600" dirty="0">
                <a:latin typeface="Times New Roman" panose="02020603050405020304" pitchFamily="18" charset="0"/>
                <a:cs typeface="Times New Roman" panose="02020603050405020304" pitchFamily="18" charset="0"/>
              </a:rPr>
              <a:t>Contract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4733"/>
            <a:ext cx="2032424" cy="1819233"/>
          </a:xfrm>
          <a:prstGeom prst="rect">
            <a:avLst/>
          </a:prstGeom>
        </p:spPr>
      </p:pic>
    </p:spTree>
    <p:extLst>
      <p:ext uri="{BB962C8B-B14F-4D97-AF65-F5344CB8AC3E}">
        <p14:creationId xmlns:p14="http://schemas.microsoft.com/office/powerpoint/2010/main" val="1199400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Did you know </a:t>
            </a:r>
            <a:r>
              <a:rPr lang="en-US" sz="4000" dirty="0" err="1" smtClean="0"/>
              <a:t>Phacil</a:t>
            </a:r>
            <a:r>
              <a:rPr lang="en-US" sz="4000" dirty="0" smtClean="0"/>
              <a:t> was selected as new O&amp;M Contract replacing Lockheed Martin? </a:t>
            </a:r>
          </a:p>
          <a:p>
            <a:pPr marL="109728" indent="0">
              <a:buNone/>
            </a:pPr>
            <a:r>
              <a:rPr lang="en-US" sz="4000" dirty="0" smtClean="0"/>
              <a:t> </a:t>
            </a:r>
          </a:p>
        </p:txBody>
      </p:sp>
      <p:sp>
        <p:nvSpPr>
          <p:cNvPr id="3" name="Title 2"/>
          <p:cNvSpPr>
            <a:spLocks noGrp="1"/>
          </p:cNvSpPr>
          <p:nvPr>
            <p:ph type="title"/>
          </p:nvPr>
        </p:nvSpPr>
        <p:spPr/>
        <p:txBody>
          <a:bodyPr/>
          <a:lstStyle/>
          <a:p>
            <a:pPr algn="ctr"/>
            <a:r>
              <a:rPr lang="en-US" dirty="0" smtClean="0"/>
              <a:t>PHACIL		</a:t>
            </a:r>
            <a:endParaRPr lang="en-US" dirty="0"/>
          </a:p>
        </p:txBody>
      </p:sp>
    </p:spTree>
    <p:extLst>
      <p:ext uri="{BB962C8B-B14F-4D97-AF65-F5344CB8AC3E}">
        <p14:creationId xmlns:p14="http://schemas.microsoft.com/office/powerpoint/2010/main" val="4100859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4000" dirty="0" smtClean="0"/>
              <a:t> </a:t>
            </a:r>
          </a:p>
          <a:p>
            <a:r>
              <a:rPr lang="en-US" sz="4000" dirty="0" smtClean="0"/>
              <a:t>Conduct Technical Assessment Spring-Summer 2014 for next Gen ROSS </a:t>
            </a:r>
            <a:endParaRPr lang="en-US" sz="4000" dirty="0"/>
          </a:p>
        </p:txBody>
      </p:sp>
      <p:sp>
        <p:nvSpPr>
          <p:cNvPr id="3" name="Title 2"/>
          <p:cNvSpPr>
            <a:spLocks noGrp="1"/>
          </p:cNvSpPr>
          <p:nvPr>
            <p:ph type="title"/>
          </p:nvPr>
        </p:nvSpPr>
        <p:spPr/>
        <p:txBody>
          <a:bodyPr>
            <a:normAutofit fontScale="90000"/>
          </a:bodyPr>
          <a:lstStyle/>
          <a:p>
            <a:pPr algn="ctr"/>
            <a:r>
              <a:rPr lang="en-US" dirty="0" smtClean="0"/>
              <a:t>Next Generation of ROSS 		</a:t>
            </a:r>
            <a:endParaRPr lang="en-US" dirty="0"/>
          </a:p>
        </p:txBody>
      </p:sp>
    </p:spTree>
    <p:extLst>
      <p:ext uri="{BB962C8B-B14F-4D97-AF65-F5344CB8AC3E}">
        <p14:creationId xmlns:p14="http://schemas.microsoft.com/office/powerpoint/2010/main" val="3068113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914400"/>
            <a:ext cx="8001000" cy="4744279"/>
          </a:xfrm>
        </p:spPr>
        <p:txBody>
          <a:bodyPr>
            <a:noAutofit/>
          </a:bodyPr>
          <a:lstStyle/>
          <a:p>
            <a:pPr marL="742950"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Fire </a:t>
            </a:r>
            <a:r>
              <a:rPr lang="en-US" sz="1400" dirty="0">
                <a:latin typeface="Times New Roman" panose="02020603050405020304" pitchFamily="18" charset="0"/>
                <a:cs typeface="Times New Roman" panose="02020603050405020304" pitchFamily="18" charset="0"/>
              </a:rPr>
              <a:t>and Aviation (FAM) application systems are hosted on US Forest Service (USFS) owned equipment located at the National Information Technology Center (NITC) in Kansas City, MO, the Earth Resources Observation and Science Center (EROS) in Sioux Falls, SD and the FAM Application Development Environment which is located at the Denver Federal Center (DFC) in Lakewood, CO. </a:t>
            </a:r>
          </a:p>
          <a:p>
            <a:pPr marL="457200" indent="0">
              <a:buNone/>
            </a:pPr>
            <a:endParaRPr lang="en-US" sz="14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 All three of these sites are collectively referred to as National Enterprise Support Services (NESS).  </a:t>
            </a:r>
          </a:p>
          <a:p>
            <a:pPr marL="457200" indent="0">
              <a:buNone/>
            </a:pPr>
            <a:endParaRPr lang="en-US" sz="14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NESS-NITC and NESS-EROS are identified as alternate production sites and may house test, practice pre-production and production environments, whereas NESS-DFC is designated for </a:t>
            </a:r>
            <a:r>
              <a:rPr lang="en-US" sz="1400" dirty="0" smtClean="0">
                <a:latin typeface="Times New Roman" panose="02020603050405020304" pitchFamily="18" charset="0"/>
                <a:cs typeface="Times New Roman" panose="02020603050405020304" pitchFamily="18" charset="0"/>
              </a:rPr>
              <a:t>development and </a:t>
            </a:r>
            <a:r>
              <a:rPr lang="en-US" sz="1400" dirty="0">
                <a:latin typeface="Times New Roman" panose="02020603050405020304" pitchFamily="18" charset="0"/>
                <a:cs typeface="Times New Roman" panose="02020603050405020304" pitchFamily="18" charset="0"/>
              </a:rPr>
              <a:t>q</a:t>
            </a:r>
            <a:r>
              <a:rPr lang="en-US" sz="1400" dirty="0" smtClean="0">
                <a:latin typeface="Times New Roman" panose="02020603050405020304" pitchFamily="18" charset="0"/>
                <a:cs typeface="Times New Roman" panose="02020603050405020304" pitchFamily="18" charset="0"/>
              </a:rPr>
              <a:t>uality </a:t>
            </a:r>
            <a:r>
              <a:rPr lang="en-US" sz="1400" dirty="0">
                <a:latin typeface="Times New Roman" panose="02020603050405020304" pitchFamily="18" charset="0"/>
                <a:cs typeface="Times New Roman" panose="02020603050405020304" pitchFamily="18" charset="0"/>
              </a:rPr>
              <a:t>a</a:t>
            </a:r>
            <a:r>
              <a:rPr lang="en-US" sz="1400" dirty="0" smtClean="0">
                <a:latin typeface="Times New Roman" panose="02020603050405020304" pitchFamily="18" charset="0"/>
                <a:cs typeface="Times New Roman" panose="02020603050405020304" pitchFamily="18" charset="0"/>
              </a:rPr>
              <a:t>ssurance</a:t>
            </a:r>
            <a:r>
              <a:rPr lang="en-US" sz="1400" dirty="0">
                <a:latin typeface="Times New Roman" panose="02020603050405020304" pitchFamily="18" charset="0"/>
                <a:cs typeface="Times New Roman" panose="02020603050405020304" pitchFamily="18" charset="0"/>
              </a:rPr>
              <a:t>.    </a:t>
            </a:r>
          </a:p>
          <a:p>
            <a:pPr marL="457200" indent="0">
              <a:buNone/>
            </a:pPr>
            <a:endParaRPr lang="en-US" sz="14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ROSS is hosted on the NESS computer server hardware on six physical servers housing virtual machines (VMs) and logical partitions (LPARS) that run Production, Practice, and Training application configurations. </a:t>
            </a:r>
          </a:p>
          <a:p>
            <a:pPr marL="742950" indent="-285750">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Using </a:t>
            </a:r>
            <a:r>
              <a:rPr lang="en-US" sz="1400" dirty="0" err="1" smtClean="0">
                <a:latin typeface="Times New Roman" panose="02020603050405020304" pitchFamily="18" charset="0"/>
                <a:cs typeface="Times New Roman" panose="02020603050405020304" pitchFamily="18" charset="0"/>
              </a:rPr>
              <a:t>Cognos</a:t>
            </a:r>
            <a:r>
              <a:rPr lang="en-US" sz="1400" dirty="0" smtClean="0">
                <a:latin typeface="Times New Roman" panose="02020603050405020304" pitchFamily="18" charset="0"/>
                <a:cs typeface="Times New Roman" panose="02020603050405020304" pitchFamily="18" charset="0"/>
              </a:rPr>
              <a:t> , a reports application, ROSS exchanges data with several external systems. </a:t>
            </a:r>
            <a:r>
              <a:rPr lang="en-US" sz="1400" dirty="0" err="1" smtClean="0">
                <a:latin typeface="Times New Roman" panose="02020603050405020304" pitchFamily="18" charset="0"/>
                <a:cs typeface="Times New Roman" panose="02020603050405020304" pitchFamily="18" charset="0"/>
              </a:rPr>
              <a:t>Cognos</a:t>
            </a:r>
            <a:r>
              <a:rPr lang="en-US" sz="1400" dirty="0" smtClean="0">
                <a:latin typeface="Times New Roman" panose="02020603050405020304" pitchFamily="18" charset="0"/>
                <a:cs typeface="Times New Roman" panose="02020603050405020304" pitchFamily="18" charset="0"/>
              </a:rPr>
              <a:t> is available for other applications including: </a:t>
            </a:r>
            <a:r>
              <a:rPr lang="en-US" sz="1400" dirty="0" err="1" smtClean="0">
                <a:latin typeface="Times New Roman" panose="02020603050405020304" pitchFamily="18" charset="0"/>
                <a:cs typeface="Times New Roman" panose="02020603050405020304" pitchFamily="18" charset="0"/>
              </a:rPr>
              <a:t>InciWeb</a:t>
            </a:r>
            <a:r>
              <a:rPr lang="en-US" sz="1400" dirty="0" smtClean="0">
                <a:latin typeface="Times New Roman" panose="02020603050405020304" pitchFamily="18" charset="0"/>
                <a:cs typeface="Times New Roman" panose="02020603050405020304" pitchFamily="18" charset="0"/>
              </a:rPr>
              <a:t>, WFDSS, Enterprise Geo Spatial Data and e-</a:t>
            </a:r>
            <a:r>
              <a:rPr lang="en-US" sz="1400" dirty="0" err="1" smtClean="0">
                <a:latin typeface="Times New Roman" panose="02020603050405020304" pitchFamily="18" charset="0"/>
                <a:cs typeface="Times New Roman" panose="02020603050405020304" pitchFamily="18" charset="0"/>
              </a:rPr>
              <a:t>ISuite</a:t>
            </a:r>
            <a:r>
              <a:rPr lang="en-US" sz="1400" dirty="0" smtClean="0">
                <a:latin typeface="Times New Roman" panose="02020603050405020304" pitchFamily="18" charset="0"/>
                <a:cs typeface="Times New Roman" panose="02020603050405020304" pitchFamily="18" charset="0"/>
              </a:rPr>
              <a:t>.  As in ROSS Reports, </a:t>
            </a:r>
            <a:r>
              <a:rPr lang="en-US" sz="1400" dirty="0" err="1" smtClean="0">
                <a:latin typeface="Times New Roman" panose="02020603050405020304" pitchFamily="18" charset="0"/>
                <a:cs typeface="Times New Roman" panose="02020603050405020304" pitchFamily="18" charset="0"/>
              </a:rPr>
              <a:t>Cognos</a:t>
            </a:r>
            <a:r>
              <a:rPr lang="en-US" sz="1400" dirty="0" smtClean="0">
                <a:latin typeface="Times New Roman" panose="02020603050405020304" pitchFamily="18" charset="0"/>
                <a:cs typeface="Times New Roman" panose="02020603050405020304" pitchFamily="18" charset="0"/>
              </a:rPr>
              <a:t> allows users of these other applications to extract and convert data into a compatible format to be used in spreadsheet applications such as Microsoft Excel. </a:t>
            </a:r>
            <a:endParaRPr lang="en-US" sz="1400" dirty="0" smtClean="0"/>
          </a:p>
          <a:p>
            <a:endParaRPr lang="en-US" sz="1800" dirty="0"/>
          </a:p>
        </p:txBody>
      </p:sp>
      <p:sp>
        <p:nvSpPr>
          <p:cNvPr id="4" name="Title 3"/>
          <p:cNvSpPr>
            <a:spLocks noGrp="1"/>
          </p:cNvSpPr>
          <p:nvPr>
            <p:ph type="title"/>
          </p:nvPr>
        </p:nvSpPr>
        <p:spPr>
          <a:xfrm>
            <a:off x="381000" y="-152400"/>
            <a:ext cx="8229600" cy="1143000"/>
          </a:xfrm>
        </p:spPr>
        <p:txBody>
          <a:bodyPr>
            <a:normAutofit/>
          </a:bodyPr>
          <a:lstStyle/>
          <a:p>
            <a:r>
              <a:rPr lang="en-US" sz="2800" dirty="0" smtClean="0"/>
              <a:t>ROSS ENVIRONMENT – A Closer Look</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267" y="5486400"/>
            <a:ext cx="1422824" cy="1273577"/>
          </a:xfrm>
          <a:prstGeom prst="rect">
            <a:avLst/>
          </a:prstGeom>
        </p:spPr>
      </p:pic>
    </p:spTree>
    <p:extLst>
      <p:ext uri="{BB962C8B-B14F-4D97-AF65-F5344CB8AC3E}">
        <p14:creationId xmlns:p14="http://schemas.microsoft.com/office/powerpoint/2010/main" val="94803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32314"/>
            <a:ext cx="6892866" cy="5911286"/>
          </a:xfrm>
          <a:prstGeom prst="rect">
            <a:avLst/>
          </a:prstGeom>
        </p:spPr>
      </p:pic>
      <p:sp>
        <p:nvSpPr>
          <p:cNvPr id="2" name="Content Placeholder 1"/>
          <p:cNvSpPr>
            <a:spLocks noGrp="1"/>
          </p:cNvSpPr>
          <p:nvPr>
            <p:ph idx="1"/>
          </p:nvPr>
        </p:nvSpPr>
        <p:spPr>
          <a:xfrm>
            <a:off x="457200" y="990600"/>
            <a:ext cx="8229600" cy="5284304"/>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Today, ROSS supports the incident response and protection mission of more than 600 federal, state, and local agencies  </a:t>
            </a:r>
            <a:endParaRPr lang="en-US" sz="2000" b="1"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ROSS </a:t>
            </a:r>
            <a:r>
              <a:rPr lang="en-US" sz="2000" dirty="0">
                <a:latin typeface="Times New Roman" panose="02020603050405020304" pitchFamily="18" charset="0"/>
                <a:cs typeface="Times New Roman" panose="02020603050405020304" pitchFamily="18" charset="0"/>
              </a:rPr>
              <a:t>supports more than 10,000 user </a:t>
            </a:r>
            <a:r>
              <a:rPr lang="en-US" sz="2000" dirty="0" smtClean="0">
                <a:latin typeface="Times New Roman" panose="02020603050405020304" pitchFamily="18" charset="0"/>
                <a:cs typeface="Times New Roman" panose="02020603050405020304" pitchFamily="18" charset="0"/>
              </a:rPr>
              <a:t>accounts, </a:t>
            </a:r>
            <a:r>
              <a:rPr lang="en-US" sz="2000" dirty="0">
                <a:latin typeface="Times New Roman" panose="02020603050405020304" pitchFamily="18" charset="0"/>
                <a:cs typeface="Times New Roman" panose="02020603050405020304" pitchFamily="18" charset="0"/>
              </a:rPr>
              <a:t>including:</a:t>
            </a:r>
          </a:p>
          <a:p>
            <a:pPr marL="742950" lvl="8" indent="-285750">
              <a:buClr>
                <a:schemeClr val="bg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Federal Government employees</a:t>
            </a:r>
            <a:endParaRPr lang="en-US" sz="2000" dirty="0">
              <a:latin typeface="Times New Roman" panose="02020603050405020304" pitchFamily="18" charset="0"/>
              <a:cs typeface="Times New Roman" panose="02020603050405020304" pitchFamily="18" charset="0"/>
            </a:endParaRPr>
          </a:p>
          <a:p>
            <a:pPr marL="742950" lvl="8" indent="-285750">
              <a:buClr>
                <a:schemeClr val="bg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Cooperators</a:t>
            </a:r>
            <a:endParaRPr lang="en-US" sz="2000" dirty="0">
              <a:latin typeface="Times New Roman" panose="02020603050405020304" pitchFamily="18" charset="0"/>
              <a:cs typeface="Times New Roman" panose="02020603050405020304" pitchFamily="18" charset="0"/>
            </a:endParaRPr>
          </a:p>
          <a:p>
            <a:pPr marL="742950" lvl="8" indent="-285750">
              <a:buClr>
                <a:schemeClr val="bg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Non-federal </a:t>
            </a:r>
            <a:r>
              <a:rPr lang="en-US" sz="2000" dirty="0">
                <a:latin typeface="Times New Roman" panose="02020603050405020304" pitchFamily="18" charset="0"/>
                <a:cs typeface="Times New Roman" panose="02020603050405020304" pitchFamily="18" charset="0"/>
              </a:rPr>
              <a:t>agency cooperators </a:t>
            </a:r>
            <a:r>
              <a:rPr lang="en-US" sz="2000" dirty="0" smtClean="0">
                <a:latin typeface="Times New Roman" panose="02020603050405020304" pitchFamily="18" charset="0"/>
                <a:cs typeface="Times New Roman" panose="02020603050405020304" pitchFamily="18" charset="0"/>
              </a:rPr>
              <a:t> that</a:t>
            </a:r>
            <a:r>
              <a:rPr lang="en-US" sz="2000" dirty="0">
                <a:latin typeface="Times New Roman" panose="02020603050405020304" pitchFamily="18" charset="0"/>
                <a:cs typeface="Times New Roman" panose="02020603050405020304" pitchFamily="18" charset="0"/>
              </a:rPr>
              <a:t> include users from the local government, state government, counties and vendors</a:t>
            </a:r>
          </a:p>
          <a:p>
            <a:pPr marL="742950" lvl="8" indent="-285750">
              <a:buClr>
                <a:schemeClr val="bg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Multi-agency dispatch </a:t>
            </a:r>
            <a:r>
              <a:rPr lang="en-US" sz="2000" dirty="0" smtClean="0">
                <a:latin typeface="Times New Roman" panose="02020603050405020304" pitchFamily="18" charset="0"/>
                <a:cs typeface="Times New Roman" panose="02020603050405020304" pitchFamily="18" charset="0"/>
              </a:rPr>
              <a:t>centers, which </a:t>
            </a:r>
            <a:r>
              <a:rPr lang="en-US" sz="2000" dirty="0">
                <a:latin typeface="Times New Roman" panose="02020603050405020304" pitchFamily="18" charset="0"/>
                <a:cs typeface="Times New Roman" panose="02020603050405020304" pitchFamily="18" charset="0"/>
              </a:rPr>
              <a:t>may operate with a mix of federal and non-federal users</a:t>
            </a:r>
          </a:p>
          <a:p>
            <a:pPr marL="742950" lvl="8" indent="-285750">
              <a:buClr>
                <a:schemeClr val="bg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Contractors.</a:t>
            </a:r>
          </a:p>
          <a:p>
            <a:pPr marL="3175" lvl="8" indent="0">
              <a:buClr>
                <a:schemeClr val="bg2">
                  <a:lumMod val="50000"/>
                </a:schemeClr>
              </a:buClr>
              <a:buNone/>
            </a:pPr>
            <a:r>
              <a:rPr lang="en-US" sz="2000" dirty="0" smtClean="0">
                <a:latin typeface="Times New Roman" panose="02020603050405020304" pitchFamily="18" charset="0"/>
                <a:cs typeface="Times New Roman" panose="02020603050405020304" pitchFamily="18" charset="0"/>
              </a:rPr>
              <a:t>Concurrent </a:t>
            </a:r>
            <a:r>
              <a:rPr lang="en-US" sz="2000" dirty="0">
                <a:latin typeface="Times New Roman" panose="02020603050405020304" pitchFamily="18" charset="0"/>
                <a:cs typeface="Times New Roman" panose="02020603050405020304" pitchFamily="18" charset="0"/>
              </a:rPr>
              <a:t>use of ROSS ranges from 50 users (during non-peak times) to 2000 users (during peak times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itle 3"/>
          <p:cNvSpPr>
            <a:spLocks noGrp="1"/>
          </p:cNvSpPr>
          <p:nvPr>
            <p:ph type="title"/>
          </p:nvPr>
        </p:nvSpPr>
        <p:spPr>
          <a:xfrm>
            <a:off x="381000" y="32314"/>
            <a:ext cx="8229600" cy="1143000"/>
          </a:xfrm>
        </p:spPr>
        <p:txBody>
          <a:bodyPr>
            <a:normAutofit/>
          </a:bodyPr>
          <a:lstStyle/>
          <a:p>
            <a:r>
              <a:rPr lang="en-US" sz="3600" i="1" dirty="0" smtClean="0"/>
              <a:t>What you may not know…</a:t>
            </a:r>
            <a:endParaRPr lang="en-US" sz="3600" i="1" dirty="0"/>
          </a:p>
        </p:txBody>
      </p:sp>
    </p:spTree>
    <p:extLst>
      <p:ext uri="{BB962C8B-B14F-4D97-AF65-F5344CB8AC3E}">
        <p14:creationId xmlns:p14="http://schemas.microsoft.com/office/powerpoint/2010/main" val="3975736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51113"/>
            <a:ext cx="8915400" cy="4525963"/>
          </a:xfrm>
        </p:spPr>
        <p:txBody>
          <a:bodyPr>
            <a:normAutofit fontScale="92500" lnSpcReduction="10000"/>
          </a:bodyPr>
          <a:lstStyle/>
          <a:p>
            <a:pPr marL="109728" indent="0">
              <a:buNone/>
            </a:pPr>
            <a:r>
              <a:rPr lang="en-US" sz="2800" dirty="0">
                <a:latin typeface="Times New Roman" panose="02020603050405020304" pitchFamily="18" charset="0"/>
                <a:cs typeface="Times New Roman" panose="02020603050405020304" pitchFamily="18" charset="0"/>
              </a:rPr>
              <a:t>The ROSS Program provides support:</a:t>
            </a:r>
          </a:p>
          <a:p>
            <a:pPr marL="7429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24 hours per day</a:t>
            </a:r>
          </a:p>
          <a:p>
            <a:pPr marL="7429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7 days per week</a:t>
            </a:r>
          </a:p>
          <a:p>
            <a:pPr marL="7429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365 days per </a:t>
            </a:r>
            <a:r>
              <a:rPr lang="en-US" sz="2800" dirty="0" smtClean="0">
                <a:latin typeface="Times New Roman" panose="02020603050405020304" pitchFamily="18" charset="0"/>
                <a:cs typeface="Times New Roman" panose="02020603050405020304" pitchFamily="18" charset="0"/>
              </a:rPr>
              <a:t>year</a:t>
            </a:r>
          </a:p>
          <a:p>
            <a:pPr marL="109728" indent="0">
              <a:buNone/>
            </a:pPr>
            <a:endParaRPr lang="en-US" sz="2800" dirty="0">
              <a:latin typeface="Times New Roman" panose="02020603050405020304" pitchFamily="18" charset="0"/>
              <a:cs typeface="Times New Roman" panose="02020603050405020304" pitchFamily="18" charset="0"/>
            </a:endParaRPr>
          </a:p>
          <a:p>
            <a:pPr marL="109728" indent="0">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United States Department of Agriculture (USDA) Forest Service (USFS) is the managing agency for ROSS and its two supporting components: </a:t>
            </a:r>
          </a:p>
          <a:p>
            <a:pPr marL="742950" indent="-28575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Organization Information System (OIS)</a:t>
            </a:r>
          </a:p>
          <a:p>
            <a:pPr marL="742950" indent="-28575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National Enterprise Support Services (NESS) </a:t>
            </a:r>
            <a:r>
              <a:rPr lang="en-US" sz="2600" dirty="0" smtClean="0">
                <a:latin typeface="Times New Roman" panose="02020603050405020304" pitchFamily="18" charset="0"/>
                <a:cs typeface="Times New Roman" panose="02020603050405020304" pitchFamily="18" charset="0"/>
              </a:rPr>
              <a:t>Application </a:t>
            </a:r>
            <a:r>
              <a:rPr lang="en-US" sz="2600" dirty="0">
                <a:latin typeface="Times New Roman" panose="02020603050405020304" pitchFamily="18" charset="0"/>
                <a:cs typeface="Times New Roman" panose="02020603050405020304" pitchFamily="18" charset="0"/>
              </a:rPr>
              <a:t>Portal (NAP</a:t>
            </a:r>
            <a:r>
              <a:rPr lang="en-US" sz="2600" dirty="0" smtClean="0">
                <a:latin typeface="Times New Roman" panose="02020603050405020304" pitchFamily="18" charset="0"/>
                <a:cs typeface="Times New Roman" panose="02020603050405020304" pitchFamily="18" charset="0"/>
              </a:rPr>
              <a:t>) </a:t>
            </a:r>
          </a:p>
          <a:p>
            <a:pPr marL="742950" indent="-285750">
              <a:buFont typeface="Wingdings" panose="05000000000000000000" pitchFamily="2" charset="2"/>
              <a:buChar char="Ø"/>
            </a:pPr>
            <a:endParaRPr lang="en-US" sz="2600" dirty="0">
              <a:latin typeface="Times New Roman" panose="02020603050405020304" pitchFamily="18" charset="0"/>
              <a:cs typeface="Times New Roman" panose="02020603050405020304" pitchFamily="18" charset="0"/>
            </a:endParaRPr>
          </a:p>
          <a:p>
            <a:pPr marL="109728" indent="0">
              <a:buNone/>
            </a:pPr>
            <a:endParaRPr lang="en-US" sz="2800" b="1" dirty="0">
              <a:latin typeface="Times New Roman" panose="02020603050405020304" pitchFamily="18" charset="0"/>
              <a:cs typeface="Times New Roman" panose="02020603050405020304" pitchFamily="18" charset="0"/>
            </a:endParaRPr>
          </a:p>
          <a:p>
            <a:pPr marL="109728" indent="0">
              <a:buNone/>
            </a:pP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1" y="152400"/>
            <a:ext cx="1422824" cy="1273577"/>
          </a:xfrm>
          <a:prstGeom prst="rect">
            <a:avLst/>
          </a:prstGeom>
        </p:spPr>
      </p:pic>
      <p:sp>
        <p:nvSpPr>
          <p:cNvPr id="3" name="TextBox 2"/>
          <p:cNvSpPr txBox="1"/>
          <p:nvPr/>
        </p:nvSpPr>
        <p:spPr>
          <a:xfrm>
            <a:off x="2895885" y="457200"/>
            <a:ext cx="4437432" cy="523220"/>
          </a:xfrm>
          <a:prstGeom prst="rect">
            <a:avLst/>
          </a:prstGeom>
          <a:noFill/>
        </p:spPr>
        <p:txBody>
          <a:bodyPr wrap="none" rtlCol="0">
            <a:spAutoFit/>
          </a:bodyPr>
          <a:lstStyle/>
          <a:p>
            <a:pPr algn="ctr"/>
            <a:r>
              <a:rPr lang="en-US" sz="2800" dirty="0" smtClean="0"/>
              <a:t>Supporting Components</a:t>
            </a:r>
            <a:endParaRPr lang="en-US" sz="2800" dirty="0"/>
          </a:p>
        </p:txBody>
      </p:sp>
    </p:spTree>
    <p:extLst>
      <p:ext uri="{BB962C8B-B14F-4D97-AF65-F5344CB8AC3E}">
        <p14:creationId xmlns:p14="http://schemas.microsoft.com/office/powerpoint/2010/main" val="15026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3773" y="616543"/>
            <a:ext cx="8481992" cy="1821857"/>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42950"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NAP manages user application log on account information. Once an account exists in NAP, it can be added to one or more Dispatch Centers by a local ROSS Account </a:t>
            </a:r>
            <a:r>
              <a:rPr lang="en-US" sz="1600" dirty="0">
                <a:latin typeface="Times New Roman" panose="02020603050405020304" pitchFamily="18" charset="0"/>
                <a:cs typeface="Times New Roman" panose="02020603050405020304" pitchFamily="18" charset="0"/>
              </a:rPr>
              <a:t>M</a:t>
            </a:r>
            <a:r>
              <a:rPr lang="en-US" sz="1600" dirty="0" smtClean="0">
                <a:latin typeface="Times New Roman" panose="02020603050405020304" pitchFamily="18" charset="0"/>
                <a:cs typeface="Times New Roman" panose="02020603050405020304" pitchFamily="18" charset="0"/>
              </a:rPr>
              <a:t>anager.  </a:t>
            </a:r>
            <a:r>
              <a:rPr lang="en-US" sz="1600" dirty="0" smtClean="0">
                <a:solidFill>
                  <a:srgbClr val="FF0000"/>
                </a:solidFill>
                <a:latin typeface="Times New Roman" panose="02020603050405020304" pitchFamily="18" charset="0"/>
                <a:cs typeface="Times New Roman" panose="02020603050405020304" pitchFamily="18" charset="0"/>
              </a:rPr>
              <a:t>Note: Unless </a:t>
            </a:r>
            <a:r>
              <a:rPr lang="en-US" sz="1600" dirty="0">
                <a:solidFill>
                  <a:srgbClr val="FF0000"/>
                </a:solidFill>
                <a:latin typeface="Times New Roman" panose="02020603050405020304" pitchFamily="18" charset="0"/>
                <a:cs typeface="Times New Roman" panose="02020603050405020304" pitchFamily="18" charset="0"/>
              </a:rPr>
              <a:t>you are a vendor/contractor with contract </a:t>
            </a:r>
            <a:r>
              <a:rPr lang="en-US" sz="1600" dirty="0" smtClean="0">
                <a:solidFill>
                  <a:srgbClr val="FF0000"/>
                </a:solidFill>
                <a:latin typeface="Times New Roman" panose="02020603050405020304" pitchFamily="18" charset="0"/>
                <a:cs typeface="Times New Roman" panose="02020603050405020304" pitchFamily="18" charset="0"/>
              </a:rPr>
              <a:t>resources</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you </a:t>
            </a:r>
            <a:r>
              <a:rPr lang="en-US" sz="1600" dirty="0">
                <a:solidFill>
                  <a:srgbClr val="FF0000"/>
                </a:solidFill>
                <a:latin typeface="Times New Roman" panose="02020603050405020304" pitchFamily="18" charset="0"/>
                <a:cs typeface="Times New Roman" panose="02020603050405020304" pitchFamily="18" charset="0"/>
              </a:rPr>
              <a:t>can only be added to the Dispatch Office that </a:t>
            </a:r>
            <a:r>
              <a:rPr lang="en-US" sz="1600" dirty="0" smtClean="0">
                <a:solidFill>
                  <a:srgbClr val="FF0000"/>
                </a:solidFill>
                <a:latin typeface="Times New Roman" panose="02020603050405020304" pitchFamily="18" charset="0"/>
                <a:cs typeface="Times New Roman" panose="02020603050405020304" pitchFamily="18" charset="0"/>
              </a:rPr>
              <a:t>manages your organization. </a:t>
            </a:r>
          </a:p>
          <a:p>
            <a:pPr marL="742950" indent="-285750">
              <a:buFont typeface="Wingdings" panose="05000000000000000000" pitchFamily="2" charset="2"/>
              <a:buChar char="Ø"/>
            </a:pPr>
            <a:endParaRPr lang="en-US" sz="1600" dirty="0" smtClean="0">
              <a:latin typeface="Times New Roman" panose="02020603050405020304" pitchFamily="18" charset="0"/>
              <a:cs typeface="Times New Roman" panose="02020603050405020304" pitchFamily="18" charset="0"/>
            </a:endParaRPr>
          </a:p>
        </p:txBody>
      </p:sp>
      <p:sp>
        <p:nvSpPr>
          <p:cNvPr id="4" name="Title 3"/>
          <p:cNvSpPr txBox="1">
            <a:spLocks/>
          </p:cNvSpPr>
          <p:nvPr/>
        </p:nvSpPr>
        <p:spPr>
          <a:xfrm>
            <a:off x="466165" y="23626"/>
            <a:ext cx="82296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smtClean="0"/>
              <a:t>National Application Portal (NAP)</a:t>
            </a:r>
            <a:endParaRPr lang="en-US" sz="3600" dirty="0"/>
          </a:p>
        </p:txBody>
      </p:sp>
      <p:sp>
        <p:nvSpPr>
          <p:cNvPr id="5" name="Rectangle 4"/>
          <p:cNvSpPr/>
          <p:nvPr/>
        </p:nvSpPr>
        <p:spPr>
          <a:xfrm>
            <a:off x="6753639" y="4114800"/>
            <a:ext cx="2390361" cy="2308324"/>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This summarized </a:t>
            </a:r>
            <a:r>
              <a:rPr lang="en-US" sz="1600" dirty="0">
                <a:latin typeface="Times New Roman" panose="02020603050405020304" pitchFamily="18" charset="0"/>
                <a:cs typeface="Times New Roman" panose="02020603050405020304" pitchFamily="18" charset="0"/>
              </a:rPr>
              <a:t>conceptual overview </a:t>
            </a:r>
            <a:r>
              <a:rPr lang="en-US" sz="1600" dirty="0" smtClean="0">
                <a:latin typeface="Times New Roman" panose="02020603050405020304" pitchFamily="18" charset="0"/>
                <a:cs typeface="Times New Roman" panose="02020603050405020304" pitchFamily="18" charset="0"/>
              </a:rPr>
              <a:t>shows </a:t>
            </a:r>
            <a:r>
              <a:rPr lang="en-US" sz="1600" dirty="0">
                <a:latin typeface="Times New Roman" panose="02020603050405020304" pitchFamily="18" charset="0"/>
                <a:cs typeface="Times New Roman" panose="02020603050405020304" pitchFamily="18" charset="0"/>
              </a:rPr>
              <a:t>how users, managers and applications interface with the NESS Application Portal which is a component of ROSS but supports other applications.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45" y="2645680"/>
            <a:ext cx="4010439" cy="2938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8894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534400" cy="1676400"/>
          </a:xfrm>
        </p:spPr>
        <p:txBody>
          <a:bodyPr>
            <a:normAutofit/>
          </a:bodyPr>
          <a:lstStyle/>
          <a:p>
            <a:pPr marL="742950" lvl="6" indent="-285750">
              <a:buClr>
                <a:schemeClr val="bg2">
                  <a:lumMod val="50000"/>
                </a:schemeClr>
              </a:buCl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Interagency </a:t>
            </a:r>
            <a:r>
              <a:rPr lang="en-US" sz="1800" dirty="0">
                <a:latin typeface="Times New Roman" panose="02020603050405020304" pitchFamily="18" charset="0"/>
                <a:cs typeface="Times New Roman" panose="02020603050405020304" pitchFamily="18" charset="0"/>
              </a:rPr>
              <a:t>Cache Business System (</a:t>
            </a:r>
            <a:r>
              <a:rPr lang="en-US" sz="1800" dirty="0" smtClean="0">
                <a:latin typeface="Times New Roman" panose="02020603050405020304" pitchFamily="18" charset="0"/>
                <a:cs typeface="Times New Roman" panose="02020603050405020304" pitchFamily="18" charset="0"/>
              </a:rPr>
              <a:t>ICBS)  </a:t>
            </a:r>
            <a:endParaRPr lang="en-US" sz="1800" dirty="0">
              <a:latin typeface="Times New Roman" panose="02020603050405020304" pitchFamily="18" charset="0"/>
              <a:cs typeface="Times New Roman" panose="02020603050405020304" pitchFamily="18" charset="0"/>
            </a:endParaRPr>
          </a:p>
          <a:p>
            <a:pPr marL="742950" lvl="6" indent="-285750">
              <a:buClr>
                <a:schemeClr val="bg2">
                  <a:lumMod val="50000"/>
                </a:schemeClr>
              </a:buCl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California Altaris Computer Aided Dispatch (CAD</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742950" lvl="6" indent="-285750">
              <a:buClr>
                <a:schemeClr val="bg2">
                  <a:lumMod val="50000"/>
                </a:schemeClr>
              </a:buCl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Interagency Qualifications and Certification System (IQCS</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742950" lvl="6" indent="-285750">
              <a:buClr>
                <a:schemeClr val="bg2">
                  <a:lumMod val="50000"/>
                </a:schemeClr>
              </a:buCl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Incident Qualifications System (IQS</a:t>
            </a:r>
            <a:r>
              <a:rPr lang="en-US" sz="1800" dirty="0" smtClean="0">
                <a:latin typeface="Times New Roman" panose="02020603050405020304" pitchFamily="18" charset="0"/>
                <a:cs typeface="Times New Roman" panose="02020603050405020304" pitchFamily="18" charset="0"/>
              </a:rPr>
              <a:t>)</a:t>
            </a:r>
            <a:endParaRPr lang="en-US" sz="1800" dirty="0" smtClean="0"/>
          </a:p>
          <a:p>
            <a:pPr marL="742950" lvl="6" indent="-285750">
              <a:buClr>
                <a:schemeClr val="bg2">
                  <a:lumMod val="50000"/>
                </a:schemeClr>
              </a:buClr>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57200" y="-228600"/>
            <a:ext cx="8229600" cy="1143000"/>
          </a:xfrm>
        </p:spPr>
        <p:txBody>
          <a:bodyPr>
            <a:normAutofit/>
          </a:bodyPr>
          <a:lstStyle/>
          <a:p>
            <a:r>
              <a:rPr lang="en-US" dirty="0" smtClean="0"/>
              <a:t>DATA EXCHANGE </a:t>
            </a:r>
            <a:endParaRPr lang="en-US" dirty="0"/>
          </a:p>
        </p:txBody>
      </p:sp>
      <p:sp>
        <p:nvSpPr>
          <p:cNvPr id="3" name="TextBox 2"/>
          <p:cNvSpPr txBox="1"/>
          <p:nvPr/>
        </p:nvSpPr>
        <p:spPr>
          <a:xfrm>
            <a:off x="210312" y="762000"/>
            <a:ext cx="8915400" cy="1200329"/>
          </a:xfrm>
          <a:prstGeom prst="rect">
            <a:avLst/>
          </a:prstGeom>
          <a:noFill/>
        </p:spPr>
        <p:txBody>
          <a:bodyPr wrap="square" rtlCol="0">
            <a:spAutoFit/>
          </a:bodyPr>
          <a:lstStyle/>
          <a:p>
            <a:pPr marL="400050" indent="-400050">
              <a:buAutoNum type="romanUcPeriod"/>
            </a:pPr>
            <a:r>
              <a:rPr lang="en-US" dirty="0" smtClean="0">
                <a:latin typeface="Times New Roman" panose="02020603050405020304" pitchFamily="18" charset="0"/>
                <a:cs typeface="Times New Roman" panose="02020603050405020304" pitchFamily="18" charset="0"/>
              </a:rPr>
              <a:t>ROSS exchanges data with external systems through a Web Services Enterprise Service          (ESB). </a:t>
            </a:r>
            <a:r>
              <a:rPr lang="en-US" b="1" dirty="0" smtClean="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Current System Interfaces </a:t>
            </a:r>
            <a:endParaRPr lang="en-US" b="1" dirty="0"/>
          </a:p>
        </p:txBody>
      </p:sp>
      <p:sp>
        <p:nvSpPr>
          <p:cNvPr id="5" name="Rectangle 4"/>
          <p:cNvSpPr/>
          <p:nvPr/>
        </p:nvSpPr>
        <p:spPr>
          <a:xfrm>
            <a:off x="-1524000" y="4191000"/>
            <a:ext cx="258404" cy="646331"/>
          </a:xfrm>
          <a:prstGeom prst="rect">
            <a:avLst/>
          </a:prstGeom>
        </p:spPr>
        <p:txBody>
          <a:bodyPr wrap="none">
            <a:spAutoFit/>
          </a:bodyPr>
          <a:lstStyle/>
          <a:p>
            <a:r>
              <a:rPr lang="en-US" dirty="0"/>
              <a:t> </a:t>
            </a:r>
          </a:p>
          <a:p>
            <a:endParaRPr lang="en-US" dirty="0"/>
          </a:p>
        </p:txBody>
      </p:sp>
      <p:sp>
        <p:nvSpPr>
          <p:cNvPr id="7" name="TextBox 6"/>
          <p:cNvSpPr txBox="1"/>
          <p:nvPr/>
        </p:nvSpPr>
        <p:spPr>
          <a:xfrm>
            <a:off x="222504" y="3352800"/>
            <a:ext cx="21336000" cy="3200876"/>
          </a:xfrm>
          <a:prstGeom prst="rect">
            <a:avLst/>
          </a:prstGeom>
          <a:noFill/>
        </p:spPr>
        <p:txBody>
          <a:bodyPr wrap="square" rtlCol="0">
            <a:spAutoFit/>
          </a:bodyPr>
          <a:lstStyle/>
          <a:p>
            <a:pPr marL="285750" indent="-285750">
              <a:buAutoNum type="romanUcPeriod" startAt="2"/>
            </a:pP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ROSS </a:t>
            </a:r>
            <a:r>
              <a:rPr lang="en-US" dirty="0" smtClean="0">
                <a:latin typeface="Times New Roman" panose="02020603050405020304" pitchFamily="18" charset="0"/>
                <a:cs typeface="Times New Roman" panose="02020603050405020304" pitchFamily="18" charset="0"/>
              </a:rPr>
              <a:t>shares interface data with several external systems it is also  </a:t>
            </a:r>
            <a:r>
              <a:rPr lang="en-US" dirty="0">
                <a:latin typeface="Times New Roman" panose="02020603050405020304" pitchFamily="18" charset="0"/>
                <a:cs typeface="Times New Roman" panose="02020603050405020304" pitchFamily="18" charset="0"/>
              </a:rPr>
              <a:t>available for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other </a:t>
            </a:r>
            <a:r>
              <a:rPr lang="en-US" dirty="0">
                <a:latin typeface="Times New Roman" panose="02020603050405020304" pitchFamily="18" charset="0"/>
                <a:cs typeface="Times New Roman" panose="02020603050405020304" pitchFamily="18" charset="0"/>
              </a:rPr>
              <a:t>applications to </a:t>
            </a:r>
            <a:r>
              <a:rPr lang="en-US" dirty="0" smtClean="0">
                <a:latin typeface="Times New Roman" panose="02020603050405020304" pitchFamily="18" charset="0"/>
                <a:cs typeface="Times New Roman" panose="02020603050405020304" pitchFamily="18" charset="0"/>
              </a:rPr>
              <a:t>extract data.  These applications use </a:t>
            </a:r>
            <a:r>
              <a:rPr lang="en-US" dirty="0" err="1" smtClean="0">
                <a:latin typeface="Times New Roman" panose="02020603050405020304" pitchFamily="18" charset="0"/>
                <a:cs typeface="Times New Roman" panose="02020603050405020304" pitchFamily="18" charset="0"/>
              </a:rPr>
              <a:t>Cognos</a:t>
            </a:r>
            <a:r>
              <a:rPr lang="en-US" dirty="0" smtClean="0">
                <a:latin typeface="Times New Roman" panose="02020603050405020304" pitchFamily="18" charset="0"/>
                <a:cs typeface="Times New Roman" panose="02020603050405020304" pitchFamily="18" charset="0"/>
              </a:rPr>
              <a:t> to extract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data to external applications.  </a:t>
            </a:r>
          </a:p>
          <a:p>
            <a:r>
              <a:rPr lang="en-US"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                Consumer Data External Applications</a:t>
            </a:r>
          </a:p>
          <a:p>
            <a:endParaRPr lang="en-US" b="1" dirty="0" smtClean="0">
              <a:latin typeface="Times New Roman" panose="02020603050405020304" pitchFamily="18" charset="0"/>
              <a:cs typeface="Times New Roman" panose="02020603050405020304" pitchFamily="18" charset="0"/>
            </a:endParaRPr>
          </a:p>
          <a:p>
            <a:pPr marL="1200150" lvl="7" indent="-285750">
              <a:buClr>
                <a:schemeClr val="bg2">
                  <a:lumMod val="50000"/>
                </a:schemeClr>
              </a:buCl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InciWeb</a:t>
            </a:r>
            <a:endParaRPr lang="en-US" dirty="0" smtClean="0">
              <a:latin typeface="Times New Roman" panose="02020603050405020304" pitchFamily="18" charset="0"/>
              <a:cs typeface="Times New Roman" panose="02020603050405020304" pitchFamily="18" charset="0"/>
            </a:endParaRPr>
          </a:p>
          <a:p>
            <a:pPr marL="1200150" lvl="7" indent="-285750">
              <a:buClr>
                <a:schemeClr val="bg2">
                  <a:lumMod val="50000"/>
                </a:schemeClr>
              </a:buCl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WFDSS</a:t>
            </a:r>
          </a:p>
          <a:p>
            <a:pPr marL="1200150" lvl="7" indent="-285750">
              <a:buClr>
                <a:schemeClr val="bg2">
                  <a:lumMod val="50000"/>
                </a:schemeClr>
              </a:buCl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Enterprise Geo Spatial Data</a:t>
            </a:r>
          </a:p>
          <a:p>
            <a:pPr marL="1200150" lvl="7" indent="-285750">
              <a:buClr>
                <a:schemeClr val="bg2">
                  <a:lumMod val="50000"/>
                </a:schemeClr>
              </a:buCl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eI</a:t>
            </a:r>
            <a:r>
              <a:rPr lang="en-US" dirty="0" smtClean="0">
                <a:latin typeface="Times New Roman" panose="02020603050405020304" pitchFamily="18" charset="0"/>
                <a:cs typeface="Times New Roman" panose="02020603050405020304" pitchFamily="18" charset="0"/>
              </a:rPr>
              <a:t>-Suite</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   .   </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65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66" y="237563"/>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ROSS</a:t>
            </a:r>
            <a:r>
              <a:rPr lang="en-US" sz="1000" dirty="0" smtClean="0"/>
              <a:t> Thick Client at a Dispatch Center on  (</a:t>
            </a:r>
            <a:r>
              <a:rPr lang="en-US" sz="1000" b="1" dirty="0" smtClean="0"/>
              <a:t>USDA UTN</a:t>
            </a:r>
            <a:r>
              <a:rPr lang="en-US" sz="1000" dirty="0" smtClean="0"/>
              <a:t>)  network</a:t>
            </a:r>
            <a:endParaRPr lang="en-US" sz="1000" dirty="0"/>
          </a:p>
        </p:txBody>
      </p:sp>
      <p:cxnSp>
        <p:nvCxnSpPr>
          <p:cNvPr id="5" name="Straight Arrow Connector 4"/>
          <p:cNvCxnSpPr/>
          <p:nvPr/>
        </p:nvCxnSpPr>
        <p:spPr>
          <a:xfrm>
            <a:off x="732640" y="756765"/>
            <a:ext cx="3961" cy="5125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3" descr="C:\Users\tbeaudin\AppData\Local\Microsoft\Windows\Temporary Internet Files\Content.Outlook\4IZ5GRTX\firewal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24" y="1543239"/>
            <a:ext cx="246076" cy="395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beaudin\AppData\Local\Microsoft\Windows\Temporary Internet Files\Content.Outlook\4IZ5GRTX\firewal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73" y="2708027"/>
            <a:ext cx="246076" cy="395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tbeaudin\AppData\Local\Microsoft\Windows\Temporary Internet Files\Content.Outlook\4IZ5GRTX\firewal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56" y="4057332"/>
            <a:ext cx="246076" cy="3956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639" y="5254118"/>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ROSS</a:t>
            </a:r>
            <a:r>
              <a:rPr lang="en-US" sz="1000" dirty="0" smtClean="0"/>
              <a:t> Thick Client (Internet) </a:t>
            </a:r>
          </a:p>
          <a:p>
            <a:pPr algn="ctr"/>
            <a:r>
              <a:rPr lang="en-US" sz="1000" dirty="0" smtClean="0"/>
              <a:t>Dispatch Office</a:t>
            </a:r>
          </a:p>
          <a:p>
            <a:pPr algn="ctr"/>
            <a:r>
              <a:rPr lang="en-US" sz="1000" dirty="0" smtClean="0"/>
              <a:t> </a:t>
            </a:r>
            <a:endParaRPr lang="en-US" sz="1000" dirty="0"/>
          </a:p>
        </p:txBody>
      </p:sp>
      <p:pic>
        <p:nvPicPr>
          <p:cNvPr id="10" name="Picture 4" descr="C:\Users\tbeaudin\AppData\Local\Microsoft\Windows\Temporary Internet Files\Content.Outlook\4IZ5GRTX\012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544" y="1938891"/>
            <a:ext cx="1511300" cy="21463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Process 10"/>
          <p:cNvSpPr/>
          <p:nvPr/>
        </p:nvSpPr>
        <p:spPr>
          <a:xfrm>
            <a:off x="6019800" y="1847506"/>
            <a:ext cx="1807720" cy="3940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 </a:t>
            </a:r>
            <a:endParaRPr lang="en-US" sz="1000" dirty="0"/>
          </a:p>
        </p:txBody>
      </p:sp>
      <p:cxnSp>
        <p:nvCxnSpPr>
          <p:cNvPr id="13" name="Straight Arrow Connector 12"/>
          <p:cNvCxnSpPr/>
          <p:nvPr/>
        </p:nvCxnSpPr>
        <p:spPr>
          <a:xfrm>
            <a:off x="843794" y="1897594"/>
            <a:ext cx="8409" cy="701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34691" y="3316513"/>
            <a:ext cx="9103" cy="681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77638" y="4665251"/>
            <a:ext cx="5594" cy="5550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7643" y="4449807"/>
            <a:ext cx="1098378" cy="215444"/>
          </a:xfrm>
          <a:prstGeom prst="rect">
            <a:avLst/>
          </a:prstGeom>
          <a:noFill/>
        </p:spPr>
        <p:txBody>
          <a:bodyPr wrap="none" rtlCol="0">
            <a:spAutoFit/>
          </a:bodyPr>
          <a:lstStyle/>
          <a:p>
            <a:r>
              <a:rPr lang="en-US" sz="800" dirty="0" smtClean="0"/>
              <a:t>Outbound Firewall</a:t>
            </a:r>
            <a:endParaRPr lang="en-US" sz="800" dirty="0"/>
          </a:p>
        </p:txBody>
      </p:sp>
      <p:sp>
        <p:nvSpPr>
          <p:cNvPr id="17" name="TextBox 16"/>
          <p:cNvSpPr txBox="1"/>
          <p:nvPr/>
        </p:nvSpPr>
        <p:spPr>
          <a:xfrm>
            <a:off x="417643" y="1269316"/>
            <a:ext cx="1098378" cy="215444"/>
          </a:xfrm>
          <a:prstGeom prst="rect">
            <a:avLst/>
          </a:prstGeom>
          <a:noFill/>
        </p:spPr>
        <p:txBody>
          <a:bodyPr wrap="none" rtlCol="0">
            <a:spAutoFit/>
          </a:bodyPr>
          <a:lstStyle/>
          <a:p>
            <a:r>
              <a:rPr lang="en-US" sz="800" dirty="0" smtClean="0"/>
              <a:t>Outbound Firewall</a:t>
            </a:r>
            <a:endParaRPr lang="en-US" sz="800" dirty="0"/>
          </a:p>
        </p:txBody>
      </p:sp>
      <p:sp>
        <p:nvSpPr>
          <p:cNvPr id="18" name="TextBox 17"/>
          <p:cNvSpPr txBox="1"/>
          <p:nvPr/>
        </p:nvSpPr>
        <p:spPr>
          <a:xfrm>
            <a:off x="4391019" y="96831"/>
            <a:ext cx="3116558" cy="369332"/>
          </a:xfrm>
          <a:prstGeom prst="rect">
            <a:avLst/>
          </a:prstGeom>
          <a:noFill/>
        </p:spPr>
        <p:txBody>
          <a:bodyPr wrap="none" rtlCol="0">
            <a:spAutoFit/>
          </a:bodyPr>
          <a:lstStyle/>
          <a:p>
            <a:pPr algn="r"/>
            <a:r>
              <a:rPr lang="en-US" b="1" dirty="0" smtClean="0"/>
              <a:t>ROSS  USDA/UTN to NITC</a:t>
            </a:r>
            <a:endParaRPr lang="en-US" b="1" dirty="0"/>
          </a:p>
        </p:txBody>
      </p:sp>
      <p:sp>
        <p:nvSpPr>
          <p:cNvPr id="24" name="TextBox 23"/>
          <p:cNvSpPr txBox="1"/>
          <p:nvPr/>
        </p:nvSpPr>
        <p:spPr>
          <a:xfrm>
            <a:off x="489168" y="3065110"/>
            <a:ext cx="835485" cy="215444"/>
          </a:xfrm>
          <a:prstGeom prst="rect">
            <a:avLst/>
          </a:prstGeom>
          <a:noFill/>
        </p:spPr>
        <p:txBody>
          <a:bodyPr wrap="none" rtlCol="0">
            <a:spAutoFit/>
          </a:bodyPr>
          <a:lstStyle/>
          <a:p>
            <a:r>
              <a:rPr lang="en-US" sz="800" dirty="0" smtClean="0"/>
              <a:t>NITC Firewall</a:t>
            </a:r>
            <a:endParaRPr lang="en-US" sz="800" dirty="0"/>
          </a:p>
        </p:txBody>
      </p:sp>
      <p:cxnSp>
        <p:nvCxnSpPr>
          <p:cNvPr id="25" name="Straight Arrow Connector 24"/>
          <p:cNvCxnSpPr/>
          <p:nvPr/>
        </p:nvCxnSpPr>
        <p:spPr>
          <a:xfrm>
            <a:off x="1057913" y="2905852"/>
            <a:ext cx="717675"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49298" y="1543239"/>
            <a:ext cx="1912703" cy="230832"/>
          </a:xfrm>
          <a:prstGeom prst="rect">
            <a:avLst/>
          </a:prstGeom>
          <a:noFill/>
        </p:spPr>
        <p:txBody>
          <a:bodyPr wrap="none" rtlCol="0">
            <a:spAutoFit/>
          </a:bodyPr>
          <a:lstStyle/>
          <a:p>
            <a:r>
              <a:rPr lang="en-US" sz="900" dirty="0" err="1" smtClean="0"/>
              <a:t>WebSphere</a:t>
            </a:r>
            <a:r>
              <a:rPr lang="en-US" sz="900" dirty="0" smtClean="0"/>
              <a:t> Applications Server</a:t>
            </a:r>
            <a:endParaRPr lang="en-US" sz="900" dirty="0"/>
          </a:p>
        </p:txBody>
      </p:sp>
      <p:cxnSp>
        <p:nvCxnSpPr>
          <p:cNvPr id="33" name="Straight Arrow Connector 32"/>
          <p:cNvCxnSpPr/>
          <p:nvPr/>
        </p:nvCxnSpPr>
        <p:spPr>
          <a:xfrm flipV="1">
            <a:off x="3337844" y="2819400"/>
            <a:ext cx="373543" cy="8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57600" y="2697071"/>
            <a:ext cx="2047355" cy="276999"/>
          </a:xfrm>
          <a:prstGeom prst="rect">
            <a:avLst/>
          </a:prstGeom>
          <a:noFill/>
        </p:spPr>
        <p:txBody>
          <a:bodyPr wrap="none" rtlCol="0">
            <a:spAutoFit/>
          </a:bodyPr>
          <a:lstStyle/>
          <a:p>
            <a:r>
              <a:rPr lang="en-US" sz="1200" dirty="0" smtClean="0"/>
              <a:t>ROSS Application Servers</a:t>
            </a:r>
            <a:endParaRPr lang="en-US" sz="1200" dirty="0"/>
          </a:p>
        </p:txBody>
      </p:sp>
      <p:cxnSp>
        <p:nvCxnSpPr>
          <p:cNvPr id="22" name="Straight Arrow Connector 21"/>
          <p:cNvCxnSpPr/>
          <p:nvPr/>
        </p:nvCxnSpPr>
        <p:spPr>
          <a:xfrm>
            <a:off x="5638800" y="2819400"/>
            <a:ext cx="31049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05019" y="4217858"/>
            <a:ext cx="4572000" cy="1569660"/>
          </a:xfrm>
          <a:prstGeom prst="rect">
            <a:avLst/>
          </a:prstGeom>
        </p:spPr>
        <p:txBody>
          <a:bodyPr>
            <a:spAutoFit/>
          </a:bodyPr>
          <a:lstStyle/>
          <a:p>
            <a:pPr marL="742950" indent="-285750">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The total number of servers include</a:t>
            </a:r>
          </a:p>
          <a:p>
            <a:pPr marL="576263" lvl="5" indent="506413">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ROSS Production (19)	</a:t>
            </a:r>
          </a:p>
          <a:p>
            <a:pPr marL="576263" lvl="5" indent="506413">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NAP/OIS Production (17)	</a:t>
            </a:r>
          </a:p>
          <a:p>
            <a:pPr marL="576263" lvl="5" indent="506413">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NAP/OIS Production(17)</a:t>
            </a:r>
          </a:p>
          <a:p>
            <a:pPr marL="576263" lvl="5" indent="506413">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Practice (10)  </a:t>
            </a:r>
          </a:p>
          <a:p>
            <a:pPr marL="576263" lvl="5" indent="506413">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Training (6).</a:t>
            </a:r>
          </a:p>
        </p:txBody>
      </p:sp>
    </p:spTree>
    <p:extLst>
      <p:ext uri="{BB962C8B-B14F-4D97-AF65-F5344CB8AC3E}">
        <p14:creationId xmlns:p14="http://schemas.microsoft.com/office/powerpoint/2010/main" val="358458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685800"/>
            <a:ext cx="6892866" cy="5911286"/>
          </a:xfrm>
          <a:prstGeom prst="rect">
            <a:avLst/>
          </a:prstGeom>
        </p:spPr>
      </p:pic>
      <p:sp>
        <p:nvSpPr>
          <p:cNvPr id="2" name="Content Placeholder 1"/>
          <p:cNvSpPr>
            <a:spLocks noGrp="1"/>
          </p:cNvSpPr>
          <p:nvPr>
            <p:ph idx="1"/>
          </p:nvPr>
        </p:nvSpPr>
        <p:spPr>
          <a:xfrm>
            <a:off x="152400" y="1066800"/>
            <a:ext cx="8915400" cy="5486400"/>
          </a:xfrm>
        </p:spPr>
        <p:txBody>
          <a:bodyPr>
            <a:normAutofit/>
          </a:bodyPr>
          <a:lstStyle/>
          <a:p>
            <a:pPr marL="742950" indent="-28575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VLS </a:t>
            </a:r>
            <a:r>
              <a:rPr lang="en-US" sz="2000" b="1" dirty="0" smtClean="0">
                <a:latin typeface="Times New Roman" panose="02020603050405020304" pitchFamily="18" charset="0"/>
                <a:cs typeface="Times New Roman" panose="02020603050405020304" pitchFamily="18" charset="0"/>
              </a:rPr>
              <a:t>Error</a:t>
            </a:r>
            <a:r>
              <a:rPr lang="en-US" sz="28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Cannot reach server due to firewall/security blocking access, Edge 	                     loading balancing not functioning, application or server down  </a:t>
            </a:r>
            <a:endParaRPr lang="en-US" sz="1600" dirty="0"/>
          </a:p>
          <a:p>
            <a:pPr marL="742950" indent="-28575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CORBA </a:t>
            </a:r>
            <a:r>
              <a:rPr lang="en-US" sz="2000" b="1" dirty="0">
                <a:latin typeface="Times New Roman" panose="02020603050405020304" pitchFamily="18" charset="0"/>
                <a:cs typeface="Times New Roman" panose="02020603050405020304" pitchFamily="18" charset="0"/>
              </a:rPr>
              <a:t>/ String Bean </a:t>
            </a:r>
            <a:r>
              <a:rPr lang="en-US" sz="2000" b="1" dirty="0" smtClean="0">
                <a:latin typeface="Times New Roman" panose="02020603050405020304" pitchFamily="18" charset="0"/>
                <a:cs typeface="Times New Roman" panose="02020603050405020304" pitchFamily="18" charset="0"/>
              </a:rPr>
              <a:t>Errors</a:t>
            </a:r>
            <a:r>
              <a:rPr lang="en-US" sz="28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Intermittent </a:t>
            </a:r>
            <a:r>
              <a:rPr lang="en-US" sz="1600" dirty="0">
                <a:latin typeface="Times New Roman" panose="02020603050405020304" pitchFamily="18" charset="0"/>
                <a:cs typeface="Times New Roman" panose="02020603050405020304" pitchFamily="18" charset="0"/>
              </a:rPr>
              <a:t>connectivity issues can </a:t>
            </a:r>
            <a:r>
              <a:rPr lang="en-US" sz="1600" dirty="0" smtClean="0">
                <a:latin typeface="Times New Roman" panose="02020603050405020304" pitchFamily="18" charset="0"/>
                <a:cs typeface="Times New Roman" panose="02020603050405020304" pitchFamily="18" charset="0"/>
              </a:rPr>
              <a:t>result </a:t>
            </a:r>
            <a:r>
              <a:rPr lang="en-US" sz="1600" dirty="0">
                <a:latin typeface="Times New Roman" panose="02020603050405020304" pitchFamily="18" charset="0"/>
                <a:cs typeface="Times New Roman" panose="02020603050405020304" pitchFamily="18" charset="0"/>
              </a:rPr>
              <a:t>in </a:t>
            </a:r>
            <a:r>
              <a:rPr lang="en-US" sz="1600" dirty="0" err="1" smtClean="0">
                <a:latin typeface="Times New Roman" panose="02020603050405020304" pitchFamily="18" charset="0"/>
                <a:cs typeface="Times New Roman" panose="02020603050405020304" pitchFamily="18" charset="0"/>
              </a:rPr>
              <a:t>Corba</a:t>
            </a:r>
            <a:r>
              <a:rPr lang="en-US" sz="1600" dirty="0" smtClean="0">
                <a:latin typeface="Times New Roman" panose="02020603050405020304" pitchFamily="18" charset="0"/>
                <a:cs typeface="Times New Roman" panose="02020603050405020304" pitchFamily="18" charset="0"/>
              </a:rPr>
              <a:t>       </a:t>
            </a:r>
          </a:p>
          <a:p>
            <a:pPr marL="457200" indent="0">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error, slow network response, retransmit and timeout issues                                                                      </a:t>
            </a:r>
          </a:p>
          <a:p>
            <a:pPr marL="742950" indent="-28575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Optimistic Failure</a:t>
            </a:r>
            <a:r>
              <a:rPr lang="en-US" sz="2000" dirty="0" smtClean="0">
                <a:latin typeface="Times New Roman" panose="02020603050405020304" pitchFamily="18" charset="0"/>
                <a:cs typeface="Times New Roman" panose="02020603050405020304" pitchFamily="18" charset="0"/>
              </a:rPr>
              <a:t>:  M</a:t>
            </a:r>
            <a:r>
              <a:rPr lang="en-US" sz="1600" dirty="0" smtClean="0">
                <a:latin typeface="Times New Roman" panose="02020603050405020304" pitchFamily="18" charset="0"/>
                <a:cs typeface="Times New Roman" panose="02020603050405020304" pitchFamily="18" charset="0"/>
              </a:rPr>
              <a:t>eans </a:t>
            </a:r>
            <a:r>
              <a:rPr lang="en-US" sz="1600" dirty="0">
                <a:latin typeface="Times New Roman" panose="02020603050405020304" pitchFamily="18" charset="0"/>
                <a:cs typeface="Times New Roman" panose="02020603050405020304" pitchFamily="18" charset="0"/>
              </a:rPr>
              <a:t>that the update the system tried to make to </a:t>
            </a:r>
            <a:r>
              <a:rPr lang="en-US" sz="1600" dirty="0" smtClean="0">
                <a:latin typeface="Times New Roman" panose="02020603050405020304" pitchFamily="18" charset="0"/>
                <a:cs typeface="Times New Roman" panose="02020603050405020304" pitchFamily="18" charset="0"/>
              </a:rPr>
              <a:t>the database failed due to data being locked by another user</a:t>
            </a:r>
            <a:endParaRPr lang="en-US" sz="16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Error </a:t>
            </a:r>
            <a:r>
              <a:rPr lang="en-US" sz="2000" b="1" dirty="0" err="1">
                <a:latin typeface="Times New Roman" panose="02020603050405020304" pitchFamily="18" charset="0"/>
                <a:cs typeface="Times New Roman" panose="02020603050405020304" pitchFamily="18" charset="0"/>
              </a:rPr>
              <a:t>Roli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Assignment: </a:t>
            </a:r>
            <a:r>
              <a:rPr lang="en-US" sz="1600" dirty="0" smtClean="0">
                <a:latin typeface="Times New Roman" panose="02020603050405020304" pitchFamily="18" charset="0"/>
                <a:cs typeface="Times New Roman" panose="02020603050405020304" pitchFamily="18" charset="0"/>
              </a:rPr>
              <a:t>This occurs when trying to delete a resource.  It means the </a:t>
            </a:r>
            <a:r>
              <a:rPr lang="en-US" sz="1600" dirty="0">
                <a:latin typeface="Times New Roman" panose="02020603050405020304" pitchFamily="18" charset="0"/>
                <a:cs typeface="Times New Roman" panose="02020603050405020304" pitchFamily="18" charset="0"/>
              </a:rPr>
              <a:t>resource is part of </a:t>
            </a:r>
            <a:r>
              <a:rPr lang="en-US" sz="1600" dirty="0" smtClean="0">
                <a:latin typeface="Times New Roman" panose="02020603050405020304" pitchFamily="18" charset="0"/>
                <a:cs typeface="Times New Roman" panose="02020603050405020304" pitchFamily="18" charset="0"/>
              </a:rPr>
              <a:t>incident </a:t>
            </a:r>
            <a:r>
              <a:rPr lang="en-US" sz="1600" dirty="0">
                <a:latin typeface="Times New Roman" panose="02020603050405020304" pitchFamily="18" charset="0"/>
                <a:cs typeface="Times New Roman" panose="02020603050405020304" pitchFamily="18" charset="0"/>
              </a:rPr>
              <a:t>documentation and therefore </a:t>
            </a:r>
            <a:r>
              <a:rPr lang="en-US" sz="1600" dirty="0" smtClean="0">
                <a:latin typeface="Times New Roman" panose="02020603050405020304" pitchFamily="18" charset="0"/>
                <a:cs typeface="Times New Roman" panose="02020603050405020304" pitchFamily="18" charset="0"/>
              </a:rPr>
              <a:t>can not </a:t>
            </a:r>
            <a:r>
              <a:rPr lang="en-US" sz="1600" dirty="0">
                <a:latin typeface="Times New Roman" panose="02020603050405020304" pitchFamily="18" charset="0"/>
                <a:cs typeface="Times New Roman" panose="02020603050405020304" pitchFamily="18" charset="0"/>
              </a:rPr>
              <a:t>be </a:t>
            </a:r>
            <a:r>
              <a:rPr lang="en-US" sz="1600" dirty="0" smtClean="0">
                <a:latin typeface="Times New Roman" panose="02020603050405020304" pitchFamily="18" charset="0"/>
                <a:cs typeface="Times New Roman" panose="02020603050405020304" pitchFamily="18" charset="0"/>
              </a:rPr>
              <a:t>deleted</a:t>
            </a:r>
            <a:endParaRPr lang="en-US" sz="16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RESCR </a:t>
            </a:r>
            <a:r>
              <a:rPr lang="en-US" sz="2000" b="1" dirty="0" smtClean="0">
                <a:latin typeface="Times New Roman" panose="02020603050405020304" pitchFamily="18" charset="0"/>
                <a:cs typeface="Times New Roman" panose="02020603050405020304" pitchFamily="18" charset="0"/>
              </a:rPr>
              <a:t>3031:  </a:t>
            </a:r>
            <a:r>
              <a:rPr lang="en-US" sz="1600" dirty="0" smtClean="0">
                <a:latin typeface="Times New Roman" panose="02020603050405020304" pitchFamily="18" charset="0"/>
                <a:cs typeface="Times New Roman" panose="02020603050405020304" pitchFamily="18" charset="0"/>
              </a:rPr>
              <a:t>Error received when </a:t>
            </a:r>
            <a:r>
              <a:rPr lang="en-US" sz="1600" dirty="0">
                <a:latin typeface="Times New Roman" panose="02020603050405020304" pitchFamily="18" charset="0"/>
                <a:cs typeface="Times New Roman" panose="02020603050405020304" pitchFamily="18" charset="0"/>
              </a:rPr>
              <a:t>you save updates to a </a:t>
            </a:r>
            <a:r>
              <a:rPr lang="en-US" sz="1600" dirty="0" smtClean="0">
                <a:latin typeface="Times New Roman" panose="02020603050405020304" pitchFamily="18" charset="0"/>
                <a:cs typeface="Times New Roman" panose="02020603050405020304" pitchFamily="18" charset="0"/>
              </a:rPr>
              <a:t>IQCS/IQS </a:t>
            </a:r>
            <a:r>
              <a:rPr lang="en-US" sz="1600" dirty="0">
                <a:latin typeface="Times New Roman" panose="02020603050405020304" pitchFamily="18" charset="0"/>
                <a:cs typeface="Times New Roman" panose="02020603050405020304" pitchFamily="18" charset="0"/>
              </a:rPr>
              <a:t>resource that is </a:t>
            </a:r>
            <a:r>
              <a:rPr lang="en-US" sz="1600" dirty="0" smtClean="0">
                <a:latin typeface="Times New Roman" panose="02020603050405020304" pitchFamily="18" charset="0"/>
                <a:cs typeface="Times New Roman" panose="02020603050405020304" pitchFamily="18" charset="0"/>
              </a:rPr>
              <a:t>                 currently </a:t>
            </a:r>
            <a:r>
              <a:rPr lang="en-US" sz="1600" dirty="0">
                <a:latin typeface="Times New Roman" panose="02020603050405020304" pitchFamily="18" charset="0"/>
                <a:cs typeface="Times New Roman" panose="02020603050405020304" pitchFamily="18" charset="0"/>
              </a:rPr>
              <a:t>in transfer </a:t>
            </a:r>
            <a:r>
              <a:rPr lang="en-US" sz="1600" dirty="0" smtClean="0">
                <a:latin typeface="Times New Roman" panose="02020603050405020304" pitchFamily="18" charset="0"/>
                <a:cs typeface="Times New Roman" panose="02020603050405020304" pitchFamily="18" charset="0"/>
              </a:rPr>
              <a:t>status</a:t>
            </a:r>
            <a:endParaRPr lang="en-US" sz="16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Error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Java.lang.arrayindex</a:t>
            </a:r>
            <a:r>
              <a:rPr lang="en-US" sz="2000" b="1" dirty="0">
                <a:latin typeface="Times New Roman" panose="02020603050405020304" pitchFamily="18" charset="0"/>
                <a:cs typeface="Times New Roman" panose="02020603050405020304" pitchFamily="18" charset="0"/>
              </a:rPr>
              <a:t> out of </a:t>
            </a:r>
            <a:r>
              <a:rPr lang="en-US" sz="2000" b="1" dirty="0" smtClean="0">
                <a:latin typeface="Times New Roman" panose="02020603050405020304" pitchFamily="18" charset="0"/>
                <a:cs typeface="Times New Roman" panose="02020603050405020304" pitchFamily="18" charset="0"/>
              </a:rPr>
              <a:t>bound exception</a:t>
            </a:r>
            <a:r>
              <a:rPr lang="en-US" sz="2800" dirty="0" smtClean="0"/>
              <a:t>: </a:t>
            </a:r>
            <a:r>
              <a:rPr lang="en-US" sz="1600" dirty="0" smtClean="0">
                <a:latin typeface="Times New Roman" panose="02020603050405020304" pitchFamily="18" charset="0"/>
                <a:cs typeface="Times New Roman" panose="02020603050405020304" pitchFamily="18" charset="0"/>
              </a:rPr>
              <a:t>Occurs when user is trying to print </a:t>
            </a:r>
            <a:r>
              <a:rPr lang="en-US" sz="1600" dirty="0">
                <a:latin typeface="Times New Roman" panose="02020603050405020304" pitchFamily="18" charset="0"/>
                <a:cs typeface="Times New Roman" panose="02020603050405020304" pitchFamily="18" charset="0"/>
              </a:rPr>
              <a:t>a report </a:t>
            </a:r>
            <a:r>
              <a:rPr lang="en-US" sz="1600" dirty="0" smtClean="0">
                <a:latin typeface="Times New Roman" panose="02020603050405020304" pitchFamily="18" charset="0"/>
                <a:cs typeface="Times New Roman" panose="02020603050405020304" pitchFamily="18" charset="0"/>
              </a:rPr>
              <a:t>and the </a:t>
            </a:r>
            <a:r>
              <a:rPr lang="en-US" sz="1600" dirty="0">
                <a:latin typeface="Times New Roman" panose="02020603050405020304" pitchFamily="18" charset="0"/>
                <a:cs typeface="Times New Roman" panose="02020603050405020304" pitchFamily="18" charset="0"/>
              </a:rPr>
              <a:t>user may not have basic user </a:t>
            </a:r>
            <a:r>
              <a:rPr lang="en-US" sz="1600" dirty="0" smtClean="0">
                <a:latin typeface="Times New Roman" panose="02020603050405020304" pitchFamily="18" charset="0"/>
                <a:cs typeface="Times New Roman" panose="02020603050405020304" pitchFamily="18" charset="0"/>
              </a:rPr>
              <a:t>role </a:t>
            </a:r>
            <a:endParaRPr lang="en-US" sz="1600" dirty="0">
              <a:latin typeface="Times New Roman" panose="02020603050405020304" pitchFamily="18" charset="0"/>
              <a:cs typeface="Times New Roman" panose="02020603050405020304" pitchFamily="18" charset="0"/>
            </a:endParaRPr>
          </a:p>
          <a:p>
            <a:pPr marL="742950" indent="-28575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DPR-ERR-2082 Error:</a:t>
            </a:r>
            <a:r>
              <a:rPr lang="en-US" sz="2800" dirty="0"/>
              <a:t> </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This occurs when running </a:t>
            </a:r>
            <a:r>
              <a:rPr lang="en-US" sz="1600" dirty="0">
                <a:latin typeface="Times New Roman" panose="02020603050405020304" pitchFamily="18" charset="0"/>
                <a:cs typeface="Times New Roman" panose="02020603050405020304" pitchFamily="18" charset="0"/>
              </a:rPr>
              <a:t>a report containing blank objects</a:t>
            </a:r>
          </a:p>
        </p:txBody>
      </p:sp>
      <p:sp>
        <p:nvSpPr>
          <p:cNvPr id="3" name="Title 2"/>
          <p:cNvSpPr>
            <a:spLocks noGrp="1"/>
          </p:cNvSpPr>
          <p:nvPr>
            <p:ph type="title"/>
          </p:nvPr>
        </p:nvSpPr>
        <p:spPr>
          <a:xfrm>
            <a:off x="457200" y="26894"/>
            <a:ext cx="8229600" cy="1143000"/>
          </a:xfrm>
        </p:spPr>
        <p:txBody>
          <a:bodyPr>
            <a:normAutofit/>
          </a:bodyPr>
          <a:lstStyle/>
          <a:p>
            <a:r>
              <a:rPr lang="en-US" dirty="0" smtClean="0"/>
              <a:t>ERROR Messages </a:t>
            </a:r>
            <a:r>
              <a:rPr lang="en-US" sz="1800" dirty="0" smtClean="0"/>
              <a:t>– </a:t>
            </a:r>
            <a:r>
              <a:rPr lang="en-US" sz="1800" i="1" dirty="0" smtClean="0"/>
              <a:t>Have you seen some of these?</a:t>
            </a:r>
            <a:endParaRPr lang="en-US" sz="1800" dirty="0"/>
          </a:p>
        </p:txBody>
      </p:sp>
    </p:spTree>
    <p:extLst>
      <p:ext uri="{BB962C8B-B14F-4D97-AF65-F5344CB8AC3E}">
        <p14:creationId xmlns:p14="http://schemas.microsoft.com/office/powerpoint/2010/main" val="464591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2689</TotalTime>
  <Words>1358</Words>
  <Application>Microsoft Office PowerPoint</Application>
  <PresentationFormat>On-screen Show (4:3)</PresentationFormat>
  <Paragraphs>296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End of Year Report</vt:lpstr>
      <vt:lpstr>OVERVIEW</vt:lpstr>
      <vt:lpstr>ROSS ENVIRONMENT – A Closer Look</vt:lpstr>
      <vt:lpstr>What you may not know…</vt:lpstr>
      <vt:lpstr>PowerPoint Presentation</vt:lpstr>
      <vt:lpstr>PowerPoint Presentation</vt:lpstr>
      <vt:lpstr>DATA EXCHANGE </vt:lpstr>
      <vt:lpstr>PowerPoint Presentation</vt:lpstr>
      <vt:lpstr>ERROR Messages – Have you seen some of these?</vt:lpstr>
      <vt:lpstr>Request Transactions for CY 2013</vt:lpstr>
      <vt:lpstr>Help Desk Ticket Count by Application  CY 2013</vt:lpstr>
      <vt:lpstr>Special Point of Interest</vt:lpstr>
      <vt:lpstr>ROSS Reports</vt:lpstr>
      <vt:lpstr>Reports Usage and Ranking by Report Name CY 2013</vt:lpstr>
      <vt:lpstr>ROSS Reports Management Board (RRMB)</vt:lpstr>
      <vt:lpstr>PowerPoint Presentation</vt:lpstr>
      <vt:lpstr>2013 System Accomplishments </vt:lpstr>
      <vt:lpstr>ROSS 2013 Field Review  </vt:lpstr>
      <vt:lpstr>GACC Contact List for ROSS SMEs</vt:lpstr>
      <vt:lpstr>PHACIL  </vt:lpstr>
      <vt:lpstr>Next Generation of ROSS   </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Report</dc:title>
  <dc:creator>USDA Forest Service</dc:creator>
  <cp:lastModifiedBy>USDA Forest Service</cp:lastModifiedBy>
  <cp:revision>131</cp:revision>
  <cp:lastPrinted>2014-01-29T19:40:28Z</cp:lastPrinted>
  <dcterms:created xsi:type="dcterms:W3CDTF">2014-01-17T16:19:56Z</dcterms:created>
  <dcterms:modified xsi:type="dcterms:W3CDTF">2014-04-02T13:46:59Z</dcterms:modified>
</cp:coreProperties>
</file>