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73" r:id="rId3"/>
    <p:sldId id="272" r:id="rId4"/>
    <p:sldId id="263" r:id="rId5"/>
    <p:sldId id="271" r:id="rId6"/>
    <p:sldId id="270" r:id="rId7"/>
    <p:sldId id="266" r:id="rId8"/>
    <p:sldId id="274" r:id="rId9"/>
    <p:sldId id="267" r:id="rId10"/>
    <p:sldId id="275" r:id="rId11"/>
    <p:sldId id="269" r:id="rId12"/>
    <p:sldId id="261" r:id="rId13"/>
    <p:sldId id="262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7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3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5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7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4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2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4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6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E564-EA0C-4127-A691-D9A499551170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38008-4965-4BB4-888B-9B2901805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29200" cy="1403350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Forest Service Aviation Program Overview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124200" cy="48768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Last (5</a:t>
            </a:r>
            <a:r>
              <a:rPr lang="en-US" sz="1600" b="1" baseline="30000" dirty="0" smtClean="0"/>
              <a:t>th)</a:t>
            </a:r>
            <a:r>
              <a:rPr lang="en-US" sz="1600" b="1" dirty="0" smtClean="0"/>
              <a:t> Year of commercial Airtanker Contract in 2012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EIS study and use of fire chemicals – </a:t>
            </a:r>
            <a:r>
              <a:rPr lang="en-US" sz="1600" b="1" dirty="0"/>
              <a:t>g</a:t>
            </a:r>
            <a:r>
              <a:rPr lang="en-US" sz="1600" b="1" dirty="0" smtClean="0"/>
              <a:t>uidance  in place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AFUE – Study to determine how effective we are at dispensing on fires; water, gel, retardant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Larger AT strategy sent to OMB -&gt; Congress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GAO Audit in progress (2013) on aviation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Evaluation of small numbers of Waterscoopers ongoing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Two airtanker accidents: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T-11 and MAFFS 7</a:t>
            </a:r>
            <a:endParaRPr lang="en-US" b="1" dirty="0"/>
          </a:p>
        </p:txBody>
      </p:sp>
      <p:pic>
        <p:nvPicPr>
          <p:cNvPr id="7170" name="Picture 2" descr="C:\Documents and Settings\sfisher01\My Documents\My Pictures\Forest Service Build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4682174" cy="35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en-US" sz="2400" b="1" dirty="0" smtClean="0"/>
              <a:t>VLAT  to Large AT (P2V) Comparison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000" b="1" dirty="0" smtClean="0"/>
              <a:t>100 Nautical Mile Dispatch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139780"/>
            <a:ext cx="4709374" cy="526102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b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>
                <a:solidFill>
                  <a:srgbClr val="0000FF"/>
                </a:solidFill>
              </a:rPr>
              <a:t>1 Load from DC-10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/>
              <a:t>11,600 Gallons of retardant: $34,800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/>
              <a:t>1 hour of flight time (round trip): $7,445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/>
              <a:t>1 hour of fuel (dry flight rate): $14,139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/>
              <a:t>2 Hour of daily availability : $11,117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>
                <a:solidFill>
                  <a:srgbClr val="FF0000"/>
                </a:solidFill>
              </a:rPr>
              <a:t>			Total :</a:t>
            </a:r>
            <a:r>
              <a:rPr lang="en-US" sz="6400" b="1" dirty="0" smtClean="0"/>
              <a:t> $32,711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6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Retardant Delivery Costs / Gal = </a:t>
            </a:r>
            <a: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$2.82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6400" b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>
                <a:solidFill>
                  <a:srgbClr val="0000FF"/>
                </a:solidFill>
              </a:rPr>
              <a:t>4 P2V Loads to Equal 1 DC-10 Load</a:t>
            </a:r>
            <a:endParaRPr lang="en-US" sz="6400" b="1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/>
              <a:t>8,320 </a:t>
            </a:r>
            <a:r>
              <a:rPr lang="en-US" sz="6400" b="1" dirty="0"/>
              <a:t>Gallons of </a:t>
            </a:r>
            <a:r>
              <a:rPr lang="en-US" sz="6400" b="1" dirty="0" smtClean="0"/>
              <a:t>retardant: $24,960</a:t>
            </a:r>
            <a:endParaRPr lang="en-US" sz="64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/>
              <a:t>Agency pays daily availability up front</a:t>
            </a:r>
            <a:endParaRPr lang="en-US" sz="64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/>
              <a:t>8 </a:t>
            </a:r>
            <a:r>
              <a:rPr lang="en-US" sz="6400" b="1" dirty="0"/>
              <a:t>hours of flight time:          $46,928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>
                <a:solidFill>
                  <a:srgbClr val="FF0000"/>
                </a:solidFill>
              </a:rPr>
              <a:t>			Total</a:t>
            </a:r>
            <a:r>
              <a:rPr lang="en-US" sz="6400" b="1" dirty="0">
                <a:solidFill>
                  <a:srgbClr val="FF0000"/>
                </a:solidFill>
              </a:rPr>
              <a:t>:</a:t>
            </a:r>
            <a:r>
              <a:rPr lang="en-US" sz="6400" b="1" dirty="0"/>
              <a:t> </a:t>
            </a:r>
            <a:r>
              <a:rPr lang="en-US" sz="6400" b="1" dirty="0" smtClean="0"/>
              <a:t>$46,928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6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Retardant Delivery Costs / Gal = </a:t>
            </a:r>
            <a: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$5.64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5500" b="1" dirty="0" smtClean="0"/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4921283" y="4771525"/>
            <a:ext cx="3164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u="sng" dirty="0"/>
              <a:t> </a:t>
            </a:r>
            <a:r>
              <a:rPr lang="en-US" sz="1400" b="1" u="sng" dirty="0" smtClean="0"/>
              <a:t>VLAT normally responds to one fire</a:t>
            </a:r>
          </a:p>
          <a:p>
            <a:endParaRPr lang="en-US" sz="1400" b="1" u="sng" dirty="0" smtClean="0"/>
          </a:p>
          <a:p>
            <a:r>
              <a:rPr lang="en-US" sz="1400" b="1" u="sng" dirty="0" smtClean="0"/>
              <a:t>4 P-2Vs can respond to different fires</a:t>
            </a:r>
            <a:endParaRPr lang="en-US" sz="1400" b="1" u="sng" dirty="0"/>
          </a:p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861774" y="1905000"/>
            <a:ext cx="152400" cy="3886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57500" r="29063" b="25000"/>
          <a:stretch>
            <a:fillRect/>
          </a:stretch>
        </p:blipFill>
        <p:spPr>
          <a:xfrm>
            <a:off x="5014173" y="2948554"/>
            <a:ext cx="3066905" cy="1327666"/>
          </a:xfrm>
        </p:spPr>
      </p:pic>
      <p:sp>
        <p:nvSpPr>
          <p:cNvPr id="2" name="TextBox 1"/>
          <p:cNvSpPr txBox="1"/>
          <p:nvPr/>
        </p:nvSpPr>
        <p:spPr>
          <a:xfrm>
            <a:off x="5014174" y="3427721"/>
            <a:ext cx="237722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2895600"/>
            <a:ext cx="2286000" cy="3654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3644928"/>
            <a:ext cx="9226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14174" y="1219200"/>
            <a:ext cx="32417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1 VLAT </a:t>
            </a:r>
            <a:r>
              <a:rPr lang="en-US" sz="1600" b="1" dirty="0"/>
              <a:t>(DC-10) </a:t>
            </a:r>
            <a:r>
              <a:rPr lang="en-US" sz="1600" b="1" dirty="0" smtClean="0"/>
              <a:t>Drop on Large Fire  at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 4 = 1650 feet 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/>
              <a:t>4 Drops from P-2V =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1650 feet</a:t>
            </a:r>
          </a:p>
          <a:p>
            <a:r>
              <a:rPr lang="en-US" sz="1600" b="1" dirty="0" smtClean="0"/>
              <a:t>3 Drops from MAFFS=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 feet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901918"/>
              </p:ext>
            </p:extLst>
          </p:nvPr>
        </p:nvGraphicFramePr>
        <p:xfrm>
          <a:off x="228600" y="152400"/>
          <a:ext cx="7848599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" r:id="rId4" imgW="9879697" imgH="7239893" progId="Word.Document.8">
                  <p:embed/>
                </p:oleObj>
              </mc:Choice>
              <mc:Fallback>
                <p:oleObj name="Document" r:id="rId4" imgW="9879697" imgH="723989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52400"/>
                        <a:ext cx="7848599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8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2743199" cy="11620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Smokejumper</a:t>
            </a:r>
            <a:endParaRPr lang="en-US" sz="3600" dirty="0"/>
          </a:p>
        </p:txBody>
      </p:sp>
      <p:pic>
        <p:nvPicPr>
          <p:cNvPr id="9" name="Picture 2" descr="C:\Documents and Settings\dlalter\My Documents\My Pictures\AKP\2005_07_25\AKP\2006_05_26\IMG_1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994" b="32422"/>
          <a:stretch>
            <a:fillRect/>
          </a:stretch>
        </p:blipFill>
        <p:spPr bwMode="auto">
          <a:xfrm>
            <a:off x="4419600" y="13716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33800" cy="46910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4 Contract -  West Yellowstone, NCSB, Grangeville, and Redding    * Region 4?</a:t>
            </a:r>
          </a:p>
          <a:p>
            <a:endParaRPr lang="en-US" sz="2000" dirty="0" smtClean="0"/>
          </a:p>
          <a:p>
            <a:r>
              <a:rPr lang="en-US" sz="2000" dirty="0" smtClean="0"/>
              <a:t>Agency Aircraft – </a:t>
            </a:r>
          </a:p>
          <a:p>
            <a:r>
              <a:rPr lang="en-US" sz="2000" dirty="0" smtClean="0"/>
              <a:t>	4 C-23 Sherpa</a:t>
            </a:r>
          </a:p>
          <a:p>
            <a:r>
              <a:rPr lang="en-US" sz="2000" dirty="0" smtClean="0"/>
              <a:t>	2 DHC-6 Twin Otter</a:t>
            </a:r>
          </a:p>
          <a:p>
            <a:r>
              <a:rPr lang="en-US" sz="2000" dirty="0" smtClean="0"/>
              <a:t>	1 TDC-3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" name="Picture 2" descr="C:\Documents and Settings\dlalter\My Documents\My Pictures\AKP\2005_07_25\AKP\2006_05_23\IMG_1080.JPG"/>
          <p:cNvPicPr>
            <a:picLocks noChangeAspect="1" noChangeArrowheads="1"/>
          </p:cNvPicPr>
          <p:nvPr/>
        </p:nvPicPr>
        <p:blipFill>
          <a:blip r:embed="rId3" cstate="print"/>
          <a:srcRect l="24166" t="26592" b="26966"/>
          <a:stretch>
            <a:fillRect/>
          </a:stretch>
        </p:blipFill>
        <p:spPr bwMode="auto">
          <a:xfrm>
            <a:off x="1752600" y="4343400"/>
            <a:ext cx="6934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2819399" cy="11620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Helicopters</a:t>
            </a:r>
            <a:endParaRPr lang="en-US" sz="3600" dirty="0"/>
          </a:p>
        </p:txBody>
      </p:sp>
      <p:pic>
        <p:nvPicPr>
          <p:cNvPr id="3074" name="Picture 2" descr="O:\SPF\FAM\Program\AviationMgmt\Aviation Operations\Pictures\Bell 205++ Helicop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6855" y="273050"/>
            <a:ext cx="3888139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L</a:t>
            </a:r>
            <a:r>
              <a:rPr lang="en-US" sz="2800" dirty="0" smtClean="0"/>
              <a:t>arge </a:t>
            </a:r>
            <a:r>
              <a:rPr lang="en-US" sz="2800" b="1" dirty="0" smtClean="0"/>
              <a:t>F</a:t>
            </a:r>
            <a:r>
              <a:rPr lang="en-US" sz="2800" dirty="0" smtClean="0"/>
              <a:t>ire </a:t>
            </a:r>
            <a:r>
              <a:rPr lang="en-US" sz="2800" b="1" dirty="0" smtClean="0"/>
              <a:t>S</a:t>
            </a:r>
            <a:r>
              <a:rPr lang="en-US" sz="2800" dirty="0" smtClean="0"/>
              <a:t>upport </a:t>
            </a:r>
          </a:p>
          <a:p>
            <a:r>
              <a:rPr lang="en-US" sz="2800" dirty="0" smtClean="0"/>
              <a:t>  award for 2012 (T1)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30 plus 4 added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IA</a:t>
            </a:r>
            <a:r>
              <a:rPr lang="en-US" sz="2800" dirty="0" smtClean="0"/>
              <a:t> 33 (T2)*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Multiple regional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and call-when-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needed contracts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Exploring Possibility of Night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2819399" cy="11620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Waterscoopers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75" y="2389981"/>
            <a:ext cx="3695700" cy="16192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9657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FS  conducted minimal evaluation in 2012 – ongoing for 2013</a:t>
            </a:r>
          </a:p>
          <a:p>
            <a:endParaRPr lang="en-US" sz="2800" dirty="0" smtClean="0"/>
          </a:p>
          <a:p>
            <a:r>
              <a:rPr lang="en-US" sz="2800" dirty="0" smtClean="0"/>
              <a:t>2 CL-215s by adding 100 days on to end of DOI (OAS) Contract</a:t>
            </a:r>
          </a:p>
          <a:p>
            <a:endParaRPr lang="en-US" sz="2800" dirty="0" smtClean="0"/>
          </a:p>
          <a:p>
            <a:r>
              <a:rPr lang="en-US" sz="2800" dirty="0" smtClean="0"/>
              <a:t>Currently start in MN, then AK, then to NW or SoCal on evaluation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2384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23923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 descr="C:\Documents and Settings\sfisher01\My Documents\IAB\Scooper\Scooper_Martin Mars\Mars_w_Marine_O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038600" cy="2450084"/>
          </a:xfrm>
          <a:prstGeom prst="rect">
            <a:avLst/>
          </a:prstGeom>
          <a:noFill/>
        </p:spPr>
      </p:pic>
      <p:pic>
        <p:nvPicPr>
          <p:cNvPr id="5" name="Picture 4" descr="C:\Documents and Settings\dlalter\My Documents\My Pictures\AKP\2005_07_25\AKP\2006_05_27\IMG_115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5800" y="3200400"/>
            <a:ext cx="4443367" cy="33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228600" y="741361"/>
            <a:ext cx="40386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1000" cy="7175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Aerial Supervision  ATGS, HLCO, LP, ASM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7010400" cy="2057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2000 Agency Letter directing ASM and again in 2002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Unfunded, Not well Defined, Different Approaches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Fewer LP Pilot Positions (declining)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High number of near miss incidents on fires in 2011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Over 50% of ATGSs are ADs – militia more difficult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122" name="Picture 2" descr="C:\Documents and Settings\sfisher01\My Documents\My Pictures\MAFFS_LPw_1and3 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34635"/>
            <a:ext cx="7111027" cy="352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Decline in LP Pilots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431875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0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38400" cy="11620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Airtankers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29000" cy="50419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Legacy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Contract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	8 in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2013 (Type 2)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Next Gen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Contract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7 in 2013 (Type 1)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Cooperator Aircraft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2-4 Convair 580s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CIFFC/NIFC Agreement</a:t>
            </a:r>
          </a:p>
          <a:p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MAFFS - 8 Systems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	(Type 1 “BOA”)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dirty="0"/>
          </a:p>
        </p:txBody>
      </p:sp>
      <p:pic>
        <p:nvPicPr>
          <p:cNvPr id="6146" name="Picture 2" descr="C:\Documents and Settings\sfisher01\My Documents\My Pictures\P2V_at_presco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33401"/>
            <a:ext cx="4500802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sfisher01\My Documents\My Pictures\P2Vs\Gladiator Drop from P2V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68" y="3525839"/>
            <a:ext cx="444173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0" y="204375"/>
            <a:ext cx="8501830" cy="642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0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5531"/>
              </p:ext>
            </p:extLst>
          </p:nvPr>
        </p:nvGraphicFramePr>
        <p:xfrm>
          <a:off x="762000" y="228600"/>
          <a:ext cx="7391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28600"/>
                        <a:ext cx="73914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9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057948"/>
              </p:ext>
            </p:extLst>
          </p:nvPr>
        </p:nvGraphicFramePr>
        <p:xfrm>
          <a:off x="457200" y="228596"/>
          <a:ext cx="7238999" cy="6400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538"/>
                <a:gridCol w="512885"/>
                <a:gridCol w="578826"/>
                <a:gridCol w="468923"/>
                <a:gridCol w="468923"/>
                <a:gridCol w="468923"/>
                <a:gridCol w="468923"/>
                <a:gridCol w="468923"/>
                <a:gridCol w="468923"/>
                <a:gridCol w="622789"/>
                <a:gridCol w="556846"/>
                <a:gridCol w="630115"/>
                <a:gridCol w="615462"/>
              </a:tblGrid>
              <a:tr h="345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Tanker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2013 Notional Airtanker Schedule of Items</a:t>
                      </a:r>
                      <a:endParaRPr lang="en-US" sz="1500" b="1" i="0" u="none" strike="noStrike" dirty="0">
                        <a:solidFill>
                          <a:srgbClr val="A8C7D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69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January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February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March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April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June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July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August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September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October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November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December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88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LEG </a:t>
                      </a:r>
                      <a:r>
                        <a:rPr lang="en-US" sz="1200" u="none" strike="noStrike" dirty="0">
                          <a:effectLst/>
                        </a:rPr>
                        <a:t>- 1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2/20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9/15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88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LEG </a:t>
                      </a:r>
                      <a:r>
                        <a:rPr lang="en-US" sz="1200" u="none" strike="noStrike" dirty="0">
                          <a:effectLst/>
                        </a:rPr>
                        <a:t>- 2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3/5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9/30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88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LEG - 3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3/20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10/15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88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LEG - 4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3/30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10/5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88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LEG - 5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4/15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10/20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LEG - 6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4/25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10/30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NEX </a:t>
                      </a:r>
                      <a:r>
                        <a:rPr lang="en-US" sz="1200" u="none" strike="noStrike" dirty="0">
                          <a:effectLst/>
                        </a:rPr>
                        <a:t>- 1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*2014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4/25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&lt;&lt;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10/30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NEX - 2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*2014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5/5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&lt;&lt;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11/10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88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LEG - 7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5/10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11/15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NEX - 3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*2014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5/20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&lt;&lt;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11/25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LEG - 8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5/30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11/10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88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NEX - 4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*2014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6/5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&lt;&lt;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12/10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NEX - 5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*2014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6/10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&lt;&lt;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12/15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NEX - 6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*2014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6/20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&lt;&lt;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12/25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NEX - 7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*2014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6/30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elix Titling"/>
                        </a:rPr>
                        <a:t>&lt;&lt;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12/30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MAFFS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XX</a:t>
                      </a: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XX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XX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XX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XX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XX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XX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Coop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7/1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9/1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Coop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7/25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9/10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27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Coop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8/10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9/25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</a:tr>
              <a:tr h="404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Total  Number of A/C per Month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655705"/>
                        </a:solidFill>
                        <a:effectLst/>
                        <a:latin typeface="Felix Titling"/>
                      </a:endParaRPr>
                    </a:p>
                  </a:txBody>
                  <a:tcPr marL="7317" marR="7317" marT="731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1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VLAT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VLAT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Contract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Extended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8,000 + gallons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Renewal for 1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+2 option years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CWN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items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Turnkey Ops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pic>
        <p:nvPicPr>
          <p:cNvPr id="5" name="Picture 2" descr="C:\Documents and Settings\sfisher01\My Documents\My Pictures\S-76_and_DC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6600" y="762000"/>
            <a:ext cx="5708243" cy="4278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9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2399"/>
              </p:ext>
            </p:extLst>
          </p:nvPr>
        </p:nvGraphicFramePr>
        <p:xfrm>
          <a:off x="381000" y="304800"/>
          <a:ext cx="5075238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304800"/>
                        <a:ext cx="5075238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425440" y="1295400"/>
            <a:ext cx="396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Turnkey Operations Required: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 smtClean="0"/>
              <a:t>Albuquerque</a:t>
            </a:r>
            <a:r>
              <a:rPr lang="en-US" sz="1400" dirty="0"/>
              <a:t>, New Mexico	ABQ</a:t>
            </a:r>
          </a:p>
          <a:p>
            <a:r>
              <a:rPr lang="en-US" sz="1400" dirty="0" smtClean="0"/>
              <a:t>Boise</a:t>
            </a:r>
            <a:r>
              <a:rPr lang="en-US" sz="1400" dirty="0"/>
              <a:t>, Idaho**	</a:t>
            </a:r>
            <a:r>
              <a:rPr lang="en-US" sz="1400" dirty="0" smtClean="0"/>
              <a:t>	BOI</a:t>
            </a:r>
            <a:endParaRPr lang="en-US" sz="1400" dirty="0"/>
          </a:p>
          <a:p>
            <a:r>
              <a:rPr lang="en-US" sz="1400" dirty="0" smtClean="0"/>
              <a:t>Casper</a:t>
            </a:r>
            <a:r>
              <a:rPr lang="en-US" sz="1400" dirty="0"/>
              <a:t>, Wyoming**	</a:t>
            </a:r>
            <a:r>
              <a:rPr lang="en-US" sz="1400" dirty="0" smtClean="0"/>
              <a:t>	CPR</a:t>
            </a:r>
            <a:endParaRPr lang="en-US" sz="1400" dirty="0"/>
          </a:p>
          <a:p>
            <a:r>
              <a:rPr lang="en-US" sz="1400" dirty="0" smtClean="0"/>
              <a:t>Colorado </a:t>
            </a:r>
            <a:r>
              <a:rPr lang="en-US" sz="1400" dirty="0"/>
              <a:t>Springs, CO	</a:t>
            </a:r>
            <a:r>
              <a:rPr lang="en-US" sz="1400" dirty="0" smtClean="0"/>
              <a:t>	COS</a:t>
            </a:r>
            <a:endParaRPr lang="en-US" sz="1400" dirty="0"/>
          </a:p>
          <a:p>
            <a:r>
              <a:rPr lang="en-US" sz="1400" dirty="0" smtClean="0"/>
              <a:t>Fort </a:t>
            </a:r>
            <a:r>
              <a:rPr lang="en-US" sz="1400" dirty="0"/>
              <a:t>Huachuca, Arizona (Libby AAF)	FHU</a:t>
            </a:r>
          </a:p>
          <a:p>
            <a:r>
              <a:rPr lang="en-US" sz="1400" dirty="0" smtClean="0"/>
              <a:t>Grand </a:t>
            </a:r>
            <a:r>
              <a:rPr lang="en-US" sz="1400" dirty="0"/>
              <a:t>Junction, Colorado	COS</a:t>
            </a:r>
          </a:p>
          <a:p>
            <a:r>
              <a:rPr lang="en-US" sz="1400" dirty="0" smtClean="0"/>
              <a:t>Helena</a:t>
            </a:r>
            <a:r>
              <a:rPr lang="en-US" sz="1400" dirty="0"/>
              <a:t>, Montana**	</a:t>
            </a:r>
            <a:r>
              <a:rPr lang="en-US" sz="1400" dirty="0" smtClean="0"/>
              <a:t>	HLN</a:t>
            </a:r>
            <a:endParaRPr lang="en-US" sz="1400" dirty="0"/>
          </a:p>
          <a:p>
            <a:r>
              <a:rPr lang="en-US" sz="1400" dirty="0" smtClean="0"/>
              <a:t>Hill </a:t>
            </a:r>
            <a:r>
              <a:rPr lang="en-US" sz="1400" dirty="0"/>
              <a:t>AFB, Utah**	</a:t>
            </a:r>
            <a:r>
              <a:rPr lang="en-US" sz="1400" dirty="0" smtClean="0"/>
              <a:t>	HIF</a:t>
            </a:r>
            <a:endParaRPr lang="en-US" sz="1400" dirty="0"/>
          </a:p>
          <a:p>
            <a:r>
              <a:rPr lang="en-US" sz="1400" dirty="0" smtClean="0"/>
              <a:t>Kenai</a:t>
            </a:r>
            <a:r>
              <a:rPr lang="en-US" sz="1400" dirty="0"/>
              <a:t>, Alaska	</a:t>
            </a:r>
            <a:r>
              <a:rPr lang="en-US" sz="1400" dirty="0" smtClean="0"/>
              <a:t>	ENA</a:t>
            </a:r>
            <a:endParaRPr lang="en-US" sz="1400" dirty="0"/>
          </a:p>
          <a:p>
            <a:r>
              <a:rPr lang="en-US" sz="1400" dirty="0" smtClean="0"/>
              <a:t>Klamath </a:t>
            </a:r>
            <a:r>
              <a:rPr lang="en-US" sz="1400" dirty="0"/>
              <a:t>Falls, Oregon (Kingsley Field)	LMT</a:t>
            </a:r>
          </a:p>
          <a:p>
            <a:r>
              <a:rPr lang="en-US" sz="1400" dirty="0" smtClean="0"/>
              <a:t>Medford</a:t>
            </a:r>
            <a:r>
              <a:rPr lang="en-US" sz="1400" dirty="0"/>
              <a:t>, OR	</a:t>
            </a:r>
            <a:r>
              <a:rPr lang="en-US" sz="1400" dirty="0" smtClean="0"/>
              <a:t>	MFR</a:t>
            </a:r>
            <a:endParaRPr lang="en-US" sz="1400" dirty="0"/>
          </a:p>
          <a:p>
            <a:r>
              <a:rPr lang="en-US" sz="1400" dirty="0" smtClean="0"/>
              <a:t>Pocatello</a:t>
            </a:r>
            <a:r>
              <a:rPr lang="en-US" sz="1400" dirty="0"/>
              <a:t>, Idaho	</a:t>
            </a:r>
            <a:r>
              <a:rPr lang="en-US" sz="1400" dirty="0" smtClean="0"/>
              <a:t>	PIH</a:t>
            </a:r>
            <a:endParaRPr lang="en-US" sz="1400" dirty="0"/>
          </a:p>
          <a:p>
            <a:r>
              <a:rPr lang="en-US" sz="1400" dirty="0" smtClean="0"/>
              <a:t>Portland</a:t>
            </a:r>
            <a:r>
              <a:rPr lang="en-US" sz="1400" dirty="0"/>
              <a:t>, OR	</a:t>
            </a:r>
            <a:r>
              <a:rPr lang="en-US" sz="1400" dirty="0" smtClean="0"/>
              <a:t>	PDX</a:t>
            </a:r>
            <a:endParaRPr lang="en-US" sz="1400" dirty="0"/>
          </a:p>
          <a:p>
            <a:r>
              <a:rPr lang="en-US" sz="1400" dirty="0" smtClean="0"/>
              <a:t>Rapid </a:t>
            </a:r>
            <a:r>
              <a:rPr lang="en-US" sz="1400" dirty="0"/>
              <a:t>City, South </a:t>
            </a:r>
            <a:r>
              <a:rPr lang="en-US" sz="1400" dirty="0" smtClean="0"/>
              <a:t>Dakota	</a:t>
            </a:r>
            <a:r>
              <a:rPr lang="en-US" sz="1400" dirty="0"/>
              <a:t>	RAP</a:t>
            </a:r>
          </a:p>
          <a:p>
            <a:r>
              <a:rPr lang="en-US" sz="1400" dirty="0" smtClean="0"/>
              <a:t>Sacramento</a:t>
            </a:r>
            <a:r>
              <a:rPr lang="en-US" sz="1400" dirty="0"/>
              <a:t>, California</a:t>
            </a:r>
            <a:r>
              <a:rPr lang="en-US" sz="1400" dirty="0" smtClean="0"/>
              <a:t>**	</a:t>
            </a:r>
            <a:r>
              <a:rPr lang="en-US" sz="1400" dirty="0"/>
              <a:t>	MCC</a:t>
            </a:r>
          </a:p>
          <a:p>
            <a:r>
              <a:rPr lang="en-US" sz="1400" dirty="0" smtClean="0"/>
              <a:t>Stockton</a:t>
            </a:r>
            <a:r>
              <a:rPr lang="en-US" sz="1400" dirty="0"/>
              <a:t>, California	</a:t>
            </a:r>
            <a:r>
              <a:rPr lang="en-US" sz="1400" dirty="0" smtClean="0"/>
              <a:t>	SCK</a:t>
            </a:r>
            <a:endParaRPr lang="en-US" sz="1400" dirty="0"/>
          </a:p>
          <a:p>
            <a:r>
              <a:rPr lang="en-US" sz="1400" dirty="0" smtClean="0"/>
              <a:t>Twin </a:t>
            </a:r>
            <a:r>
              <a:rPr lang="en-US" sz="1400" dirty="0"/>
              <a:t>Falls, Idaho	</a:t>
            </a:r>
            <a:r>
              <a:rPr lang="en-US" sz="1400" dirty="0" smtClean="0"/>
              <a:t>	TWF</a:t>
            </a:r>
            <a:endParaRPr lang="en-US" sz="1400" dirty="0"/>
          </a:p>
          <a:p>
            <a:r>
              <a:rPr lang="en-US" sz="1400" dirty="0" smtClean="0"/>
              <a:t>Victorville</a:t>
            </a:r>
            <a:r>
              <a:rPr lang="en-US" sz="1400" dirty="0"/>
              <a:t>, California	</a:t>
            </a:r>
            <a:r>
              <a:rPr lang="en-US" sz="1400" dirty="0" smtClean="0"/>
              <a:t>	VCV</a:t>
            </a:r>
            <a:endParaRPr lang="en-US" sz="1400" dirty="0"/>
          </a:p>
          <a:p>
            <a:r>
              <a:rPr lang="en-US" sz="1400" dirty="0"/>
              <a:t>** Use of existing large airtanker base may be possible</a:t>
            </a:r>
          </a:p>
        </p:txBody>
      </p:sp>
    </p:spTree>
    <p:extLst>
      <p:ext uri="{BB962C8B-B14F-4D97-AF65-F5344CB8AC3E}">
        <p14:creationId xmlns:p14="http://schemas.microsoft.com/office/powerpoint/2010/main" val="34652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577</Words>
  <Application>Microsoft Office PowerPoint</Application>
  <PresentationFormat>On-screen Show (4:3)</PresentationFormat>
  <Paragraphs>278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Acrobat Document</vt:lpstr>
      <vt:lpstr>Document</vt:lpstr>
      <vt:lpstr>Forest Service Aviation Program Overview</vt:lpstr>
      <vt:lpstr>Aerial Supervision  ATGS, HLCO, LP, ASM</vt:lpstr>
      <vt:lpstr>General Decline in LP Pilots</vt:lpstr>
      <vt:lpstr>Airtankers</vt:lpstr>
      <vt:lpstr>PowerPoint Presentation</vt:lpstr>
      <vt:lpstr>PowerPoint Presentation</vt:lpstr>
      <vt:lpstr>PowerPoint Presentation</vt:lpstr>
      <vt:lpstr>VLAT</vt:lpstr>
      <vt:lpstr>PowerPoint Presentation</vt:lpstr>
      <vt:lpstr>VLAT  to Large AT (P2V) Comparison 100 Nautical Mile Dispatch</vt:lpstr>
      <vt:lpstr>PowerPoint Presentation</vt:lpstr>
      <vt:lpstr>Smokejumper</vt:lpstr>
      <vt:lpstr>Helicopters</vt:lpstr>
      <vt:lpstr>Waterscoopers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sfisher01</dc:creator>
  <cp:lastModifiedBy>USDA Forest Service</cp:lastModifiedBy>
  <cp:revision>42</cp:revision>
  <dcterms:created xsi:type="dcterms:W3CDTF">2011-11-29T23:55:53Z</dcterms:created>
  <dcterms:modified xsi:type="dcterms:W3CDTF">2013-03-12T15:47:28Z</dcterms:modified>
</cp:coreProperties>
</file>