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84" r:id="rId2"/>
    <p:sldId id="303" r:id="rId3"/>
    <p:sldId id="287" r:id="rId4"/>
    <p:sldId id="271" r:id="rId5"/>
    <p:sldId id="301" r:id="rId6"/>
    <p:sldId id="302" r:id="rId7"/>
    <p:sldId id="309" r:id="rId8"/>
    <p:sldId id="264" r:id="rId9"/>
    <p:sldId id="305" r:id="rId10"/>
    <p:sldId id="306" r:id="rId11"/>
    <p:sldId id="308" r:id="rId12"/>
    <p:sldId id="307" r:id="rId13"/>
    <p:sldId id="265" r:id="rId14"/>
    <p:sldId id="263" r:id="rId15"/>
    <p:sldId id="273" r:id="rId16"/>
    <p:sldId id="296" r:id="rId17"/>
    <p:sldId id="291" r:id="rId18"/>
    <p:sldId id="280" r:id="rId19"/>
    <p:sldId id="281" r:id="rId20"/>
    <p:sldId id="276" r:id="rId21"/>
    <p:sldId id="261" r:id="rId22"/>
    <p:sldId id="262" r:id="rId23"/>
    <p:sldId id="298" r:id="rId24"/>
    <p:sldId id="310" r:id="rId25"/>
    <p:sldId id="304" r:id="rId26"/>
    <p:sldId id="300" r:id="rId27"/>
    <p:sldId id="29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7451B"/>
    <a:srgbClr val="465723"/>
    <a:srgbClr val="006600"/>
    <a:srgbClr val="3A763A"/>
    <a:srgbClr val="808080"/>
    <a:srgbClr val="434343"/>
    <a:srgbClr val="2F3C18"/>
    <a:srgbClr val="857C4D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>
      <p:cViewPr varScale="1">
        <p:scale>
          <a:sx n="128" d="100"/>
          <a:sy n="128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DF7F8-919D-448B-9BE2-DB193C366981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BCCE6-9CFA-4819-9A78-95D47537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97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E187BC-B1CE-4A46-BE11-B08C7E235B76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65F89B-077C-4508-960B-28CD56652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49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5F89B-077C-4508-960B-28CD5665221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5F89B-077C-4508-960B-28CD5665221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6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E2AD9E7-BAAB-4BE0-B99B-89D6B227D898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321C-20DA-4D53-8A3D-66473865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FBB38-F4D0-40BA-8B6E-19189F8D9FF9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22C09-8D5A-4AE3-8DCD-DDE69101A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96C2-8054-4B39-86E4-29D33BE93D54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7E71-165B-4DB5-BDB9-57B345203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C630-92A0-42F6-843A-A45F67A758A9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2892-CB3A-491B-AF15-B7CF6E7CE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F9A7-4990-4C1E-A026-5A1318E6FA6B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60D3-C004-435F-9839-E70424290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49DDB-3266-4A3B-87CB-5A6483A1934E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AEFC-B299-4521-9A7F-5F862449B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68DD-3134-4CD3-8B5A-7B8C54B2ACBE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AF923-D419-4AE7-A713-8B2A584AA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1F6D-A123-49BB-BA98-6F437294ED80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8411-B807-4D5B-88B3-3870116D8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D535-5583-4688-BD45-C573C71100C5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33FB-0D7D-4061-B4F7-FA78982C3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D020-CE9B-4A54-98CB-5A350D70644E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76A9-3183-4F59-AA7B-4A04F4D1D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CE64-870A-497F-839C-9B3004B881D8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FC1B-EF5B-4FD5-9574-A30DDAD8E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4A3C6AC-4665-4AC5-951D-E7304A9E4C07}" type="datetimeFigureOut">
              <a:rPr lang="en-US"/>
              <a:pPr>
                <a:defRPr/>
              </a:pPr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6CBE855-74B3-417A-8033-D31FCBFAE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cses.washington.edu/cig/maps/index.s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acc.nifc.gov/nrc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ktvq.com/images/gallery/21/IMG_6443_563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6" y="19668"/>
            <a:ext cx="9134387" cy="68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05600" y="5715000"/>
            <a:ext cx="2438400" cy="1143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6019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Fire Season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2013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838200"/>
            <a:ext cx="64008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Preliminary Outlook</a:t>
            </a:r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42" name="Picture 18" descr="Participating agecny lo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652" y1="65385" x2="5652" y2="65385"/>
                        <a14:foregroundMark x1="7174" y1="40385" x2="7174" y2="40385"/>
                        <a14:foregroundMark x1="9130" y1="36538" x2="9130" y2="36538"/>
                        <a14:foregroundMark x1="16957" y1="42308" x2="16957" y2="42308"/>
                        <a14:foregroundMark x1="17826" y1="44231" x2="17826" y2="44231"/>
                        <a14:foregroundMark x1="18696" y1="34615" x2="18696" y2="34615"/>
                        <a14:foregroundMark x1="19783" y1="34615" x2="19783" y2="34615"/>
                        <a14:foregroundMark x1="17826" y1="61538" x2="17391" y2="69231"/>
                        <a14:foregroundMark x1="16522" y1="73077" x2="16522" y2="73077"/>
                        <a14:foregroundMark x1="15000" y1="57692" x2="15000" y2="57692"/>
                        <a14:foregroundMark x1="15000" y1="57692" x2="15000" y2="57692"/>
                        <a14:foregroundMark x1="15217" y1="44231" x2="15217" y2="44231"/>
                        <a14:foregroundMark x1="14565" y1="38462" x2="14565" y2="38462"/>
                        <a14:foregroundMark x1="14130" y1="25000" x2="14565" y2="21154"/>
                        <a14:foregroundMark x1="16087" y1="11538" x2="16087" y2="11538"/>
                        <a14:foregroundMark x1="16957" y1="0" x2="17609" y2="5769"/>
                        <a14:foregroundMark x1="28043" y1="34615" x2="28043" y2="34615"/>
                        <a14:foregroundMark x1="28913" y1="38462" x2="29130" y2="42308"/>
                        <a14:foregroundMark x1="29565" y1="48077" x2="29565" y2="55769"/>
                        <a14:foregroundMark x1="29783" y1="57692" x2="29130" y2="59615"/>
                        <a14:foregroundMark x1="27826" y1="61538" x2="27826" y2="61538"/>
                        <a14:foregroundMark x1="27826" y1="61538" x2="29348" y2="59615"/>
                        <a14:foregroundMark x1="29565" y1="53846" x2="30217" y2="44231"/>
                        <a14:foregroundMark x1="30435" y1="40385" x2="31087" y2="38462"/>
                        <a14:foregroundMark x1="31739" y1="26923" x2="31739" y2="26923"/>
                        <a14:foregroundMark x1="30870" y1="11538" x2="29565" y2="11538"/>
                        <a14:foregroundMark x1="27826" y1="13462" x2="27174" y2="19231"/>
                        <a14:foregroundMark x1="26957" y1="65385" x2="27391" y2="71154"/>
                        <a14:foregroundMark x1="27826" y1="76923" x2="27826" y2="76923"/>
                        <a14:foregroundMark x1="28261" y1="82692" x2="28261" y2="82692"/>
                        <a14:foregroundMark x1="29130" y1="84615" x2="29130" y2="84615"/>
                        <a14:foregroundMark x1="29783" y1="86538" x2="29783" y2="86538"/>
                        <a14:foregroundMark x1="30870" y1="84615" x2="30870" y2="84615"/>
                        <a14:foregroundMark x1="30870" y1="78846" x2="30870" y2="78846"/>
                        <a14:foregroundMark x1="36739" y1="46154" x2="37174" y2="46154"/>
                        <a14:foregroundMark x1="37609" y1="42308" x2="38043" y2="34615"/>
                        <a14:foregroundMark x1="38696" y1="21154" x2="38696" y2="21154"/>
                        <a14:foregroundMark x1="38913" y1="7692" x2="38913" y2="7692"/>
                        <a14:foregroundMark x1="40000" y1="19231" x2="40000" y2="25000"/>
                        <a14:foregroundMark x1="39348" y1="38462" x2="38913" y2="53846"/>
                        <a14:foregroundMark x1="38696" y1="63462" x2="38696" y2="71154"/>
                        <a14:foregroundMark x1="38261" y1="71154" x2="38261" y2="71154"/>
                        <a14:foregroundMark x1="38261" y1="86538" x2="38261" y2="90385"/>
                        <a14:foregroundMark x1="38478" y1="90385" x2="38478" y2="90385"/>
                        <a14:foregroundMark x1="38261" y1="88462" x2="38261" y2="88462"/>
                        <a14:foregroundMark x1="39130" y1="84615" x2="39130" y2="84615"/>
                        <a14:foregroundMark x1="39565" y1="78846" x2="39565" y2="78846"/>
                        <a14:foregroundMark x1="39565" y1="73077" x2="39565" y2="73077"/>
                        <a14:foregroundMark x1="40000" y1="57692" x2="40000" y2="57692"/>
                        <a14:foregroundMark x1="50000" y1="59615" x2="50000" y2="59615"/>
                        <a14:foregroundMark x1="50000" y1="59615" x2="50000" y2="59615"/>
                        <a14:foregroundMark x1="50000" y1="59615" x2="50000" y2="59615"/>
                        <a14:foregroundMark x1="60217" y1="51923" x2="60217" y2="51923"/>
                        <a14:foregroundMark x1="60217" y1="51923" x2="60217" y2="51923"/>
                        <a14:foregroundMark x1="59783" y1="44231" x2="59783" y2="44231"/>
                        <a14:foregroundMark x1="60435" y1="38462" x2="60435" y2="38462"/>
                        <a14:foregroundMark x1="60870" y1="30769" x2="60870" y2="30769"/>
                        <a14:foregroundMark x1="60870" y1="25000" x2="60870" y2="25000"/>
                        <a14:foregroundMark x1="60870" y1="26923" x2="60870" y2="26923"/>
                        <a14:foregroundMark x1="60652" y1="51923" x2="61304" y2="63462"/>
                        <a14:foregroundMark x1="61304" y1="65385" x2="61304" y2="65385"/>
                        <a14:foregroundMark x1="61087" y1="61538" x2="60435" y2="61538"/>
                        <a14:foregroundMark x1="60000" y1="57692" x2="60000" y2="57692"/>
                        <a14:foregroundMark x1="50870" y1="21154" x2="50870" y2="21154"/>
                        <a14:foregroundMark x1="50652" y1="23077" x2="50652" y2="23077"/>
                        <a14:foregroundMark x1="73696" y1="55769" x2="73043" y2="53846"/>
                        <a14:foregroundMark x1="72391" y1="44231" x2="72391" y2="44231"/>
                        <a14:foregroundMark x1="71522" y1="40385" x2="71522" y2="40385"/>
                        <a14:foregroundMark x1="81087" y1="46154" x2="81087" y2="46154"/>
                        <a14:foregroundMark x1="82391" y1="36538" x2="82391" y2="36538"/>
                        <a14:foregroundMark x1="3913" y1="23077" x2="3913" y2="23077"/>
                        <a14:foregroundMark x1="3913" y1="23077" x2="3913" y2="23077"/>
                        <a14:foregroundMark x1="5870" y1="17308" x2="7391" y2="17308"/>
                        <a14:foregroundMark x1="7826" y1="13462" x2="7826" y2="13462"/>
                        <a14:foregroundMark x1="6739" y1="61538" x2="6522" y2="67308"/>
                        <a14:foregroundMark x1="6522" y1="67308" x2="6522" y2="67308"/>
                        <a14:foregroundMark x1="6304" y1="80769" x2="6304" y2="80769"/>
                        <a14:foregroundMark x1="6304" y1="80769" x2="6304" y2="80769"/>
                        <a14:foregroundMark x1="57826" y1="73077" x2="57826" y2="73077"/>
                        <a14:foregroundMark x1="57826" y1="73077" x2="57826" y2="73077"/>
                        <a14:foregroundMark x1="58696" y1="23077" x2="58696" y2="23077"/>
                        <a14:foregroundMark x1="58696" y1="23077" x2="58696" y2="23077"/>
                        <a14:foregroundMark x1="3478" y1="65385" x2="3478" y2="65385"/>
                        <a14:foregroundMark x1="1957" y1="42308" x2="1957" y2="42308"/>
                        <a14:foregroundMark x1="1304" y1="28846" x2="1304" y2="28846"/>
                        <a14:foregroundMark x1="1304" y1="15385" x2="1304" y2="1538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05100" y="6405033"/>
            <a:ext cx="3733800" cy="414868"/>
          </a:xfrm>
          <a:prstGeom prst="rect">
            <a:avLst/>
          </a:prstGeom>
          <a:ln w="381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2971800" y="4373940"/>
            <a:ext cx="34241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Bryan Henry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Meteorologist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NRCC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2667000"/>
            <a:ext cx="64008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5, 2013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4" descr="data:image/jpeg;base64,/9j/4AAQSkZJRgABAQAAAQABAAD/2wCEAAkGBhMSERUUExQWFRUWGCAXGBgYGRseIBoXHBgcGBwcHB0bGycgHRwkGhwYHy8gIycpLS0sGB4xNTAqNSYrLCkBCQoKDgwOGg8PGiwkHSQsKSwsLCwsLCwsLCwpLCwsKSwsLCwsLCwsLCwpLCkpLCwsLCwsLCwsLCwsLCwsLCwsKf/AABEIAL0BCwMBIgACEQEDEQH/xAAbAAACAwEBAQAAAAAAAAAAAAAFBgIDBAcBAP/EAEcQAAIBAQYDBAYHBQcEAQUAAAECEQMABAUSITFBUWEGEyJxBzJCgZGhFCNSYrHB8DNygqLRFRYkQ7Lh8VOSwtJjF0RFc8P/xAAYAQEBAQEBAAAAAAAAAAAAAAABAAIDBP/EACYRAQEAAgICAgEDBQAAAAAAAAABAhESITFBA1FhEyJxBIGh0fD/2gAMAwEAAhEDEQA/AMeF0rxRpKgRFgQWIiTzh3UTw420VnrnRqiDj4Sm2v2FY8DxsZqYQtMwaayeSlvf4iPwtMUMuyZfPKn5A6+dhaLi3AmNajHmgcgf6QLZf7uVI8TsRzAVGXeY1YnhZsaoSNck8pLR7yDYNjnaBruoLOihpjwk7b7MoFqLUacJueVASS68Q7MdfcFFjd0r3bQOoBnTQMPdmzH5He3NK3adWYfWuIO6Ii78Yk679bSrPdWYk3ipUJ1Op184HK10pY6lXvNxA8dSkoH2mVfwKH5WAYh2owlGOZ5IWRllg2gIj1jtxMDzsh1qdxiAlRp47GehzaWtulG6T4bg7sNAGqGpOkCRKWZIdjt+9IVxp/szUJ3MU6Y0M7S2h87B736RajsrU1daYIBz65jy8I0+PGxYCu+Uf2bTVAZGZFgHnLs6rx1i0MTuF7cQ1e4UFJkrmolvgKQ/C10qSsSoX28VixSo2uh1gSeBMDSzzhtzrBKZqVaaMghir5g2ntESGJEGbChhiqPFfcwA9WmKh16DKqieptNcNuUDPVvDnkEUfNmNq5TwzuDj4hSUkVK+ZT9jL8ILfl8LCMQ7XXWnVCLTZlKSGcsTngwMo03j+trKdC4j1aNV/wB+oF+SWm9a7cLpSEajM7k/7++2OWPtbhfunbiqyVlKlWK+DKAoQ8dhqeABtTg/bSvmyKAxb2nUMfIaTJszjF4JKUaCE7xTB/E2+o41UUkoUTqiIv4LaueI3AjFL1iFVGX62GGgCMJHEaDWbCLv2cxGtCijXJGsMGUbkRLaHhZwbFq7b1nP8UfhFq/plT/qOf4m/rYnya9DZUrdhr2NbyO51MGofWiNBlB5jU6WYMI7F0pJNXMRAkKSCSBoJjUkbR+Nj1w7U16RUMxqUxoUPFTuAYn4yOhsw07vRIFahAUmcoAALAaiJhWGgKSAdCI4658mpqlP+7l0u4lgAdoETP8ADGvvtW+N0KKlhTGXgxMH5g/KxzGsIWt9Yug13nXXjAkHXiLLt+7KV6tNlFLMp4rDdQfOxb2tB927SXeu8CiSx5u8n362IYX28utAkDOBBJVWDgx+8BB8jYRcPR3XptmirIOmgA98kz8rZ756Nq+cGGUNwI032mYG4gHXztrradBuuOUb0c1BlD5QagYwQCB4XGWCQSBmnlPA29vVY1KVWiwRCQSPE0g6HMdPEBCzuY5gg2XOy/Z+83Krn7ssCmUpmUZuPPQkzr191nlClZFOolVYTIamSJCtxBBkTw13BIM15cxxm4G7ftCCp1FRZKnhEx608N7DL0WCyok+YA85NuqXi7AzSqorhiJRlBVzuNNg+xEaNwI2sn492VF3VqlDM1EboZLU/u8ys8TqJ6TbNjncfor3CsziTl05MDy5Hz+FjN1xqtTEB8y8VfxKR5Nbfc8IuzIH+lpB4BYOmmoYyDPMW1C7XNBpUUtpq5zj3KqhfjPkbQ1VV/uFKpdReVUUmmCnstrHhn4wOR5SV4QeVmW8VbrVKmpeWOXYZGiOQAKgDyjhbwLchotRSZ0GUDTzZG/GxYrjsthJ2BPl/ta/+zqp2pv/ANrf0syMhy/V0u8H3a8/ypH4WFPiEEg3ekDyKNPvlptLjoxUMcvxVhdsHFBWHiaqHzEDjrDNHmYsLeviLGArCRMBBtwPHS3Rbo2WqjFi0GGknfSePI7m3PMYxOsK9VCzStRlIBgaMRoBsLOWWnTKqK2B4g/r1O7ke1UCx8LYr12HVgBXviErxUs5/paT12OrGTzJt4WPO2P1PpjakdjsPXepeHj7KqoPxJNt13u1xpgKl3do+3V/9RbOoPO3uQ85sXO0bbPpYHqXein8OY/zH8rWf2pWiA5Qclhf9IFh4Vv0bfZn5fO2eVW2TF7pWrIPEc0mc7E8411kbGwgYFVIOapAPshf97MneNxtWXtqZ2eAB3fBe7IYVG012GvCxAVjED8La2rjbLaLU+ls22+UpFSeNpiPO0GpnrbxVNhLy4i0ZJtHTlNp/SAOEWU9FE/aj32kGjjbwNNvDHnaSwVbFez3aJ7rVzLqpjOh2Yfkw4H8QSLCad2Y7Ix8gTbXTwmu21J/hH42ZKZt1qmbveaYr0QDmEGSQBA4oNAwbKDpsZ1EG3NMRx29U6jI8U2UxlyjTyJBkHeZ1swdi8IvVCvFSEpkHvELAkwDBC8CD7W0TvMWzekG/wBF+6VCr1VkMy6gJwUkaEzJgTGvO2rvTdvWwK44/UDKGdgmaWCwNCdToBrxsx37H6Tsvd1FXw6+uGBnbQQREe+bJPeRwHwt533SxMrGZlo23e/V8+dfrUZQrLmBaJJjLmzCCTpzNtKYA37a5uM0TUpMTIB3BDAGOpEdRZMS8Ac7E7l2kq0iIGcDYHcfukaj3WeRmRzu9UVFIZcpXQqwkrO8g+tTP56EG3yXJpIU+LL7WsaaBuL0zsHEERDc7Y6HaKhWXMcyuDtrnE8VMajnr55trFbpUFQTTaSuoKbjnA4dUO/IbDcroT8f7O0QCwPdMPWUglVPE6SQp4bjysq1ri8SoLL9pQSPw098W64butQqpBD6wywQeMrIkjgUMx87KOPdjPHnpiH3Kq2UOOaEbH7trTGWJEcRpbxWi24VbyrZRUqCNIdpM8teNtmFfS6tQIr68dF0A3JMaAWy56DrrRqsfq1cnhlB38xZ5w81RTUVHTPGsnXpPWIsNxfGqd1UiWvFRfWzMcgblA3M8PmNrJ9X0g30klamUcAoAA6AZbakbnTtFyuVSpGnrIrgEjXcNxndQNedknt9hvd35zEd4FqHXiyw38wazHT9I6MFz98pAiFy5Z0ncydf1rYX2nxO63vIxeslVFK5iisGElgCBUmQSdZ42zldnLVhRWhztNgBbU9zTWK6mOdNxPlDsOu/z0tW1wXWK1Ix9ytr/LbnpjTMWtIAc4s5dn+yVJaL16+WqCMtIAMoznU7mTl+EyOFstwv9Krffod3udJ3UFqlRvVSI4ZSSZIG+5tuYVqYWlsRztOks7An3WfMbpfQUD161zu6scq/4eo5JiSAFcH5WHXTH+9GalWvtdTxu2H6e5qmYWv0zwL13wOvVbKiHzYZV97NAtsp9jLwSQTSVhuCWJ1EjZTuONmZKFfMMl2xWrEEF2u1JTsRpAMcwR0Itdj2HuaaVa3fNXUBqtJcpihqcjMi5ZBnWZMtFtT44eEL69g3Al6yLx0Rj+JUWgezV3T174o6TTX8XNjVNFyioKGD0FYSpruzPHCVdFIPSbeDtFSpGDieGUelC7Bj8e9P4WeEPGMNz7PXSqwVKr1G+64O3UU4+dtdTsxQRsv0S8VDzCViP+4MqfO0v75UW/8Ay18q6xF3uiDUbj9gSPjbVfu0aXhQq3TGag3zIKlKdI1YVF06eVnjPpaiFPs0fZwx/N+5H+usx+VtDYE5puCt2u1SPAM1KZ81XTXzsKbB2qergl4qdbzft/MO7n3W13bCL5RIelheFXVhszvLD+JKYPzs6i6V18PdFpPWSgA5CGqcrBSNyBOqbxrPThaV4uqUioa8tLCVF3w+s0r5y44WLYVeSWqfTq+HOSmULdycwE6glmLFT0jWy5Uxuq5CUL9Uut2ps1KRTpsZB8KldCDvBBiBqBwWm1LuG2TF6vld6NIfGoikfGxrCcUoU17urRr3VphXvK02JJ1BFQZl8p5WAXnEKqqmS8PVKgTUF4rE5pmXQIKO3DNA262KUu1N57ljXo0ig3eq0CPvBQVPxFhClS43lUh+7v8AROviCo8dCPq2+APWy5feytzrE91UN2qDenW8PwncdQWtPAVeu2a73haSN7NBoURpOVszDbQgxpwtpxbAaFN1N5+kVQ29SDUC6cWZmK8dQBvY8+ReyBfsNyVhRFWk7sYGSorSToBodCTprbLerlUpOUqqyMPZYEH5/jbo1w7D3WkRXw9aL1Q056xqVIBMkDxwhjiFnysUvV8Qqad8od2u0kd7RPUECafwXztm4T0xcPpyEv8AqLRNXkbdFxT0Y0XGe7tknUb1EPw8a/z2SMZ7LXm7AtUpTTH+ZTOZPeR6vkwFudxsYssYGqzx1sSw/GCrAliHGzj5BgPWH60OtgHfi0heE4ixLpS2OqYdjiV4RwFqHUQfC5HFG4Px5+Y1sRZ0KslXxqTqTGhPBx7La+uND0m3J7pjCoI3XivvnTkeM/mLOGBdsFMZ2LKNC27qNdGHtL11MTMwWt1mW3WXbd2i7KLVWRoRtUjYbQ4HDhmsM7K3Y0Hq0nAWqQpWdioOpU8eB/h6WbqF48INMhl3CyCI19QnSDr4ToeEWpvuGJVAy8DOUaMjfdJ1Vh9k2Vr24j2mZ0qmkwIYakRrmP6362Xjd2+0PfP/AK27dj/Ylb8A1RhnRSgYCJ3K5uIg8DI4DcW5jfuz1ag5pNQZmWJKxBkBtJ148bMumONhgt5lt6beEm3nYSyWL4Dgb1XUwVpzDVDoijjLHT52H4fcKlaotOnqzGB06noN7dZv1zp3a7U6IAbL6sgHxR4n20bUifvHlbeM23jNlXth2qoUaJ7l0ZaS5KShgczfaMHWTLE9OtvfRBcqF2urV61al394Ods1RJC+yp10OuY9XjhbL2Y7TVL3iTXWlSptQpAmpVIMwNIEGNXhR0k2Y/SDeLvcbo15NNTUU5aSHZqjAgSNyAuZtxtbs636JtelTxnE3+k1QLrdPCBnCio5M+EsTK6eKI0A1E26tTxakAAtekANhnTQct7LXZO5m93OnWvdFKbuc4pqsQoaVnNJ1iY5EWnjFJUvd1oUbujrULNWYpISko5gRnY6AG0L2H1vRhTqktVv99qyS0d8ANddAFgDytop4Re7rWT6IKDUFQIe9dgziIhsqkEgwZjgRxNmO/LSGWmrVVZtoZjsJI00BjYEj32rulxRyxWrV8LQwFQyNAY4xII62lslXnCEo16qNdLvfagClVqBQKYeWyhmVmIHBTOkHTNa83q/U4y3LDbsDtKuT7oVQbWdpsb+jd9XQlcq+sD4iBCgFo1kxqbc0xvt3VvV3zF2zmVIzEkaDjwBM7R8rVtMjo7YxiWga/Xan0pUAfhnY29ud6vIcNUv9atzQUwqnhtTE/A8LcOqdoK7BPrGlNBqeHv5cuVjeH9qW79M4GXLBjWDrxJ87GUygljqGO3JKx7ytUvKhVgqtZ6amDuVLCTrEzr7rL9bD8KQy9HMZialR2nSftmwjE8fV6TCmrs2kQrc+cR87KNS53utVYrRqM20BGMDloOVjHd/BtkdGuuO3Ck6LSutIZ4BZVExuQZXXbnvZyONXaidKVMAtkJaYAMHUFI5e/jbjOC9icRapTY3O8FFaT4cmh3jNEaWbvSTdaqXY50FNjVBy55zJk9bQQDMArJixdyySqa06HiPZuleRN3rNRc6rDSsjkJIPum1FLEr3dQFvSd8gEZxGunPb3GLcv7O+kl0c/SGYqlNVC0wsEqR43znVztseHq7joOHelS7FEzuPHAKNLRPDNEiDAIYEa7xbVvqroWp9nbpeAKl3JoPM+EZdZk+HQc9ViZ3Np0at+u5yuq16f21IEAD2piOPrafetpvtwS8UitCu9DNtkIIO4hTrpodFPuthu14vVyAWooqUxPiAjiTuNuG9hNdxe43ipnpMq1FMMabxLRMEocrbjabb7xfbwlQzQD0cshleXmdihUcNdCbCMVp3CogdqtGg7sDo6q7NoIZY8R2GoJ21FsVXGal0OUVReVDZcqhmZSIEECSOO5NnwBu8Zb0Vaje6tFkmUUgSYIh0ZSTBPy42qe/3mjJr0O+X/rUNHj71M7/AMJ1+zYfe8dSsmY3VlYbszKmXrKZm+Qt7Su2INTJNSoqawqhA5HABmlm89JtdpTe+y+HX5WdCisPWNMim6n79NoX4qu29kjEOwrKx+jsl6A4IfGOmWYJGmiM1me6YQKksxKVTov0mSwaeOefOOPDS2284fiqXmlWaot4u6TNCgq0jtEeJfrF4wDJIEKLHGUXGOT1qJVirJkYbqQQQeoOto0qpRgymCNiLdZvGA4dfSQv1Ff7BGVgeRVt/IWWcb9HV4oAlEFVRxXf4b25XGxi42MPZjHWSZ1WdfMyZieMH36+bvd8TRwGDAHadz5EaZh8x0tys1Ch2KNtB/Ag2NYT2hCN4yF6xp79z+NtSmZfZ+JYme8YVCCAQoyt5eHXTg2vmLBWulT2694LcYpLy/ctrueOB92RlOkCIOm2+hnWfw4Fz+8w86Yb+aRPn+O9ttuVqw8re2gY99tWG0A9VFaSpPiC7xuYnjANuEcT/wCjTABTpte6giZCTwQbt7yI/hsI9JPao0qLuDDuClP7ojU+4fNhZqxymqqifWUxlWaSvlCKB6pKbt5kjSytg2G4ditRu7FWqaMeJnqgL4tIJMTIJ91vRJqO2M0YvRZ2UFzuYZky1q8VKg1kaeBDOvhU6jmzWSu2d9OK43RuNPWjdz4zuAyw1ViNjECmAeM87NnaZ/oKireLzXWh6ulaoWNVjoAAJIygn4m0ez/Yakr1Kt3FSiW8DOKrBnIIZ5lZAD+E/eRp4W0fyN18Lvcq307KFmZoJsYnZgNImSD0i2HsLi9S90WvNZlZS7LQYoqt3KtGYx9pht922u9dmqlRGR61YqwKsDVOqkQR6vEaWhhmFNdaSoUTIsqNJyoCAknL9iNTyNgCAw2l37V5+sZO7mfVX7vEE6ceAtChdKd0u7hGdiZYs7ZmLkBQSeMAKPJbfVKqhWaaELvJA4SB5+dgdO/Le60UnX6OkqzKAO8edSnEqsZZ4ktytLRK9It7y3Kp95lHmAwMe/8AKy96OOy9O+G8teRUWjSRXIByhjqw3U7Kp2Nnr0kdhheLuvcNVZkcHIFBDDYncREk8ZtC73Z7rhlfMrd7UcJlgzkEKNImMob42zbqC1yu9Xekl68NFBRDfs3rkyBAOYhlaTPCLH/q2Wsq3K7UlK5UeHd9VILS9QkRIjysuYjiISsTkgzmg8TvIk6ctPhNjOHY0tZdsrD1gPxnlbGdy1tz7HezV9vlGgEBRlQhEYUqebaYJKljHPXhNtlTtBfGE99VylgshsozHYToAfhYTd8TyT9XTbhmZfFEzGYEGDZgr+kC6rQ7koTnTIaR0pg5T4gCWj6yCJ199uU/c3jZvsA7Qdrqlz7k0q3e1KiF3YlmCA6BVzH19dW9kxHGR14vF6NClTFR6qpVFYrULawNpYkjQkHUC3lXK5LVFVzMxAyA7eEcNunkLZe0deo9HwzuJy6yPcTxtuXuSM299CdH0cLeqCvdauW8QS91qsN5P7N9mEa6zvqRZLvlwr0KvdVEenUB2Ig68RPA8wY62e8Du9eqKaorvVCg+EcY3mJHnprZ8GGtVod1fxTrH2curr0NUflPnbph8l32Z2SMBxi+uEo0izGfEUEkpO7TpAlvET77ddr4+EBCrm4DWVjmT+XzssXe/wBOGoXYUmdP8im6rJ13LHxERrJLdLQunYu93vW+VO5pH/IonUj77/lr5C2vDcn28uzXC+Xnu3abwNVNJCyhTwPgZAAecedvavY6t3z1LsEDoIV6gamrzqRlQnvQo+0QgmIMEAle8bw/CkNOmq5x/l04JnhnY7H94k8hZWrti2MHwH6Ndp3GZVIB5jx1T5Qvla21pZ2nul/S7uKlHvDlIAW7o4Bg651YxH2oB6WOdjL3eHUMaypTAkqSJMx7OkGZEnKehscpOmH3cGvenYLoaldyTtByTJJ5LLHXjZW7M4+uIXqp/g3vNLPIvLhVFMj1VpTqoUa6NnLMzHfS1sGvtN2kuN3pA3qJIlaZE1DB0IG4E+0YHW2Pset6qgVVBo3dtVSqcxCcAAddRJnwxI0O9sF97D3aneXvI+oCrmNaoe9Gcnf60nKFA3mZYREamqVW+UxmBu16p8CGakT1nMyE++1peul3a/EbjRp5r7kj2NJc9KceL4QOZsj9mu098asXpKy3FtaZrsGIUaaRBJJBgKQACJnjC5YCl6vNStXol7wTPcl3qKizoczTn9xyDYCw7tF2tKM1NQVZdDIgiOAUjw+ZHu42qYPdrcVu9X9pTpjjPtEc5kQOptzqvUpFzkBjfU9TqNJjz1sIvnaMM5zSSOP3vfJJjiZNtnZa7d9eM9UFKRQrmMidZERJ34wbZuO2MpNNVGoUaVkjiOMdPxHKzfdsYqKgAYkAaEWHYr2VNJiEMkey0AnSdCNCSOcWDLqJkfL+tsbs8ufcaYnzs8ej7Agma91RonqDm3D8j8LKmA4cbxWWmBJJ+Vuu37A6gp06VIDu0HOJbiYs4T2cZ7c29JvaU0qJUGateQI3C7MR/pHmeVnv0adkP7PuKU2H1z/WVv32Hq/wiF8wTxtzup2UxD+1fpd4ubvRoS9NAwYNkB7tQUza5obUbzNnRfS7RQxeLreaB6qP/Iqflbq636hV7bY99Nxy63RCpS71QPF6pq+s7HXXIAABxII2NuvXK593TVV2AgTqT1J4k7k8zbn1zv8AgD1DVQJSqtMsVqKZbczBWTrrbVQ7NXVzNzxOshOsU7wpA/h/K0q19occxSheD3Nzp1bsBo2cZyQBJjOIEzGnDrFlrHO2t5roitRF1BBL96wyEQDvEwNfVJJkWJY618uITPfXvC1Gy5Gu1Nyw00nMJPGD15G2LCsKN8dqvcqvdGVu6KqimeBMhQ9QxIPqDhzsgt0bs/0cPeyPo4PeFvVZzGUM0w3dhTCoDPTWLbc+HvRUUL5eKjZgQi1qVHJlgjKatMGAQIExz2sz4fjNS7U+7q4PeEQkkhDTrKWjU5R5bWzV8UwWqf8AE3UUid892amQPNPmbFpEsNwi81KatSxIBtylSnQreUtTKcOXz3tsGG4og3udcedWkT8nFlxeyuA1j9VeRSPDLXy6+VSfhbVS9F9QCbritcCZENIjlKMBHutJuvNetmWnebgpB4ipSqDeNmCseeg0sErphwLCvh9Sg0wxF2qhTBOoekgkcZgWjiPo5xUHNTvNGrIhlqFxI+yNNFIAkSNra0vuN3dfHcKNbn3NQqcoGn+YfwtAO/s/B6phbwqHkauUiOlUTbHf/RDQvBz0b2w00gK4/lYWM3rtsVX/ABmHXhQd8wFRQTw+spxHv42UMHS6Xm8szmmibmmlMUxm08IFMg8tQZ4anYmMna1Po1YX6LqYaK9QssaZBDE9cwIA+Np3vs3hqswT6Q3cnLUKqSkkTlaoE8J58ulvLzRa6uaN0q1EdlBqZnep3KET/msclRuCASAJLcLHOyV0qXamJpuBBmoMmQiScxBc1A3M8yTOtjhiOMU3TE7ilB/8RSu9NfYVWg6xuNahOm2Y2B3Ts9fMR8VSp9HureqlORUqJwLFtVkcDG/qW34hiuHVa1Wre3oGkqqEZHI8Ukk+DKxqbRBcxMRqLEqVL6VQYYfiZiI1KVSg5TAqJO2oJ5a21ppEVsOwallEIxHqL4qj8pnWPMheVl/DO3OI4hegLrQFOgh8RIDDYxnc6fwLr52y4R2ApreHW+mreWWHYUAXXKxMGqQe8k6+ECYE6izNjfb663JVpUENWpslGkpUL0bw+HXgAT0sdkYqdmLppVr0LvnTxMypkSeZUnKf4rDv7907xUe73Fg1VQIdqbtSG43QTGm5GXzsGpdlr/iRD4hUNCjut3TQ+8GY82k9BZhvV/uGE0QsLSESEXV3PP7TfvMY62hoBuvYUvWWritY3iox8KA/VrqIU7Hl4VAHOba+1HpIudwXuaIFWqvhWlSgKh2AYroP3VBPlZTxDtHiGLnLdwLtdQ2tQneD9sasfu0/ebO2FYI1TIdKrp/9zVRMw4EKwXN7pJ5m0b+SPVwO+4my1MRqNRpbpQXRj5L7H7zS3SzxTwand6BaoPo9AalVHjbzgTPnr0FjdZbvcqZq1Wgj223J5KOH6k25b2x9MNWpNK7fVIdJ9s+/2fxtLyn2r9JNTu2S6L9HprsT+0aSATzXrxtzz628VSlEFjOrE6DqzHbjxmxLDMCvl7KVCrd0WESCwOsxA59efut0r6BdKNJQ9BFqjTJTqEiNT9Z1knRTPUWBb9ELA/RxJzswOU+JyYpg7+beQknlZ1p3mhdFDJq+3euPFP8A8aa5fPU8yLeXu+hlV6rqlLZFA5bhFBHHc6AHdpsBxPF+8GVQFQagAyT1Jj5CB042Mstfy526ZcYxypUJAJUNuZ8RneWO08QPeTYSt3MW2lyeVvAW5W422sbGMAqFXYiNVkyNIDDmRwnjZjuGM1RGUkbeozDfX2Cw268uc2Xr52UvemVaqEHdYb/Q8xaavfKQGakDHEh0OgifErA6deNmO2Fkmqcbv2vrD2m4aEKdzHHxfrnbdT7cPHjVGHUMNzHHSyEnat1ID0n8wAw/laf5baKXa67kwSq/vSn+sLbW63+2nOrf7hW1q3Ok0+0FQ/OAfnbK/ZDCK3iFPuzGg7xknWYhmKxNluli9JtQ41IA10301MiSTz10tlvOM1Gp0qt2dshLIxUErmD0118MaS3LQzZ5U8TxdOyaKBVaqgbKF0y5Kan/AC6cEALPHdjqZsNqdnsapMxo36iVmVpNTgKOQDK/xmwNcXByaoSyoSIWZYAn2gRpJ2+O1iFDtFUQes6nTZn6/aBHDn+U65ji2jHMdon6y6UK450yJj3VB/ptJ/ShVTS9YbXQcSAxH81MD+axfDe1gyAVAajHWQycddoFiCdpKPFaiz93+hNmZSs2fgnDtrgd6IFW75WM+tR1660ybe3fCsBrKRQvQoyc31ddqRB6Z462c+8ulY6mmxgjxATB0PrCdRpYJi3YrCBlFWlQp59FjwTAnTIQNrKQuvYissG64veivAOyV1/K11PD8apDS9XW8cu8pFCec93062GUvRVhx1ouyk7FK5keUG0/7n3pAwuuJ1wy+y75wp3hhroR0FnYb/7w4tTH1mHU6kbmhXA+AeTYbimPM6QFFO81AcqfVlqCzBeo6DMCNgoYEkwY4abjVxG703W91Kd6d/q6NJUVQxIJJqMVXwgAkiDpO8gWXb/gZuyCo92rV3zSTRWGneVKA5EGwUSIgGZJslfhl9uN0qlL1e8pcZ8lQEtmJ/aGoBpMHQ9IgACx/AcLwvOz0K6Vi/A3gtGmXQB5Ejjv87CX9KlxYZb1c6tPpUoho+P9LVrfuzl5nMt3UnmjUjp1UDlz4WEbrp2GuiZitChDAqZp5yVJBiahbl5GdtLZO0GM3DDaJVytMkSKdKBUaNdh5esSB1sJu/YjDag/wl8q0p/6N65iNiSdrasB9FFzu9U16jPeam4euQ0dYiCerT7rC69hPZ7GMUxC9C8UqVO53Q6zUQMaugAMaFjAHiEAczFmfHcOQqGvtel3CMXIZMsiNELFycskkgetoNpkN2t9LV2u007vFertofAG2iR65ngvxFk9Oz98xBxXxCo1NN1p7NHRNqY6nxWtnXvweOz+J3GuIuF8aiyye5PiAAME93WBOXqjDe2HFMNSrUZXul2rvUYFq9Ok+bTmhYwNpIYrzUi2KpiN2uVLu6ahFX2VOsnUF2Oup111OuUHaytX7fVhURqbZQXC7sJBMGADOnNpOmy7GtUn06PiN6u1yUG8sCwHgoJ8hA4fAedub9rfSTeaxXIRSpqylaY2kMIz8x0sqVe0bM1QsS9RmjqfM+f6Ft9w7DXq8OprJUXNqqhSCfLSPf8A82tfa3Ij2j7Q17w6moSTlXKASYlZ8IO08fPlpbZg/o9qV6feVX7imdnI48lEyx6DTqLNidmrnd6i1WUVK6wAiMe7WBAkD1j0By+dtWK1mBFS8OhpMkqVY5pmMqJlEx0IUcSNASTUVyZ8L+rAoXcvJENWfxVXHHb1V6DYbk2yHFhSBU5K1Sd4lE6E/wCaR5Bf3rDbz2hkFaa93TO4zeJv32jX90QvSdbYPpg42xln6jjchK9VzVMt4ieJj5cgOW1sFeiRwI90/haaXldwdelvDXJ6+eluTLJnYHY2sFQdbW1FB308jagpyY/L+loHGj29rj1kpv7mH522UvSGPaokfuv/AFWyM95J6W9FU+futc63yroA7c3VvXR/eqt/5WsXFsOqb92J50yv4LbnvedLSRif9rXKnkaMcwrCoVxSR2LgDIxjNOmfxTE8LEsH7QfR1FOnSpqrEgKilTOrHKASPtGI52RWpFtGmOX4aRbwqwZSC4KnMpBIgxHDoSLdJn9xchy+dkbnVqM7tekepqxLhszEyWOZVJPvthq9hYAFHEWXmHR1kfwFug9wtTUxWqWVmqZmUEeKDppoZ6gH3edvWxgllJVdJBAkTMRrrqCBHDU21yh2Z6/ZxqlJRTYV3Snld8wWW7tkBhjpLc+dsV5wK+0mMU6wEnVTIg1KYB8JPsyfKethaY0quIzopBBykEhpERqNIkfCxCl2mqLVTLeKgBUkZmbLIIGVlMqTqTPT4Z4Y326T5GRcbvS+ux4aVF//AHE+ss+wB7vjkxLHRmo1KxVCMy5k8ME00YxqdfEfkNbNNXtnWd+4bu6jFM4MAjfLwbKW6EGN7DcRpXeuyrXu1MsvjUDOhg5VJhWAPqquoOwHmz4z+o1U8VVoyuDtoQpJ1IPrEHYG2nDsXqBhlEFolkLr7K7xmXidz/Wwt8NurU2RO9oljIdXzkb7AhRuSd50Gts2EdljSqq4viuoIMVKZQgZhMFM4JCgRw0XgLHDS5QyYd6Q2av3f1mcMyS2Vh4WqA7wRPdMfh7qMH7Z1mQFixY7kKGElivASNQdzp7jF+Kdm7rTm8XZmqVvEwQVFy5iKrEkMMwX61z4ZOg00tzLCMbZAq1fVJBDQpBGYuCZEjXb3cbPY3HX6Xa8MIcI08CCOAOoM/aHxFqa9DD637S60jPEKk/EZTZRw3GGrLmDI3OQVMwvJo4MeO4HDXY1dtZpg7+qwPB+cfd4+30Jscq1oRrdgcKfVVqUjvKO41/izDl8LZa3ovRxlpYjXC/YYq48iAyzah7zB0zrrB0OxeOAbh+I24RoYoxjxCIAmZ1IpkDUggnM3s8ugLzo0KXTsvdsNhz4qnCs4lteFNQPCeEKCxsu4/26Oq0p6mdfeRovkJbmUNs3bHEGNKnJiSdRpIyrInkZ2Egxxsj3i9AeFRJjQD9aDqfdFtS7V/LZesc1l9SJjXnyHDqdzxJtmoUK94IZdArAyYABmeP66W03Ds2zEPU84/rbpXZ3su8rUqDKF1SnEe8j2V6bnoLO5PDFyviKux/Z6ld6Oa80lKMNKjStRtZ+rVdxPtGPPhbbTvrODRuqGnTO8GWaOLHkB5AWw9pb9SSu0M9Wp7edvCDyG5MfAWH4h2haoppoop0juqmS3V20LeWgHLjbNyk/lm3QjecTpUQQhStV5nVFP/8AQ/y/vWWr7UqVHL1HLsd2J5bDyHLYW+DR+v8Ae15VY8Qj3i3K5W+WLdsApDb8rSFxPsza40FnQm06VHaLAUm4MBwtU9Nhwm296Z4HXz/K1WU7GbSZBU5rFrO9HIfG1xpm1TUTP+wtB4KflaangYtKJ6WhktgvQJ429Ejj8LQFIW9OlpLVrtx16ESOXG3lZFYAFcsa+EkcZ0E6a8rRDC3rVQLMysW7Hgu6kMMzKW1BABj5jc62oo4TXYhFq967GEVUEsdDrpoAJk5tN7EMMuD3ioEpiSfl1Nug3y8XbB7oaj+J4j71R9PCDuFmOg33gW64XKumO75InaTCa11VDWVGZyVUJUZmJCgjwsoJgzmIIAHHWwZXqGlTqGm5XJmdlTKAdN5gHjqN+FoG/wBW+1Teq7EEyFUTAUiIHJYnQb6mbE6V8jQEgbaf7WcspOjcoGXfEKbvCtLDTUGfLl87bqdds0oWDKMpAY6TuIB2kcRbSK67nKTzZAfmZtTUo02mV3bNy8Ug7eY2tnlizuPlv1U1Fc+IgFTmA2JB/EedtVS+uzqQIQAhlDESTEHjqII4bm3iqkDxPppusfAqbTp0FPtQf1rZ5X1Q3YR2m7iuDkJQoQTKkhpBBExpEgjjIsVY4XW9dFpk8gaf+g5fiLJ14SDMTwFqmXpFnlb5Wzc3o5ulXxUKwM9Ef5rlIthvHo8vdP8AZVp8qjj5P4fnZepyII+IsWu3aO8potZ9ODGfxmxs7iuvcMSojxKxA4mmG/mpECw3+27wpOdEfUQIIPXcc+tmq79vLwvrojjnBU/LT5WJUO3t3qGKtNvgrj5wfla3Gpl+XOr/AHtr0oRafc5TyHikCYAOh0iddIsYwDsBVI8NPJPt1BH4jMT7vhbpGH49difA6A8iAv4gWzYrcLzVnurwgU7KFZf51LE20b2G07jdbkPG/eVRsBEg9F4ebGeVtPZ/GjVd82h0Kj7vHXiZj42Xb32Wvaailn6o4PyJB+VhbVLxQYE56RH20I/Eai2d6Y3Y0drLl3N5ctOWoxdW1gySSJ5gmP8AmwR6tPhrZ1u/aC73mn3V5CiecxPNWIBU/qbCsT9HpALUCai7gGJjodj8rFn0LN9wtNVXhobfJezG7eUm1Ve6FDlYMpG4IIPztUelhlvp38fre19HEQNtbCJI5W8NQ8ha0jAK6HUae+0J6my+Xi0krHytaRlVuJEi0DWTl8zYNRrttPxtrF78rAXE+dok87T04GLR99sFNKflb1KetqyOtvY62kmy+U2+uWHvWcIgliY/3t9d6JdgiAliYA3t0rCMKo4bd2r12AIWXbkPsrzPDTy89Y47axx2+u9C74TdGq1SAQPE2ksx2ReZP5TsLcdxPFK2J3pq9YkUwcqICYCg6AfiTxPyvx7tDVxe8ZmBS70z4E5DrwLnieHuFtQpBVAUQBsLdcsuE1PLWWXqIHTyt4D1t8aJ4Wr7luNuDk0d/bwOSdjauCOFvTXazpNAUTrb41I2B+NqBX5n5WmSLSW/SOlvhU6WzmoOlpUqkmLW1toVRxAtKomY8fxtSz28zE8bOztat3AjfTnP9bRq0JO+kWoynna4U+tna28NJpkE7fC110vLqRDMnUEj5i3iqeFpkNa2RCj2yvVP/Mzx9sA/72LXT0hsTlqUxHErIHwIIstAc/yNp95T62eR5Uy/2vh9b9pRCHnkj509bbMPuF2Bm63lk+7nV196PDfMGye17XhPxtW1YN7I6aCzyPJ1C9YPRrUwKwDmOK5deamSR8ffZMxf0b5mJu9TKOCVJ+TgH5j32D0MRqJqjsvkxHyGlt917W3ldM6MPvIPxFnlPZ5S+S9fuyd7pk5qDkfaQZx8UmPfFh5uhnxFVPIkT8Br8rdEXtg8jwI3kSD+dmC4tQqXZ71e1ZKauaYWAxZumh0nTbgdgLWpfDOo4413j21/mP8A429Uj/4z7m/NbPmLXG7T3lCmRQfVTUp5RI0YAkQYPLnHC1mA9jbleay0y2XMCfA5BJAmACSNd9trc8MuWVx14ev5/wCknxfHh8kyl5f4/wC8OfumkkDrDD8AbZ++6/O3Q8a7AXVKtRUauFAiHyyDx4CeY6Gwf/6e0/8ArOP4B/7268a8fGhpW3gqRp+vlZtq+i+++z3T+Tkf6lFq6Xozv0wUVRzzqR8ASflbjqrjSpPS06WZmCqCSTAAG5s4D0ZXonxGmBzkn8BZp7OdjqN18Xr1ftERH7oszG1qYVj7N9nUuNJq94KhwpZmO1NQJOvP/i3Le1/aypi14CUyUu1PYc+GdvvEaAcPibM/pnxCs70bmkrSde9Y6wxDEQeiwDHNh0ssXK6pSQIo04nmedutswnXlrK66idCgqKFUaDT9dbWqF6/G0Cwt6wXmbcHJoTLbyo4je1IpLaLGP8Am0HzUp42hWuhj/m3u+xtYqkWkwNdmG9rFfn8ranaeVq+7s7TP3gtNTyi3huvW1yXbkR8LSeBWPAWtAA3FvVpRafcGwnqsCNAOP5edvWP6g8z0tqut5pomV6IqeKZzR9kRoJ2B4xrtb5b7R2+jCIA9ckyDqZ6n9G2kyJUblGn5eVrG6x+iOlrad+ohQDdpMCTn3IUaxwkyYHOOFvK99oZSBdgGIjNnOhmJjb3WkyM/T8eR6fr8PG8vkeY+7bY2JXeSfooAmR9a228HnseXC330ugSZu4I8IAzkQAADrxJOuo42UxK56fPr939fhYGEf8APIdLW0bxSBYG7AgmVh2BGkHXjMT+VrLxUQ5SlEJEyC5ObwgDqIMn32ip02j9Sfu2hPQ/P7Pl+vnbbRvNEBQ12DEAAnvWEkZgTEQJOU6bZTz0+a+UMoHcnQAls8EmELc9DlMfvnQWkpQ6jSNeR5j7tmbAe0F2a7Pc75nWmahqJUQSVadiIPGeB9Y9DZcr3tGqFkQID7O+ubU8PgLaqV8oqoD0s0sWzZo0IHh0G4Pu121s70RvtNj93a7Urndu8elTbMaj7nfRQRoNeQ2AiwjDLtT79TVqOtMEHPTIzAgaEaHYxwm1TX2gGlaRyypgsDsGzDUQZkf9g01tHv7vwot1+tO39f11tjKW3cr0fF82GONxzx3/AH16v+9/yYe1/aejeLwGoZiFpFS7CC53GkTp5Dc8LBFxI823PPn5WzVKKHxIpQZY1YtJ4nXhpGnPjFqxSPPj+f71t2159tIz0dHLhuJdWUkgBZ0J5TtvbHjN9vpVPo1apKtJUVTHQgZp05Rxt0cYvUAgnMOTeIfBpt5Xul2qqC92p+aSh+K6H4W7cbGwns120r0z/i6rP4WhYUS/syzgEKdeJO02hcvTKDW7qtQXUSMrEHadmkEx1G1i7+j2m1PPSrVaY+ySGH5WRcTufcVTOR22z5MrRylTNsePJ3Y6NUxHDr+nduQpOyv4SD907T+6bJeKejS9UiTTy114ZdGjqp39xNgV5pfSKbU1JpEjVhB21jUTB87CW7e4hcXyJec6xADKIHULqJ62uPIXWQjecPq0zFSmyH7ykfiLZnUj/axzBfTheH0r0KVQFlAAlYGgbgZnfXa3Q8Mw+6X5GdrqiEMV8Jg6cZQLbF+Owcd+HHDPW0Q1utXz0VXd57upVpnqQw+YB+dud9o+zv0Spkz95rvlj/yNsWWM3GwO70Dj8LSFQHibVIotcsRtYZeZQLTGXjarPwt5aS6Bzt81L71vKdEWtgWkqSiftm3uXqbTD2qqGLSWqNP+OnS3xBn/AI5n7toUW0+PP7vW17E8/wAftHrZKIEj3dPs+VotQ1248xzHS04034dfs+drBoffzP2h1tJieh+HCOR6WktE+fw5jpbap8tuvI9bTY/rXmOtpB6sw/Xn0tI1W/XkOltKt+tfvdbWLdwRPTryXra2tMfeCffzHM9LQNQRw26fZ8ra3u2u/Hr9o9bD6yQPdzP2fOyF6truN+nMfdtOm/CdOI0g78h+FsmX8ev2h1tNASPd15N1she1Eey3uP8AXjvyFvUEfePLhv5Sfl77Ro3fNxPxP3ettYu0fHrzPWwVIWodf6fZ/dtavn+HP921NQnaeHX7Pnaa0evE8+fna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www.dreamstime.com/blank-caution-sign-thumb1198298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6000" r="96667">
                        <a14:backgroundMark x1="48667" y1="84000" x2="48667" y2="84000"/>
                        <a14:backgroundMark x1="43000" y1="88000" x2="43000" y2="88000"/>
                        <a14:backgroundMark x1="30000" y1="72889" x2="30000" y2="72889"/>
                        <a14:backgroundMark x1="24000" y1="76000" x2="24000" y2="76000"/>
                        <a14:backgroundMark x1="71000" y1="87778" x2="71000" y2="8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38"/>
          <a:stretch/>
        </p:blipFill>
        <p:spPr bwMode="auto">
          <a:xfrm>
            <a:off x="6634385" y="5158770"/>
            <a:ext cx="1465751" cy="86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farm3.staticflickr.com/2473/3951933684_2742e843f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895" l="4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0" y="-4762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24.media.tumblr.com/tumblr_lr7ytjS38L1r2mi0uo1_2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66364" l="20000" r="78222">
                        <a14:foregroundMark x1="42222" y1="12273" x2="42222" y2="12273"/>
                        <a14:foregroundMark x1="51111" y1="10000" x2="51111" y2="10000"/>
                        <a14:foregroundMark x1="54222" y1="10000" x2="54222" y2="10000"/>
                        <a14:foregroundMark x1="46667" y1="10000" x2="46667" y2="10000"/>
                        <a14:foregroundMark x1="44000" y1="10909" x2="44000" y2="10909"/>
                        <a14:foregroundMark x1="47111" y1="54091" x2="47111" y2="54091"/>
                        <a14:foregroundMark x1="48000" y1="51818" x2="48000" y2="51818"/>
                        <a14:foregroundMark x1="54667" y1="32273" x2="54667" y2="32273"/>
                        <a14:foregroundMark x1="78222" y1="30000" x2="78222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682">
            <a:off x="1465055" y="1650585"/>
            <a:ext cx="725199" cy="70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http://24.media.tumblr.com/tumblr_lr7ytjS38L1r2mi0uo1_25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66364" l="20000" r="78222">
                        <a14:foregroundMark x1="42222" y1="12273" x2="42222" y2="12273"/>
                        <a14:foregroundMark x1="51111" y1="10000" x2="51111" y2="10000"/>
                        <a14:foregroundMark x1="54222" y1="10000" x2="54222" y2="10000"/>
                        <a14:foregroundMark x1="46667" y1="10000" x2="46667" y2="10000"/>
                        <a14:foregroundMark x1="44000" y1="10909" x2="44000" y2="10909"/>
                        <a14:foregroundMark x1="47111" y1="54091" x2="47111" y2="54091"/>
                        <a14:foregroundMark x1="48000" y1="51818" x2="48000" y2="51818"/>
                        <a14:foregroundMark x1="54667" y1="32273" x2="54667" y2="32273"/>
                        <a14:foregroundMark x1="78222" y1="30000" x2="78222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412">
            <a:off x="2143735" y="2451011"/>
            <a:ext cx="886245" cy="86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24.media.tumblr.com/tumblr_lr7ytjS38L1r2mi0uo1_25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66364" l="20000" r="78222">
                        <a14:foregroundMark x1="42222" y1="12273" x2="42222" y2="12273"/>
                        <a14:foregroundMark x1="51111" y1="10000" x2="51111" y2="10000"/>
                        <a14:foregroundMark x1="54222" y1="10000" x2="54222" y2="10000"/>
                        <a14:foregroundMark x1="46667" y1="10000" x2="46667" y2="10000"/>
                        <a14:foregroundMark x1="44000" y1="10909" x2="44000" y2="10909"/>
                        <a14:foregroundMark x1="47111" y1="54091" x2="47111" y2="54091"/>
                        <a14:foregroundMark x1="48000" y1="51818" x2="48000" y2="51818"/>
                        <a14:foregroundMark x1="54667" y1="32273" x2="54667" y2="32273"/>
                        <a14:foregroundMark x1="78222" y1="30000" x2="78222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559">
            <a:off x="1446979" y="2162271"/>
            <a:ext cx="886245" cy="86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http://24.media.tumblr.com/tumblr_lr7ytjS38L1r2mi0uo1_25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66364" l="20000" r="78222">
                        <a14:foregroundMark x1="42222" y1="12273" x2="42222" y2="12273"/>
                        <a14:foregroundMark x1="51111" y1="10000" x2="51111" y2="10000"/>
                        <a14:foregroundMark x1="54222" y1="10000" x2="54222" y2="10000"/>
                        <a14:foregroundMark x1="46667" y1="10000" x2="46667" y2="10000"/>
                        <a14:foregroundMark x1="44000" y1="10909" x2="44000" y2="10909"/>
                        <a14:foregroundMark x1="47111" y1="54091" x2="47111" y2="54091"/>
                        <a14:foregroundMark x1="48000" y1="51818" x2="48000" y2="51818"/>
                        <a14:foregroundMark x1="54667" y1="32273" x2="54667" y2="32273"/>
                        <a14:foregroundMark x1="78222" y1="30000" x2="78222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649">
            <a:off x="1965076" y="1872587"/>
            <a:ext cx="799052" cy="7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http://24.media.tumblr.com/tumblr_lr7ytjS38L1r2mi0uo1_25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66364" l="20000" r="78222">
                        <a14:foregroundMark x1="42222" y1="12273" x2="42222" y2="12273"/>
                        <a14:foregroundMark x1="51111" y1="10000" x2="51111" y2="10000"/>
                        <a14:foregroundMark x1="54222" y1="10000" x2="54222" y2="10000"/>
                        <a14:foregroundMark x1="46667" y1="10000" x2="46667" y2="10000"/>
                        <a14:foregroundMark x1="44000" y1="10909" x2="44000" y2="10909"/>
                        <a14:foregroundMark x1="47111" y1="54091" x2="47111" y2="54091"/>
                        <a14:foregroundMark x1="48000" y1="51818" x2="48000" y2="51818"/>
                        <a14:foregroundMark x1="54667" y1="32273" x2="54667" y2="32273"/>
                        <a14:foregroundMark x1="78222" y1="30000" x2="78222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271">
            <a:off x="2586880" y="2147746"/>
            <a:ext cx="914070" cy="8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78" y="5370423"/>
            <a:ext cx="937228" cy="6493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473468">
            <a:off x="6856927" y="4469684"/>
            <a:ext cx="920682" cy="90123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88917" y="4530310"/>
            <a:ext cx="14567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Kredit" pitchFamily="2" charset="0"/>
              </a:rPr>
              <a:t>Ash Creek 2012</a:t>
            </a:r>
            <a:endParaRPr lang="en-US" sz="1400" b="1" dirty="0">
              <a:latin typeface="Kredi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Effects of Climate Change on Numbers of Large Fires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5126502" cy="512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1507153"/>
            <a:ext cx="3733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Figure 4a scatter plot of annual number of</a:t>
            </a:r>
          </a:p>
          <a:p>
            <a:r>
              <a:rPr lang="en-US" sz="2400" dirty="0"/>
              <a:t>large (&gt; 200 ha) forest wildfires </a:t>
            </a:r>
            <a:r>
              <a:rPr lang="en-US" sz="2400" dirty="0" smtClean="0"/>
              <a:t>versus </a:t>
            </a:r>
            <a:r>
              <a:rPr lang="en-US" sz="2400" dirty="0" err="1" smtClean="0"/>
              <a:t>avg</a:t>
            </a:r>
            <a:r>
              <a:rPr lang="en-US" sz="2400" dirty="0" smtClean="0"/>
              <a:t> </a:t>
            </a:r>
            <a:r>
              <a:rPr lang="en-US" sz="2400" dirty="0"/>
              <a:t>spring and summer temperature </a:t>
            </a:r>
            <a:r>
              <a:rPr lang="en-US" sz="2400" dirty="0" smtClean="0"/>
              <a:t>for the Western USA USFS,</a:t>
            </a:r>
            <a:endParaRPr lang="en-US" sz="2400" dirty="0"/>
          </a:p>
          <a:p>
            <a:r>
              <a:rPr lang="en-US" sz="2400" dirty="0"/>
              <a:t>Park Service, and </a:t>
            </a:r>
            <a:r>
              <a:rPr lang="en-US" sz="2400" dirty="0" smtClean="0"/>
              <a:t>BIA</a:t>
            </a:r>
            <a:endParaRPr lang="en-US" sz="2400" dirty="0"/>
          </a:p>
          <a:p>
            <a:r>
              <a:rPr lang="en-US" sz="2400" dirty="0"/>
              <a:t>management units reporting 1972 - </a:t>
            </a:r>
            <a:r>
              <a:rPr lang="en-US" sz="2400" dirty="0" smtClean="0"/>
              <a:t>2004. Fires </a:t>
            </a:r>
            <a:r>
              <a:rPr lang="en-US" sz="2400" dirty="0"/>
              <a:t>reported as igniting in forested areas</a:t>
            </a:r>
          </a:p>
          <a:p>
            <a:r>
              <a:rPr lang="en-US" sz="2400" dirty="0"/>
              <a:t>only.</a:t>
            </a:r>
          </a:p>
        </p:txBody>
      </p:sp>
      <p:sp>
        <p:nvSpPr>
          <p:cNvPr id="6" name="Oval 5"/>
          <p:cNvSpPr/>
          <p:nvPr/>
        </p:nvSpPr>
        <p:spPr>
          <a:xfrm>
            <a:off x="6461174" y="1600200"/>
            <a:ext cx="2378026" cy="327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4572000"/>
            <a:ext cx="41910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8000" y="1828800"/>
            <a:ext cx="0" cy="403860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73051" y="2180525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Jump in # of large fires in years that are .3 degrees warmer than normal.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02387" y="2895600"/>
            <a:ext cx="77782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11001" r="5439" b="32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5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10801" r="4960" b="3799"/>
          <a:stretch/>
        </p:blipFill>
        <p:spPr bwMode="auto">
          <a:xfrm>
            <a:off x="18288" y="0"/>
            <a:ext cx="9125712" cy="685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181600" y="3886200"/>
            <a:ext cx="2667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67200" y="3962400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3733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Flattening?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S Drought Monitor, February 19, 2013"/>
          <p:cNvSpPr>
            <a:spLocks noChangeAspect="1" noChangeArrowheads="1"/>
          </p:cNvSpPr>
          <p:nvPr/>
        </p:nvSpPr>
        <p:spPr bwMode="auto">
          <a:xfrm>
            <a:off x="155575" y="-2293938"/>
            <a:ext cx="64293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www.droughtmonitor.unl.edu/drmo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US Drought Monitor, February 26,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84"/>
            <a:ext cx="9246135" cy="68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cpc.ncep.noaa.gov/products/expert_assessment/season_drought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www.cpc.ncep.noaa.gov/products/expert_assessment/season_drought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://www.cpc.ncep.noaa.gov/products/expert_assessment/season_drought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cpc.ncep.noaa.gov/products/expert_assessment/season_drought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ttp://www.cpc.ncep.noaa.gov/products/expert_assessment/season_drought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5" t="16956" r="14836" b="9474"/>
          <a:stretch/>
        </p:blipFill>
        <p:spPr bwMode="auto">
          <a:xfrm>
            <a:off x="0" y="0"/>
            <a:ext cx="912107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56769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Soil Moisture Anomalies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show the effects the long term drought conditions across SC-SE MT and the Dakotas.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Notice the dry spot that has developed over SW MT.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www.cpc.ncep.noaa.gov/soilmst/img/curr.w30.an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029200" cy="37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pc.ncep.noaa.gov/soilmst/img/curr.w30.an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6047539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0" t="41011" r="23861" b="17977"/>
          <a:stretch/>
        </p:blipFill>
        <p:spPr bwMode="auto">
          <a:xfrm>
            <a:off x="356498" y="129611"/>
            <a:ext cx="8485811" cy="60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rot="3908376">
            <a:off x="3723218" y="1368633"/>
            <a:ext cx="1388026" cy="94151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83385" y="152400"/>
            <a:ext cx="59436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Some of this area is already under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drought </a:t>
            </a:r>
            <a:r>
              <a:rPr lang="en-US" dirty="0" smtClean="0"/>
              <a:t>and will need to be monitored for the potential for “Above Normal” fire potential should drought relief not come.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16200000">
            <a:off x="3210243" y="1309652"/>
            <a:ext cx="854464" cy="345051"/>
          </a:xfrm>
          <a:prstGeom prst="leftArrow">
            <a:avLst>
              <a:gd name="adj1" fmla="val 49999"/>
              <a:gd name="adj2" fmla="val 50000"/>
            </a:avLst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25237" y="2974670"/>
            <a:ext cx="91439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relief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755185" y="2250052"/>
            <a:ext cx="426415" cy="7979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1600" y="6336268"/>
            <a:ext cx="61722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Percent of Normal Precipitation (Last 60 days)</a:t>
            </a:r>
            <a:endParaRPr lang="en-US" sz="2000" b="1" dirty="0"/>
          </a:p>
        </p:txBody>
      </p:sp>
      <p:sp>
        <p:nvSpPr>
          <p:cNvPr id="10" name="Parallelogram 9"/>
          <p:cNvSpPr/>
          <p:nvPr/>
        </p:nvSpPr>
        <p:spPr>
          <a:xfrm>
            <a:off x="3235871" y="1676400"/>
            <a:ext cx="574129" cy="649852"/>
          </a:xfrm>
          <a:prstGeom prst="parallelogram">
            <a:avLst/>
          </a:prstGeom>
          <a:solidFill>
            <a:srgbClr val="FF0000">
              <a:alpha val="29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48241" y="4724400"/>
            <a:ext cx="1209460" cy="606244"/>
          </a:xfrm>
          <a:custGeom>
            <a:avLst/>
            <a:gdLst>
              <a:gd name="connsiteX0" fmla="*/ 689956 w 1351163"/>
              <a:gd name="connsiteY0" fmla="*/ 157942 h 764771"/>
              <a:gd name="connsiteX1" fmla="*/ 689956 w 1351163"/>
              <a:gd name="connsiteY1" fmla="*/ 157942 h 764771"/>
              <a:gd name="connsiteX2" fmla="*/ 615142 w 1351163"/>
              <a:gd name="connsiteY2" fmla="*/ 199505 h 764771"/>
              <a:gd name="connsiteX3" fmla="*/ 565265 w 1351163"/>
              <a:gd name="connsiteY3" fmla="*/ 232756 h 764771"/>
              <a:gd name="connsiteX4" fmla="*/ 548640 w 1351163"/>
              <a:gd name="connsiteY4" fmla="*/ 282633 h 764771"/>
              <a:gd name="connsiteX5" fmla="*/ 498763 w 1351163"/>
              <a:gd name="connsiteY5" fmla="*/ 332509 h 764771"/>
              <a:gd name="connsiteX6" fmla="*/ 482138 w 1351163"/>
              <a:gd name="connsiteY6" fmla="*/ 357447 h 764771"/>
              <a:gd name="connsiteX7" fmla="*/ 440574 w 1351163"/>
              <a:gd name="connsiteY7" fmla="*/ 374073 h 764771"/>
              <a:gd name="connsiteX8" fmla="*/ 390698 w 1351163"/>
              <a:gd name="connsiteY8" fmla="*/ 407324 h 764771"/>
              <a:gd name="connsiteX9" fmla="*/ 266007 w 1351163"/>
              <a:gd name="connsiteY9" fmla="*/ 432262 h 764771"/>
              <a:gd name="connsiteX10" fmla="*/ 241069 w 1351163"/>
              <a:gd name="connsiteY10" fmla="*/ 457200 h 764771"/>
              <a:gd name="connsiteX11" fmla="*/ 166254 w 1351163"/>
              <a:gd name="connsiteY11" fmla="*/ 498764 h 764771"/>
              <a:gd name="connsiteX12" fmla="*/ 124691 w 1351163"/>
              <a:gd name="connsiteY12" fmla="*/ 523702 h 764771"/>
              <a:gd name="connsiteX13" fmla="*/ 91440 w 1351163"/>
              <a:gd name="connsiteY13" fmla="*/ 532015 h 764771"/>
              <a:gd name="connsiteX14" fmla="*/ 66502 w 1351163"/>
              <a:gd name="connsiteY14" fmla="*/ 540327 h 764771"/>
              <a:gd name="connsiteX15" fmla="*/ 0 w 1351163"/>
              <a:gd name="connsiteY15" fmla="*/ 590204 h 764771"/>
              <a:gd name="connsiteX16" fmla="*/ 41563 w 1351163"/>
              <a:gd name="connsiteY16" fmla="*/ 631767 h 764771"/>
              <a:gd name="connsiteX17" fmla="*/ 108065 w 1351163"/>
              <a:gd name="connsiteY17" fmla="*/ 648393 h 764771"/>
              <a:gd name="connsiteX18" fmla="*/ 124691 w 1351163"/>
              <a:gd name="connsiteY18" fmla="*/ 665018 h 764771"/>
              <a:gd name="connsiteX19" fmla="*/ 133003 w 1351163"/>
              <a:gd name="connsiteY19" fmla="*/ 689956 h 764771"/>
              <a:gd name="connsiteX20" fmla="*/ 157942 w 1351163"/>
              <a:gd name="connsiteY20" fmla="*/ 698269 h 764771"/>
              <a:gd name="connsiteX21" fmla="*/ 199505 w 1351163"/>
              <a:gd name="connsiteY21" fmla="*/ 706582 h 764771"/>
              <a:gd name="connsiteX22" fmla="*/ 224443 w 1351163"/>
              <a:gd name="connsiteY22" fmla="*/ 723207 h 764771"/>
              <a:gd name="connsiteX23" fmla="*/ 266007 w 1351163"/>
              <a:gd name="connsiteY23" fmla="*/ 731520 h 764771"/>
              <a:gd name="connsiteX24" fmla="*/ 382385 w 1351163"/>
              <a:gd name="connsiteY24" fmla="*/ 748145 h 764771"/>
              <a:gd name="connsiteX25" fmla="*/ 731520 w 1351163"/>
              <a:gd name="connsiteY25" fmla="*/ 739833 h 764771"/>
              <a:gd name="connsiteX26" fmla="*/ 748145 w 1351163"/>
              <a:gd name="connsiteY26" fmla="*/ 714895 h 764771"/>
              <a:gd name="connsiteX27" fmla="*/ 764771 w 1351163"/>
              <a:gd name="connsiteY27" fmla="*/ 656705 h 764771"/>
              <a:gd name="connsiteX28" fmla="*/ 789709 w 1351163"/>
              <a:gd name="connsiteY28" fmla="*/ 648393 h 764771"/>
              <a:gd name="connsiteX29" fmla="*/ 914400 w 1351163"/>
              <a:gd name="connsiteY29" fmla="*/ 665018 h 764771"/>
              <a:gd name="connsiteX30" fmla="*/ 964276 w 1351163"/>
              <a:gd name="connsiteY30" fmla="*/ 689956 h 764771"/>
              <a:gd name="connsiteX31" fmla="*/ 1039091 w 1351163"/>
              <a:gd name="connsiteY31" fmla="*/ 706582 h 764771"/>
              <a:gd name="connsiteX32" fmla="*/ 1055716 w 1351163"/>
              <a:gd name="connsiteY32" fmla="*/ 731520 h 764771"/>
              <a:gd name="connsiteX33" fmla="*/ 1064029 w 1351163"/>
              <a:gd name="connsiteY33" fmla="*/ 756458 h 764771"/>
              <a:gd name="connsiteX34" fmla="*/ 1097280 w 1351163"/>
              <a:gd name="connsiteY34" fmla="*/ 764771 h 764771"/>
              <a:gd name="connsiteX35" fmla="*/ 1263534 w 1351163"/>
              <a:gd name="connsiteY35" fmla="*/ 756458 h 764771"/>
              <a:gd name="connsiteX36" fmla="*/ 1280160 w 1351163"/>
              <a:gd name="connsiteY36" fmla="*/ 731520 h 764771"/>
              <a:gd name="connsiteX37" fmla="*/ 1296785 w 1351163"/>
              <a:gd name="connsiteY37" fmla="*/ 698269 h 764771"/>
              <a:gd name="connsiteX38" fmla="*/ 1330036 w 1351163"/>
              <a:gd name="connsiteY38" fmla="*/ 648393 h 764771"/>
              <a:gd name="connsiteX39" fmla="*/ 1330036 w 1351163"/>
              <a:gd name="connsiteY39" fmla="*/ 133004 h 764771"/>
              <a:gd name="connsiteX40" fmla="*/ 1280160 w 1351163"/>
              <a:gd name="connsiteY40" fmla="*/ 83127 h 764771"/>
              <a:gd name="connsiteX41" fmla="*/ 1263534 w 1351163"/>
              <a:gd name="connsiteY41" fmla="*/ 58189 h 764771"/>
              <a:gd name="connsiteX42" fmla="*/ 1213658 w 1351163"/>
              <a:gd name="connsiteY42" fmla="*/ 16625 h 764771"/>
              <a:gd name="connsiteX43" fmla="*/ 1172094 w 1351163"/>
              <a:gd name="connsiteY43" fmla="*/ 0 h 764771"/>
              <a:gd name="connsiteX44" fmla="*/ 1080654 w 1351163"/>
              <a:gd name="connsiteY44" fmla="*/ 16625 h 764771"/>
              <a:gd name="connsiteX45" fmla="*/ 1030778 w 1351163"/>
              <a:gd name="connsiteY45" fmla="*/ 33251 h 764771"/>
              <a:gd name="connsiteX46" fmla="*/ 1005840 w 1351163"/>
              <a:gd name="connsiteY46" fmla="*/ 41564 h 764771"/>
              <a:gd name="connsiteX47" fmla="*/ 806334 w 1351163"/>
              <a:gd name="connsiteY47" fmla="*/ 49876 h 764771"/>
              <a:gd name="connsiteX48" fmla="*/ 781396 w 1351163"/>
              <a:gd name="connsiteY48" fmla="*/ 66502 h 764771"/>
              <a:gd name="connsiteX49" fmla="*/ 764771 w 1351163"/>
              <a:gd name="connsiteY49" fmla="*/ 91440 h 764771"/>
              <a:gd name="connsiteX50" fmla="*/ 739832 w 1351163"/>
              <a:gd name="connsiteY50" fmla="*/ 124691 h 764771"/>
              <a:gd name="connsiteX51" fmla="*/ 689956 w 1351163"/>
              <a:gd name="connsiteY51" fmla="*/ 166255 h 764771"/>
              <a:gd name="connsiteX52" fmla="*/ 656705 w 1351163"/>
              <a:gd name="connsiteY52" fmla="*/ 216131 h 764771"/>
              <a:gd name="connsiteX53" fmla="*/ 631767 w 1351163"/>
              <a:gd name="connsiteY53" fmla="*/ 216131 h 764771"/>
              <a:gd name="connsiteX54" fmla="*/ 565265 w 1351163"/>
              <a:gd name="connsiteY54" fmla="*/ 249382 h 764771"/>
              <a:gd name="connsiteX55" fmla="*/ 565265 w 1351163"/>
              <a:gd name="connsiteY55" fmla="*/ 249382 h 76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51163" h="764771">
                <a:moveTo>
                  <a:pt x="689956" y="157942"/>
                </a:moveTo>
                <a:lnTo>
                  <a:pt x="689956" y="157942"/>
                </a:lnTo>
                <a:cubicBezTo>
                  <a:pt x="665018" y="171796"/>
                  <a:pt x="639605" y="184828"/>
                  <a:pt x="615142" y="199505"/>
                </a:cubicBezTo>
                <a:cubicBezTo>
                  <a:pt x="598008" y="209785"/>
                  <a:pt x="565265" y="232756"/>
                  <a:pt x="565265" y="232756"/>
                </a:cubicBezTo>
                <a:cubicBezTo>
                  <a:pt x="559723" y="249382"/>
                  <a:pt x="561032" y="270241"/>
                  <a:pt x="548640" y="282633"/>
                </a:cubicBezTo>
                <a:cubicBezTo>
                  <a:pt x="532014" y="299258"/>
                  <a:pt x="511805" y="312946"/>
                  <a:pt x="498763" y="332509"/>
                </a:cubicBezTo>
                <a:cubicBezTo>
                  <a:pt x="493221" y="340822"/>
                  <a:pt x="490268" y="351640"/>
                  <a:pt x="482138" y="357447"/>
                </a:cubicBezTo>
                <a:cubicBezTo>
                  <a:pt x="469996" y="366120"/>
                  <a:pt x="453674" y="366928"/>
                  <a:pt x="440574" y="374073"/>
                </a:cubicBezTo>
                <a:cubicBezTo>
                  <a:pt x="423033" y="383641"/>
                  <a:pt x="410083" y="402478"/>
                  <a:pt x="390698" y="407324"/>
                </a:cubicBezTo>
                <a:cubicBezTo>
                  <a:pt x="305188" y="428701"/>
                  <a:pt x="346816" y="420717"/>
                  <a:pt x="266007" y="432262"/>
                </a:cubicBezTo>
                <a:cubicBezTo>
                  <a:pt x="257694" y="440575"/>
                  <a:pt x="250474" y="450147"/>
                  <a:pt x="241069" y="457200"/>
                </a:cubicBezTo>
                <a:cubicBezTo>
                  <a:pt x="211374" y="479471"/>
                  <a:pt x="196703" y="481847"/>
                  <a:pt x="166254" y="498764"/>
                </a:cubicBezTo>
                <a:cubicBezTo>
                  <a:pt x="152130" y="506611"/>
                  <a:pt x="139455" y="517140"/>
                  <a:pt x="124691" y="523702"/>
                </a:cubicBezTo>
                <a:cubicBezTo>
                  <a:pt x="114251" y="528342"/>
                  <a:pt x="102425" y="528876"/>
                  <a:pt x="91440" y="532015"/>
                </a:cubicBezTo>
                <a:cubicBezTo>
                  <a:pt x="83015" y="534422"/>
                  <a:pt x="74815" y="537556"/>
                  <a:pt x="66502" y="540327"/>
                </a:cubicBezTo>
                <a:cubicBezTo>
                  <a:pt x="10104" y="577925"/>
                  <a:pt x="30754" y="559449"/>
                  <a:pt x="0" y="590204"/>
                </a:cubicBezTo>
                <a:cubicBezTo>
                  <a:pt x="18723" y="627652"/>
                  <a:pt x="6156" y="622111"/>
                  <a:pt x="41563" y="631767"/>
                </a:cubicBezTo>
                <a:cubicBezTo>
                  <a:pt x="63607" y="637779"/>
                  <a:pt x="108065" y="648393"/>
                  <a:pt x="108065" y="648393"/>
                </a:cubicBezTo>
                <a:cubicBezTo>
                  <a:pt x="113607" y="653935"/>
                  <a:pt x="120659" y="658298"/>
                  <a:pt x="124691" y="665018"/>
                </a:cubicBezTo>
                <a:cubicBezTo>
                  <a:pt x="129199" y="672532"/>
                  <a:pt x="126807" y="683760"/>
                  <a:pt x="133003" y="689956"/>
                </a:cubicBezTo>
                <a:cubicBezTo>
                  <a:pt x="139199" y="696152"/>
                  <a:pt x="149441" y="696144"/>
                  <a:pt x="157942" y="698269"/>
                </a:cubicBezTo>
                <a:cubicBezTo>
                  <a:pt x="171649" y="701696"/>
                  <a:pt x="185651" y="703811"/>
                  <a:pt x="199505" y="706582"/>
                </a:cubicBezTo>
                <a:cubicBezTo>
                  <a:pt x="207818" y="712124"/>
                  <a:pt x="215089" y="719699"/>
                  <a:pt x="224443" y="723207"/>
                </a:cubicBezTo>
                <a:cubicBezTo>
                  <a:pt x="237672" y="728168"/>
                  <a:pt x="252214" y="728455"/>
                  <a:pt x="266007" y="731520"/>
                </a:cubicBezTo>
                <a:cubicBezTo>
                  <a:pt x="339970" y="747957"/>
                  <a:pt x="254506" y="735358"/>
                  <a:pt x="382385" y="748145"/>
                </a:cubicBezTo>
                <a:cubicBezTo>
                  <a:pt x="498763" y="745374"/>
                  <a:pt x="615587" y="750372"/>
                  <a:pt x="731520" y="739833"/>
                </a:cubicBezTo>
                <a:cubicBezTo>
                  <a:pt x="741469" y="738929"/>
                  <a:pt x="744210" y="724078"/>
                  <a:pt x="748145" y="714895"/>
                </a:cubicBezTo>
                <a:cubicBezTo>
                  <a:pt x="748307" y="714517"/>
                  <a:pt x="760727" y="660749"/>
                  <a:pt x="764771" y="656705"/>
                </a:cubicBezTo>
                <a:cubicBezTo>
                  <a:pt x="770967" y="650509"/>
                  <a:pt x="781396" y="651164"/>
                  <a:pt x="789709" y="648393"/>
                </a:cubicBezTo>
                <a:cubicBezTo>
                  <a:pt x="803357" y="649634"/>
                  <a:pt x="884743" y="652308"/>
                  <a:pt x="914400" y="665018"/>
                </a:cubicBezTo>
                <a:cubicBezTo>
                  <a:pt x="962690" y="685714"/>
                  <a:pt x="915773" y="679178"/>
                  <a:pt x="964276" y="689956"/>
                </a:cubicBezTo>
                <a:cubicBezTo>
                  <a:pt x="1052048" y="709461"/>
                  <a:pt x="982954" y="687870"/>
                  <a:pt x="1039091" y="706582"/>
                </a:cubicBezTo>
                <a:cubicBezTo>
                  <a:pt x="1044633" y="714895"/>
                  <a:pt x="1051248" y="722584"/>
                  <a:pt x="1055716" y="731520"/>
                </a:cubicBezTo>
                <a:cubicBezTo>
                  <a:pt x="1059635" y="739357"/>
                  <a:pt x="1057187" y="750984"/>
                  <a:pt x="1064029" y="756458"/>
                </a:cubicBezTo>
                <a:cubicBezTo>
                  <a:pt x="1072950" y="763595"/>
                  <a:pt x="1086196" y="762000"/>
                  <a:pt x="1097280" y="764771"/>
                </a:cubicBezTo>
                <a:cubicBezTo>
                  <a:pt x="1152698" y="762000"/>
                  <a:pt x="1208942" y="766384"/>
                  <a:pt x="1263534" y="756458"/>
                </a:cubicBezTo>
                <a:cubicBezTo>
                  <a:pt x="1273364" y="754671"/>
                  <a:pt x="1275203" y="740194"/>
                  <a:pt x="1280160" y="731520"/>
                </a:cubicBezTo>
                <a:cubicBezTo>
                  <a:pt x="1286308" y="720761"/>
                  <a:pt x="1290409" y="708895"/>
                  <a:pt x="1296785" y="698269"/>
                </a:cubicBezTo>
                <a:cubicBezTo>
                  <a:pt x="1307065" y="681135"/>
                  <a:pt x="1330036" y="648393"/>
                  <a:pt x="1330036" y="648393"/>
                </a:cubicBezTo>
                <a:cubicBezTo>
                  <a:pt x="1353341" y="461960"/>
                  <a:pt x="1362685" y="412854"/>
                  <a:pt x="1330036" y="133004"/>
                </a:cubicBezTo>
                <a:cubicBezTo>
                  <a:pt x="1327311" y="109650"/>
                  <a:pt x="1293202" y="102690"/>
                  <a:pt x="1280160" y="83127"/>
                </a:cubicBezTo>
                <a:cubicBezTo>
                  <a:pt x="1274618" y="74814"/>
                  <a:pt x="1269930" y="65864"/>
                  <a:pt x="1263534" y="58189"/>
                </a:cubicBezTo>
                <a:cubicBezTo>
                  <a:pt x="1250403" y="42432"/>
                  <a:pt x="1232339" y="25966"/>
                  <a:pt x="1213658" y="16625"/>
                </a:cubicBezTo>
                <a:cubicBezTo>
                  <a:pt x="1200311" y="9952"/>
                  <a:pt x="1185949" y="5542"/>
                  <a:pt x="1172094" y="0"/>
                </a:cubicBezTo>
                <a:cubicBezTo>
                  <a:pt x="1131125" y="5853"/>
                  <a:pt x="1116278" y="5938"/>
                  <a:pt x="1080654" y="16625"/>
                </a:cubicBezTo>
                <a:cubicBezTo>
                  <a:pt x="1063868" y="21661"/>
                  <a:pt x="1047403" y="27709"/>
                  <a:pt x="1030778" y="33251"/>
                </a:cubicBezTo>
                <a:cubicBezTo>
                  <a:pt x="1022465" y="36022"/>
                  <a:pt x="1014595" y="41199"/>
                  <a:pt x="1005840" y="41564"/>
                </a:cubicBezTo>
                <a:lnTo>
                  <a:pt x="806334" y="49876"/>
                </a:lnTo>
                <a:cubicBezTo>
                  <a:pt x="798021" y="55418"/>
                  <a:pt x="788460" y="59437"/>
                  <a:pt x="781396" y="66502"/>
                </a:cubicBezTo>
                <a:cubicBezTo>
                  <a:pt x="774332" y="73566"/>
                  <a:pt x="770578" y="83310"/>
                  <a:pt x="764771" y="91440"/>
                </a:cubicBezTo>
                <a:cubicBezTo>
                  <a:pt x="756718" y="102714"/>
                  <a:pt x="749629" y="114894"/>
                  <a:pt x="739832" y="124691"/>
                </a:cubicBezTo>
                <a:cubicBezTo>
                  <a:pt x="703374" y="161148"/>
                  <a:pt x="724003" y="118588"/>
                  <a:pt x="689956" y="166255"/>
                </a:cubicBezTo>
                <a:cubicBezTo>
                  <a:pt x="681832" y="177629"/>
                  <a:pt x="674500" y="209013"/>
                  <a:pt x="656705" y="216131"/>
                </a:cubicBezTo>
                <a:cubicBezTo>
                  <a:pt x="648987" y="219218"/>
                  <a:pt x="640080" y="216131"/>
                  <a:pt x="631767" y="216131"/>
                </a:cubicBezTo>
                <a:lnTo>
                  <a:pt x="565265" y="249382"/>
                </a:lnTo>
                <a:lnTo>
                  <a:pt x="565265" y="249382"/>
                </a:lnTo>
              </a:path>
            </a:pathLst>
          </a:custGeom>
          <a:solidFill>
            <a:srgbClr val="FFFF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79438" y="3733800"/>
            <a:ext cx="1558037" cy="738758"/>
          </a:xfrm>
          <a:custGeom>
            <a:avLst/>
            <a:gdLst>
              <a:gd name="connsiteX0" fmla="*/ 1488621 w 1558037"/>
              <a:gd name="connsiteY0" fmla="*/ 176649 h 794306"/>
              <a:gd name="connsiteX1" fmla="*/ 1488621 w 1558037"/>
              <a:gd name="connsiteY1" fmla="*/ 176649 h 794306"/>
              <a:gd name="connsiteX2" fmla="*/ 1372243 w 1558037"/>
              <a:gd name="connsiteY2" fmla="*/ 101835 h 794306"/>
              <a:gd name="connsiteX3" fmla="*/ 1197676 w 1558037"/>
              <a:gd name="connsiteY3" fmla="*/ 43646 h 794306"/>
              <a:gd name="connsiteX4" fmla="*/ 1097923 w 1558037"/>
              <a:gd name="connsiteY4" fmla="*/ 35333 h 794306"/>
              <a:gd name="connsiteX5" fmla="*/ 765414 w 1558037"/>
              <a:gd name="connsiteY5" fmla="*/ 10395 h 794306"/>
              <a:gd name="connsiteX6" fmla="*/ 615785 w 1558037"/>
              <a:gd name="connsiteY6" fmla="*/ 27020 h 794306"/>
              <a:gd name="connsiteX7" fmla="*/ 582534 w 1558037"/>
              <a:gd name="connsiteY7" fmla="*/ 43646 h 794306"/>
              <a:gd name="connsiteX8" fmla="*/ 441218 w 1558037"/>
              <a:gd name="connsiteY8" fmla="*/ 60271 h 794306"/>
              <a:gd name="connsiteX9" fmla="*/ 366403 w 1558037"/>
              <a:gd name="connsiteY9" fmla="*/ 101835 h 794306"/>
              <a:gd name="connsiteX10" fmla="*/ 316527 w 1558037"/>
              <a:gd name="connsiteY10" fmla="*/ 143399 h 794306"/>
              <a:gd name="connsiteX11" fmla="*/ 283276 w 1558037"/>
              <a:gd name="connsiteY11" fmla="*/ 151711 h 794306"/>
              <a:gd name="connsiteX12" fmla="*/ 258338 w 1558037"/>
              <a:gd name="connsiteY12" fmla="*/ 160024 h 794306"/>
              <a:gd name="connsiteX13" fmla="*/ 166898 w 1558037"/>
              <a:gd name="connsiteY13" fmla="*/ 168337 h 794306"/>
              <a:gd name="connsiteX14" fmla="*/ 100396 w 1558037"/>
              <a:gd name="connsiteY14" fmla="*/ 176649 h 794306"/>
              <a:gd name="connsiteX15" fmla="*/ 67145 w 1558037"/>
              <a:gd name="connsiteY15" fmla="*/ 193275 h 794306"/>
              <a:gd name="connsiteX16" fmla="*/ 17268 w 1558037"/>
              <a:gd name="connsiteY16" fmla="*/ 251464 h 794306"/>
              <a:gd name="connsiteX17" fmla="*/ 643 w 1558037"/>
              <a:gd name="connsiteY17" fmla="*/ 284715 h 794306"/>
              <a:gd name="connsiteX18" fmla="*/ 42207 w 1558037"/>
              <a:gd name="connsiteY18" fmla="*/ 450969 h 794306"/>
              <a:gd name="connsiteX19" fmla="*/ 67145 w 1558037"/>
              <a:gd name="connsiteY19" fmla="*/ 467595 h 794306"/>
              <a:gd name="connsiteX20" fmla="*/ 100396 w 1558037"/>
              <a:gd name="connsiteY20" fmla="*/ 525784 h 794306"/>
              <a:gd name="connsiteX21" fmla="*/ 117021 w 1558037"/>
              <a:gd name="connsiteY21" fmla="*/ 575660 h 794306"/>
              <a:gd name="connsiteX22" fmla="*/ 141959 w 1558037"/>
              <a:gd name="connsiteY22" fmla="*/ 608911 h 794306"/>
              <a:gd name="connsiteX23" fmla="*/ 175210 w 1558037"/>
              <a:gd name="connsiteY23" fmla="*/ 658788 h 794306"/>
              <a:gd name="connsiteX24" fmla="*/ 241712 w 1558037"/>
              <a:gd name="connsiteY24" fmla="*/ 716977 h 794306"/>
              <a:gd name="connsiteX25" fmla="*/ 258338 w 1558037"/>
              <a:gd name="connsiteY25" fmla="*/ 750228 h 794306"/>
              <a:gd name="connsiteX26" fmla="*/ 299901 w 1558037"/>
              <a:gd name="connsiteY26" fmla="*/ 766853 h 794306"/>
              <a:gd name="connsiteX27" fmla="*/ 457843 w 1558037"/>
              <a:gd name="connsiteY27" fmla="*/ 783479 h 794306"/>
              <a:gd name="connsiteX28" fmla="*/ 565908 w 1558037"/>
              <a:gd name="connsiteY28" fmla="*/ 783479 h 794306"/>
              <a:gd name="connsiteX29" fmla="*/ 590847 w 1558037"/>
              <a:gd name="connsiteY29" fmla="*/ 758540 h 794306"/>
              <a:gd name="connsiteX30" fmla="*/ 632410 w 1558037"/>
              <a:gd name="connsiteY30" fmla="*/ 750228 h 794306"/>
              <a:gd name="connsiteX31" fmla="*/ 657348 w 1558037"/>
              <a:gd name="connsiteY31" fmla="*/ 741915 h 794306"/>
              <a:gd name="connsiteX32" fmla="*/ 690599 w 1558037"/>
              <a:gd name="connsiteY32" fmla="*/ 733602 h 794306"/>
              <a:gd name="connsiteX33" fmla="*/ 823603 w 1558037"/>
              <a:gd name="connsiteY33" fmla="*/ 692039 h 794306"/>
              <a:gd name="connsiteX34" fmla="*/ 848541 w 1558037"/>
              <a:gd name="connsiteY34" fmla="*/ 683726 h 794306"/>
              <a:gd name="connsiteX35" fmla="*/ 881792 w 1558037"/>
              <a:gd name="connsiteY35" fmla="*/ 675413 h 794306"/>
              <a:gd name="connsiteX36" fmla="*/ 915043 w 1558037"/>
              <a:gd name="connsiteY36" fmla="*/ 642162 h 794306"/>
              <a:gd name="connsiteX37" fmla="*/ 939981 w 1558037"/>
              <a:gd name="connsiteY37" fmla="*/ 583973 h 794306"/>
              <a:gd name="connsiteX38" fmla="*/ 998170 w 1558037"/>
              <a:gd name="connsiteY38" fmla="*/ 575660 h 794306"/>
              <a:gd name="connsiteX39" fmla="*/ 1072985 w 1558037"/>
              <a:gd name="connsiteY39" fmla="*/ 583973 h 794306"/>
              <a:gd name="connsiteX40" fmla="*/ 1131174 w 1558037"/>
              <a:gd name="connsiteY40" fmla="*/ 600599 h 794306"/>
              <a:gd name="connsiteX41" fmla="*/ 1230927 w 1558037"/>
              <a:gd name="connsiteY41" fmla="*/ 592286 h 794306"/>
              <a:gd name="connsiteX42" fmla="*/ 1264178 w 1558037"/>
              <a:gd name="connsiteY42" fmla="*/ 534097 h 794306"/>
              <a:gd name="connsiteX43" fmla="*/ 1297428 w 1558037"/>
              <a:gd name="connsiteY43" fmla="*/ 484220 h 794306"/>
              <a:gd name="connsiteX44" fmla="*/ 1355618 w 1558037"/>
              <a:gd name="connsiteY44" fmla="*/ 467595 h 794306"/>
              <a:gd name="connsiteX45" fmla="*/ 1438745 w 1558037"/>
              <a:gd name="connsiteY45" fmla="*/ 450969 h 794306"/>
              <a:gd name="connsiteX46" fmla="*/ 1463683 w 1558037"/>
              <a:gd name="connsiteY46" fmla="*/ 442657 h 794306"/>
              <a:gd name="connsiteX47" fmla="*/ 1538498 w 1558037"/>
              <a:gd name="connsiteY47" fmla="*/ 426031 h 794306"/>
              <a:gd name="connsiteX48" fmla="*/ 1538498 w 1558037"/>
              <a:gd name="connsiteY48" fmla="*/ 193275 h 794306"/>
              <a:gd name="connsiteX49" fmla="*/ 1513559 w 1558037"/>
              <a:gd name="connsiteY49" fmla="*/ 160024 h 794306"/>
              <a:gd name="connsiteX50" fmla="*/ 1488621 w 1558037"/>
              <a:gd name="connsiteY50" fmla="*/ 176649 h 79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58037" h="794306">
                <a:moveTo>
                  <a:pt x="1488621" y="176649"/>
                </a:moveTo>
                <a:lnTo>
                  <a:pt x="1488621" y="176649"/>
                </a:lnTo>
                <a:cubicBezTo>
                  <a:pt x="1449828" y="151711"/>
                  <a:pt x="1412391" y="124527"/>
                  <a:pt x="1372243" y="101835"/>
                </a:cubicBezTo>
                <a:cubicBezTo>
                  <a:pt x="1327470" y="76529"/>
                  <a:pt x="1246839" y="47743"/>
                  <a:pt x="1197676" y="43646"/>
                </a:cubicBezTo>
                <a:lnTo>
                  <a:pt x="1097923" y="35333"/>
                </a:lnTo>
                <a:cubicBezTo>
                  <a:pt x="945357" y="-2807"/>
                  <a:pt x="1054259" y="19422"/>
                  <a:pt x="765414" y="10395"/>
                </a:cubicBezTo>
                <a:cubicBezTo>
                  <a:pt x="698093" y="-6436"/>
                  <a:pt x="727989" y="-4148"/>
                  <a:pt x="615785" y="27020"/>
                </a:cubicBezTo>
                <a:cubicBezTo>
                  <a:pt x="603845" y="30337"/>
                  <a:pt x="594707" y="41327"/>
                  <a:pt x="582534" y="43646"/>
                </a:cubicBezTo>
                <a:cubicBezTo>
                  <a:pt x="535942" y="52521"/>
                  <a:pt x="488323" y="54729"/>
                  <a:pt x="441218" y="60271"/>
                </a:cubicBezTo>
                <a:cubicBezTo>
                  <a:pt x="415935" y="72913"/>
                  <a:pt x="389362" y="85137"/>
                  <a:pt x="366403" y="101835"/>
                </a:cubicBezTo>
                <a:cubicBezTo>
                  <a:pt x="348901" y="114564"/>
                  <a:pt x="335084" y="132265"/>
                  <a:pt x="316527" y="143399"/>
                </a:cubicBezTo>
                <a:cubicBezTo>
                  <a:pt x="306730" y="149277"/>
                  <a:pt x="294261" y="148572"/>
                  <a:pt x="283276" y="151711"/>
                </a:cubicBezTo>
                <a:cubicBezTo>
                  <a:pt x="274851" y="154118"/>
                  <a:pt x="267012" y="158785"/>
                  <a:pt x="258338" y="160024"/>
                </a:cubicBezTo>
                <a:cubicBezTo>
                  <a:pt x="228040" y="164352"/>
                  <a:pt x="197336" y="165133"/>
                  <a:pt x="166898" y="168337"/>
                </a:cubicBezTo>
                <a:cubicBezTo>
                  <a:pt x="144681" y="170676"/>
                  <a:pt x="122563" y="173878"/>
                  <a:pt x="100396" y="176649"/>
                </a:cubicBezTo>
                <a:cubicBezTo>
                  <a:pt x="89312" y="182191"/>
                  <a:pt x="77059" y="185840"/>
                  <a:pt x="67145" y="193275"/>
                </a:cubicBezTo>
                <a:cubicBezTo>
                  <a:pt x="46842" y="208502"/>
                  <a:pt x="29833" y="229475"/>
                  <a:pt x="17268" y="251464"/>
                </a:cubicBezTo>
                <a:cubicBezTo>
                  <a:pt x="11120" y="262223"/>
                  <a:pt x="6185" y="273631"/>
                  <a:pt x="643" y="284715"/>
                </a:cubicBezTo>
                <a:cubicBezTo>
                  <a:pt x="8205" y="405707"/>
                  <a:pt x="-21845" y="396068"/>
                  <a:pt x="42207" y="450969"/>
                </a:cubicBezTo>
                <a:cubicBezTo>
                  <a:pt x="49793" y="457471"/>
                  <a:pt x="58832" y="462053"/>
                  <a:pt x="67145" y="467595"/>
                </a:cubicBezTo>
                <a:cubicBezTo>
                  <a:pt x="82140" y="490087"/>
                  <a:pt x="89850" y="499420"/>
                  <a:pt x="100396" y="525784"/>
                </a:cubicBezTo>
                <a:cubicBezTo>
                  <a:pt x="106905" y="542055"/>
                  <a:pt x="106506" y="561640"/>
                  <a:pt x="117021" y="575660"/>
                </a:cubicBezTo>
                <a:cubicBezTo>
                  <a:pt x="125334" y="586744"/>
                  <a:pt x="134014" y="597561"/>
                  <a:pt x="141959" y="608911"/>
                </a:cubicBezTo>
                <a:cubicBezTo>
                  <a:pt x="153418" y="625281"/>
                  <a:pt x="161081" y="644659"/>
                  <a:pt x="175210" y="658788"/>
                </a:cubicBezTo>
                <a:cubicBezTo>
                  <a:pt x="223839" y="707415"/>
                  <a:pt x="200472" y="689482"/>
                  <a:pt x="241712" y="716977"/>
                </a:cubicBezTo>
                <a:cubicBezTo>
                  <a:pt x="247254" y="728061"/>
                  <a:pt x="248929" y="742163"/>
                  <a:pt x="258338" y="750228"/>
                </a:cubicBezTo>
                <a:cubicBezTo>
                  <a:pt x="269667" y="759939"/>
                  <a:pt x="285745" y="762134"/>
                  <a:pt x="299901" y="766853"/>
                </a:cubicBezTo>
                <a:cubicBezTo>
                  <a:pt x="350546" y="783735"/>
                  <a:pt x="405678" y="780001"/>
                  <a:pt x="457843" y="783479"/>
                </a:cubicBezTo>
                <a:cubicBezTo>
                  <a:pt x="500489" y="794139"/>
                  <a:pt x="512568" y="801259"/>
                  <a:pt x="565908" y="783479"/>
                </a:cubicBezTo>
                <a:cubicBezTo>
                  <a:pt x="577061" y="779761"/>
                  <a:pt x="580332" y="763798"/>
                  <a:pt x="590847" y="758540"/>
                </a:cubicBezTo>
                <a:cubicBezTo>
                  <a:pt x="603484" y="752221"/>
                  <a:pt x="618703" y="753655"/>
                  <a:pt x="632410" y="750228"/>
                </a:cubicBezTo>
                <a:cubicBezTo>
                  <a:pt x="640911" y="748103"/>
                  <a:pt x="648923" y="744322"/>
                  <a:pt x="657348" y="741915"/>
                </a:cubicBezTo>
                <a:cubicBezTo>
                  <a:pt x="668333" y="738776"/>
                  <a:pt x="679515" y="736373"/>
                  <a:pt x="690599" y="733602"/>
                </a:cubicBezTo>
                <a:cubicBezTo>
                  <a:pt x="742909" y="681294"/>
                  <a:pt x="698961" y="715409"/>
                  <a:pt x="823603" y="692039"/>
                </a:cubicBezTo>
                <a:cubicBezTo>
                  <a:pt x="832215" y="690424"/>
                  <a:pt x="840116" y="686133"/>
                  <a:pt x="848541" y="683726"/>
                </a:cubicBezTo>
                <a:cubicBezTo>
                  <a:pt x="859526" y="680587"/>
                  <a:pt x="870708" y="678184"/>
                  <a:pt x="881792" y="675413"/>
                </a:cubicBezTo>
                <a:cubicBezTo>
                  <a:pt x="892876" y="664329"/>
                  <a:pt x="905932" y="654917"/>
                  <a:pt x="915043" y="642162"/>
                </a:cubicBezTo>
                <a:cubicBezTo>
                  <a:pt x="925600" y="627382"/>
                  <a:pt x="921805" y="594071"/>
                  <a:pt x="939981" y="583973"/>
                </a:cubicBezTo>
                <a:cubicBezTo>
                  <a:pt x="957109" y="574458"/>
                  <a:pt x="978774" y="578431"/>
                  <a:pt x="998170" y="575660"/>
                </a:cubicBezTo>
                <a:cubicBezTo>
                  <a:pt x="1023108" y="578431"/>
                  <a:pt x="1048185" y="580158"/>
                  <a:pt x="1072985" y="583973"/>
                </a:cubicBezTo>
                <a:cubicBezTo>
                  <a:pt x="1092370" y="586955"/>
                  <a:pt x="1112552" y="594391"/>
                  <a:pt x="1131174" y="600599"/>
                </a:cubicBezTo>
                <a:cubicBezTo>
                  <a:pt x="1164425" y="597828"/>
                  <a:pt x="1198209" y="598830"/>
                  <a:pt x="1230927" y="592286"/>
                </a:cubicBezTo>
                <a:cubicBezTo>
                  <a:pt x="1266693" y="585133"/>
                  <a:pt x="1255218" y="560977"/>
                  <a:pt x="1264178" y="534097"/>
                </a:cubicBezTo>
                <a:cubicBezTo>
                  <a:pt x="1269230" y="518942"/>
                  <a:pt x="1281577" y="493730"/>
                  <a:pt x="1297428" y="484220"/>
                </a:cubicBezTo>
                <a:cubicBezTo>
                  <a:pt x="1305501" y="479376"/>
                  <a:pt x="1349987" y="468802"/>
                  <a:pt x="1355618" y="467595"/>
                </a:cubicBezTo>
                <a:cubicBezTo>
                  <a:pt x="1383248" y="461674"/>
                  <a:pt x="1411937" y="459904"/>
                  <a:pt x="1438745" y="450969"/>
                </a:cubicBezTo>
                <a:cubicBezTo>
                  <a:pt x="1447058" y="448198"/>
                  <a:pt x="1455129" y="444558"/>
                  <a:pt x="1463683" y="442657"/>
                </a:cubicBezTo>
                <a:cubicBezTo>
                  <a:pt x="1551455" y="423152"/>
                  <a:pt x="1482361" y="444743"/>
                  <a:pt x="1538498" y="426031"/>
                </a:cubicBezTo>
                <a:cubicBezTo>
                  <a:pt x="1566836" y="341011"/>
                  <a:pt x="1562162" y="364839"/>
                  <a:pt x="1538498" y="193275"/>
                </a:cubicBezTo>
                <a:cubicBezTo>
                  <a:pt x="1536605" y="179550"/>
                  <a:pt x="1521612" y="171298"/>
                  <a:pt x="1513559" y="160024"/>
                </a:cubicBezTo>
                <a:cubicBezTo>
                  <a:pt x="1507752" y="151894"/>
                  <a:pt x="1492777" y="173878"/>
                  <a:pt x="1488621" y="176649"/>
                </a:cubicBezTo>
                <a:close/>
              </a:path>
            </a:pathLst>
          </a:custGeom>
          <a:solidFill>
            <a:srgbClr val="FFFF00">
              <a:alpha val="29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24200" y="4965176"/>
            <a:ext cx="685801" cy="1994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90800" y="4359759"/>
            <a:ext cx="29838" cy="5638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12573" y="4961312"/>
            <a:ext cx="91439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June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6349636" y="5140436"/>
            <a:ext cx="2794364" cy="1080655"/>
            <a:chOff x="6349636" y="5140436"/>
            <a:chExt cx="2794364" cy="1080655"/>
          </a:xfrm>
        </p:grpSpPr>
        <p:pic>
          <p:nvPicPr>
            <p:cNvPr id="23" name="Picture 33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1" t="52604" b="9543"/>
            <a:stretch/>
          </p:blipFill>
          <p:spPr bwMode="auto">
            <a:xfrm>
              <a:off x="6349636" y="5140436"/>
              <a:ext cx="2794364" cy="1080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lowchart: Data 18"/>
            <p:cNvSpPr/>
            <p:nvPr/>
          </p:nvSpPr>
          <p:spPr>
            <a:xfrm>
              <a:off x="8001000" y="5330644"/>
              <a:ext cx="381000" cy="308156"/>
            </a:xfrm>
            <a:prstGeom prst="flowChartInputOutpu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34200" y="536180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MAR-JUN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 descr="Map Over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25" y="-1957388"/>
            <a:ext cx="74676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863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30 Day Temps Generally Above Normal</a:t>
            </a:r>
            <a:endParaRPr lang="en-US" sz="2800" dirty="0"/>
          </a:p>
        </p:txBody>
      </p:sp>
      <p:pic>
        <p:nvPicPr>
          <p:cNvPr id="3074" name="Picture 2" descr="http://www.wrcc.dri.edu/cgi-bin/anomimage.pl?wrc30dTvde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5438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3124200"/>
            <a:ext cx="36576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Snowpack is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below-near normal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Areas of most concern are Colorado and SE  Wyoming though these areas have shown improvement over the past 2 weeks.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wcc.nrcs.usda.gov/gis/images/west_swepctnormal_upd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304800"/>
            <a:ext cx="57150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ri.columbia.edu/climate/ENSO/currentinfo/SST_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678"/>
            <a:ext cx="8077200" cy="679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10-Year Averages</a:t>
            </a:r>
            <a:endParaRPr lang="en-US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62861166"/>
              </p:ext>
            </p:extLst>
          </p:nvPr>
        </p:nvGraphicFramePr>
        <p:xfrm>
          <a:off x="381000" y="1524000"/>
          <a:ext cx="7086600" cy="385572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95600"/>
                <a:gridCol w="609600"/>
                <a:gridCol w="914400"/>
                <a:gridCol w="738225"/>
                <a:gridCol w="820726"/>
                <a:gridCol w="1108049"/>
              </a:tblGrid>
              <a:tr h="228600"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Arial"/>
                        </a:rPr>
                        <a:t>WILDLAND FIRE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/>
                        </a:rPr>
                        <a:t>WILDLAND FIRE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/>
                        </a:rPr>
                        <a:t>10-YEAR TOTALS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/>
                        </a:rPr>
                        <a:t>10-YEAR AVERAGE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FIRES</a:t>
                      </a:r>
                      <a:endParaRPr lang="en-US" sz="1200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ACRES</a:t>
                      </a:r>
                      <a:endParaRPr lang="en-US" sz="1200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/>
                        </a:rPr>
                        <a:t>FIRES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ACRES</a:t>
                      </a:r>
                      <a:endParaRPr lang="en-US" sz="1200" dirty="0"/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COMBINED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Bureau of Indian Affairs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"/>
                        </a:rPr>
                        <a:t>BIA</a:t>
                      </a:r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9,471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</a:rPr>
                        <a:t>744,734</a:t>
                      </a:r>
                      <a:endParaRPr lang="en-US" sz="12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947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</a:rPr>
                        <a:t>74,473</a:t>
                      </a:r>
                      <a:endParaRPr lang="en-US" sz="12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Bureau of Land Management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"/>
                        </a:rPr>
                        <a:t>BLM</a:t>
                      </a:r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981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</a:rPr>
                        <a:t>632,567</a:t>
                      </a:r>
                      <a:endParaRPr lang="en-US" sz="12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98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63,257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Department of Defense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"/>
                        </a:rPr>
                        <a:t>DOD</a:t>
                      </a:r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4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</a:rPr>
                        <a:t>0</a:t>
                      </a:r>
                      <a:endParaRPr lang="en-US" sz="12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</a:rPr>
                        <a:t>0</a:t>
                      </a:r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0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Fish &amp; Wildlife Service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"/>
                        </a:rPr>
                        <a:t>FWS</a:t>
                      </a:r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303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</a:rPr>
                        <a:t>155,917</a:t>
                      </a:r>
                      <a:endParaRPr lang="en-US" sz="12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</a:rPr>
                        <a:t>30</a:t>
                      </a:r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15,592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National Park Service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"/>
                        </a:rPr>
                        <a:t>NPS</a:t>
                      </a:r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327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243,323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</a:rPr>
                        <a:t>33</a:t>
                      </a:r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24,332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Other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"/>
                        </a:rPr>
                        <a:t>TRIBE</a:t>
                      </a:r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</a:rPr>
                        <a:t>188</a:t>
                      </a:r>
                      <a:endParaRPr lang="en-US" sz="1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9,812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</a:rPr>
                        <a:t>19</a:t>
                      </a:r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981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Private Land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latin typeface="Arial"/>
                        </a:rPr>
                        <a:t>PRI</a:t>
                      </a:r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</a:rPr>
                        <a:t>3,787</a:t>
                      </a:r>
                      <a:endParaRPr lang="en-US" sz="1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882,726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rial"/>
                        </a:rPr>
                        <a:t>379</a:t>
                      </a:r>
                      <a:endParaRPr lang="en-US" sz="12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88,273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State Agencies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ST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4,777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654,804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478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65,480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USDA Forest Service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USFS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9,539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2,308,692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954</a:t>
                      </a:r>
                      <a:endParaRPr 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230,869</a:t>
                      </a:r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effectLst/>
                          <a:latin typeface="Arial"/>
                        </a:rPr>
                        <a:t>10-YEAR TOTAL - ALL NRGA AGENCIES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/>
                        </a:rPr>
                        <a:t>29,377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/>
                        </a:rPr>
                        <a:t>5,632,575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/>
                        </a:rPr>
                        <a:t>2,938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Arial"/>
                        </a:rPr>
                        <a:t>563,258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7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823" y="304800"/>
            <a:ext cx="9135177" cy="914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Best Analog Years (from an ENSO Perspective):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1487</a:t>
            </a:r>
          </a:p>
        </p:txBody>
      </p:sp>
      <p:pic>
        <p:nvPicPr>
          <p:cNvPr id="6150" name="Picture 6" descr="http://www.wcc.nrcs.usda.gov/ftpref/support/water/westwide/snowpack/wy2013/snow13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63" y="1595387"/>
            <a:ext cx="3884961" cy="5240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23" y="5612208"/>
            <a:ext cx="5232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…Actually, there are none this time around.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2" name="Picture 8" descr="http://news.bbcimg.co.uk/media/images/63438000/jpg/_63438315_e0560054-early_map_of_the_world,_with_america-sp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73429"/>
            <a:ext cx="4856836" cy="2731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Montana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32905" y="2209800"/>
            <a:ext cx="5334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533400"/>
            <a:ext cx="4343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CPC Outlooks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(March 2013)</a:t>
            </a:r>
          </a:p>
        </p:txBody>
      </p:sp>
      <p:pic>
        <p:nvPicPr>
          <p:cNvPr id="2050" name="Picture 2" descr="http://www.cpc.ncep.noaa.gov/products/predictions/30day/off14_te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25429"/>
            <a:ext cx="4468578" cy="4010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/products/predictions/30day/off14_prc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25429"/>
            <a:ext cx="4322183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Outlooks for Fire Season </a:t>
            </a:r>
            <a:r>
              <a:rPr lang="en-US" dirty="0" smtClean="0"/>
              <a:t>(July-September)</a:t>
            </a:r>
          </a:p>
        </p:txBody>
      </p:sp>
      <p:sp>
        <p:nvSpPr>
          <p:cNvPr id="2" name="AutoShape 2" descr="/products/predictions/long_range/lead05/off05_temp.gif"/>
          <p:cNvSpPr>
            <a:spLocks noChangeAspect="1" noChangeArrowheads="1"/>
          </p:cNvSpPr>
          <p:nvPr/>
        </p:nvSpPr>
        <p:spPr bwMode="auto">
          <a:xfrm>
            <a:off x="155575" y="-2468563"/>
            <a:ext cx="5143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/products/predictions/long_range/lead05/off05_temp.gif"/>
          <p:cNvSpPr>
            <a:spLocks noChangeAspect="1" noChangeArrowheads="1"/>
          </p:cNvSpPr>
          <p:nvPr/>
        </p:nvSpPr>
        <p:spPr bwMode="auto">
          <a:xfrm>
            <a:off x="307975" y="-2316163"/>
            <a:ext cx="5143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/products/predictions/long_range/lead05/off05_te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5" y="1828800"/>
            <a:ext cx="4352982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/products/predictions/long_range/lead05/off05_prc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6" y="1828800"/>
            <a:ext cx="4430714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685800"/>
          </a:xfrm>
        </p:spPr>
        <p:txBody>
          <a:bodyPr/>
          <a:lstStyle/>
          <a:p>
            <a:r>
              <a:rPr lang="en-US" dirty="0" smtClean="0"/>
              <a:t>Thoughts on ENSO &amp; PDO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382000" cy="4937760"/>
          </a:xfrm>
        </p:spPr>
        <p:txBody>
          <a:bodyPr/>
          <a:lstStyle/>
          <a:p>
            <a:r>
              <a:rPr lang="en-US" dirty="0" smtClean="0"/>
              <a:t>ENSO data from 2012 paralleled 2006, another big season, but it also paralleled several other seasons that were not severe like 1996 and 2001.</a:t>
            </a:r>
          </a:p>
          <a:p>
            <a:r>
              <a:rPr lang="en-US" dirty="0" smtClean="0"/>
              <a:t>Prolonged +ENSO Neutral conditions coupled with	–PDO led to a longer than normal season last year with a near record number of acres burned.</a:t>
            </a:r>
          </a:p>
          <a:p>
            <a:r>
              <a:rPr lang="en-US" dirty="0" smtClean="0"/>
              <a:t>Latest sea surface temperature trends suggest that we will be ENSO Neutral through the first half of the summer. This will likely promote above normal temperatures and below normal precipitation.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</a:rPr>
              <a:t>3 degrees C means everything to us!</a:t>
            </a:r>
          </a:p>
          <a:p>
            <a:r>
              <a:rPr lang="en-US" sz="2000" dirty="0">
                <a:hlinkClick r:id="rId2"/>
              </a:rPr>
              <a:t>http://cses.washington.edu/cig/maps/index.shtml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2" descr="http://iri.columbia.edu/climate/ENSO/currentinfo/SST_ta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26" y="4648201"/>
            <a:ext cx="294609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147126" y="5334000"/>
            <a:ext cx="1320474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914400"/>
          </a:xfrm>
        </p:spPr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Late Winter/Spring 2012 to this Year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8229600" cy="4937760"/>
          </a:xfrm>
        </p:spPr>
        <p:txBody>
          <a:bodyPr/>
          <a:lstStyle/>
          <a:p>
            <a:r>
              <a:rPr lang="en-US" dirty="0" smtClean="0"/>
              <a:t>Central MT – ND at least got some snow this winter…not a lot, but still “some”.</a:t>
            </a:r>
          </a:p>
          <a:p>
            <a:r>
              <a:rPr lang="en-US" dirty="0" smtClean="0"/>
              <a:t>Drought signal showing improvement (E MT and ND) this year compared to last year when it was developing.</a:t>
            </a:r>
          </a:p>
          <a:p>
            <a:r>
              <a:rPr lang="en-US" dirty="0" smtClean="0"/>
              <a:t>Anticipated springtime pattern more progressive and wet than last year.</a:t>
            </a:r>
          </a:p>
          <a:p>
            <a:r>
              <a:rPr lang="en-US" dirty="0" smtClean="0"/>
              <a:t>Mountain snowpack is about 10-20% less this year than last year.</a:t>
            </a:r>
          </a:p>
          <a:p>
            <a:r>
              <a:rPr lang="en-US" dirty="0" smtClean="0"/>
              <a:t>This winter has been less windy and warm than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914400"/>
          </a:xfrm>
        </p:spPr>
        <p:txBody>
          <a:bodyPr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Thoughts on Fire Season 2013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8229600" cy="4937760"/>
          </a:xfrm>
        </p:spPr>
        <p:txBody>
          <a:bodyPr/>
          <a:lstStyle/>
          <a:p>
            <a:r>
              <a:rPr lang="en-US" dirty="0" err="1" smtClean="0"/>
              <a:t>Pregreenup</a:t>
            </a:r>
            <a:r>
              <a:rPr lang="en-US" dirty="0" smtClean="0"/>
              <a:t> grassfire activity possible again across SC and SE MT in drought stricken areas. It probably won’t be as significant as last year’s activity.</a:t>
            </a:r>
          </a:p>
          <a:p>
            <a:r>
              <a:rPr lang="en-US" dirty="0" smtClean="0"/>
              <a:t>Following greenup, same areas across SC and SE MT may experience normal-above normal fire activity again this year in July before the season shifts west.</a:t>
            </a:r>
          </a:p>
          <a:p>
            <a:r>
              <a:rPr lang="en-US" dirty="0" smtClean="0"/>
              <a:t>Normal “core” fire season start is expected in all areas.</a:t>
            </a:r>
          </a:p>
          <a:p>
            <a:r>
              <a:rPr lang="en-US" dirty="0" smtClean="0"/>
              <a:t>Convective activity remains a wildcard.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4071" t="21608" r="12958" b="18199"/>
          <a:stretch>
            <a:fillRect/>
          </a:stretch>
        </p:blipFill>
        <p:spPr bwMode="auto">
          <a:xfrm>
            <a:off x="-76200" y="-152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Rockies Fire Season Outlook for 2013 </a:t>
            </a:r>
          </a:p>
          <a:p>
            <a:pPr algn="ctr"/>
            <a:r>
              <a:rPr lang="en-US" sz="2400" dirty="0" smtClean="0"/>
              <a:t>(July through September)-Preliminary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743200"/>
            <a:ext cx="1371600" cy="400110"/>
          </a:xfrm>
          <a:prstGeom prst="rect">
            <a:avLst/>
          </a:prstGeom>
          <a:gradFill flip="none" rotWithShape="1">
            <a:gsLst>
              <a:gs pos="74000">
                <a:srgbClr val="F37300"/>
              </a:gs>
              <a:gs pos="92000">
                <a:srgbClr val="FF0000"/>
              </a:gs>
              <a:gs pos="0">
                <a:srgbClr val="FFFF00">
                  <a:shade val="67500"/>
                  <a:satMod val="115000"/>
                </a:srgbClr>
              </a:gs>
              <a:gs pos="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Demi" pitchFamily="34" charset="0"/>
              </a:rPr>
              <a:t>See Text</a:t>
            </a:r>
            <a:endParaRPr lang="en-US" sz="2000" dirty="0">
              <a:latin typeface="Franklin Gothic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1086" y="914400"/>
            <a:ext cx="34163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OFFICIAL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819400"/>
            <a:ext cx="1371600" cy="40011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Demi" pitchFamily="34" charset="0"/>
              </a:rPr>
              <a:t>Normal</a:t>
            </a:r>
            <a:endParaRPr lang="en-US" sz="2000" dirty="0">
              <a:latin typeface="Franklin Gothic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94" y="5105400"/>
            <a:ext cx="5504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*Long range climate models point suggest drier than normal conditions across N ID and NW MT and above normal temperatures (region-wide). If another significant monsoon ensues, then the mountains could experience another above normal season.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705290"/>
            <a:ext cx="838200" cy="400110"/>
          </a:xfrm>
          <a:prstGeom prst="rect">
            <a:avLst/>
          </a:prstGeom>
          <a:gradFill flip="none" rotWithShape="1">
            <a:gsLst>
              <a:gs pos="74000">
                <a:srgbClr val="F37300"/>
              </a:gs>
              <a:gs pos="92000">
                <a:srgbClr val="FF0000"/>
              </a:gs>
              <a:gs pos="0">
                <a:srgbClr val="FFFF00">
                  <a:shade val="67500"/>
                  <a:satMod val="115000"/>
                </a:srgbClr>
              </a:gs>
              <a:gs pos="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Demi" pitchFamily="34" charset="0"/>
              </a:rPr>
              <a:t>Text:</a:t>
            </a:r>
            <a:endParaRPr lang="en-US" sz="2000" dirty="0">
              <a:latin typeface="Franklin Gothic Dem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3276600"/>
            <a:ext cx="1371600" cy="40011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Demi" pitchFamily="34" charset="0"/>
              </a:rPr>
              <a:t>Normal</a:t>
            </a:r>
            <a:endParaRPr lang="en-US" sz="2000" dirty="0"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990600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hlinkClick r:id="rId2"/>
              </a:rPr>
              <a:t>http://gacc.nifc.gov/nrcc/</a:t>
            </a:r>
            <a:endParaRPr lang="en-US" i="1" dirty="0">
              <a:solidFill>
                <a:schemeClr val="tx1"/>
              </a:solidFill>
              <a:hlinkClick r:id="rId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2013 Products and Services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08435"/>
              </p:ext>
            </p:extLst>
          </p:nvPr>
        </p:nvGraphicFramePr>
        <p:xfrm>
          <a:off x="4436534" y="1333500"/>
          <a:ext cx="3471332" cy="5245100"/>
        </p:xfrm>
        <a:graphic>
          <a:graphicData uri="http://schemas.openxmlformats.org/drawingml/2006/table">
            <a:tbl>
              <a:tblPr/>
              <a:tblGrid>
                <a:gridCol w="1168398"/>
                <a:gridCol w="1151467"/>
                <a:gridCol w="1151467"/>
              </a:tblGrid>
              <a:tr h="37465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n-US" sz="2200" b="1" i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1,201,117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1,185,199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1,087,920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942,022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2008</a:t>
                      </a:r>
                      <a:endParaRPr lang="en-US" sz="2000" b="1" i="1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241,854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2001</a:t>
                      </a:r>
                      <a:endParaRPr lang="en-US" sz="2000" b="1" i="1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223,310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218,106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2011</a:t>
                      </a:r>
                      <a:endParaRPr lang="en-US" sz="2000" b="1" i="1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198,624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185,457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172,197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2010</a:t>
                      </a:r>
                      <a:endParaRPr lang="en-US" sz="2000" b="1" i="1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70,474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69,016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40,840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820000"/>
                          </a:solidFill>
                          <a:latin typeface="Calibri"/>
                        </a:rPr>
                        <a:t>Median</a:t>
                      </a:r>
                      <a:endParaRPr lang="en-US" sz="2000" b="1" i="0" u="none" strike="noStrike" dirty="0">
                        <a:solidFill>
                          <a:srgbClr val="82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218,106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24500" y="1333500"/>
            <a:ext cx="2209800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24500" y="2857500"/>
            <a:ext cx="2209800" cy="22098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4500" y="5067300"/>
            <a:ext cx="2209800" cy="1143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467600" y="2579914"/>
            <a:ext cx="1295400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2012?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74993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Last Year’s Forecast Under High Uncertainty…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9506" y="1828800"/>
            <a:ext cx="44577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Questions?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about the developing long-term drought conditions across SC and SE MT?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How’s all that standing, dead grass treating you on the East side?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Will there be impacts from the dry fall in the mountains?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will a normal snowpack impact the fire season?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Analog years suggest a normal season. Are they wrong?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will the monsoon be like this year?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820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Thoughts from February 2012 on Fire Season 2012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71601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Clr>
                <a:srgbClr val="006600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400" dirty="0" smtClean="0"/>
              <a:t>ENSO neutral conditions likely for summer though they could flirt with a weak El Nino by late summer.</a:t>
            </a:r>
          </a:p>
          <a:p>
            <a:pPr eaLnBrk="1" hangingPunct="1">
              <a:buClr>
                <a:srgbClr val="006600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400" dirty="0" smtClean="0"/>
              <a:t>Fuels should dry more quickly than in the past 3-4 years…more reminiscent of “early” curing observed during the 2000-2007 period.</a:t>
            </a:r>
          </a:p>
          <a:p>
            <a:pPr eaLnBrk="1" hangingPunct="1">
              <a:buClr>
                <a:srgbClr val="FF0000"/>
              </a:buClr>
              <a:buSzPct val="95000"/>
              <a:buFont typeface="Gill Sans MT" pitchFamily="34" charset="0"/>
              <a:buChar char="x"/>
              <a:defRPr/>
            </a:pPr>
            <a:r>
              <a:rPr lang="en-US" sz="2400" dirty="0" smtClean="0"/>
              <a:t>We may get periodic wetting systems through August which may keep the season from becoming a “barn burner”. </a:t>
            </a:r>
          </a:p>
          <a:p>
            <a:pPr eaLnBrk="1" hangingPunct="1">
              <a:buClr>
                <a:srgbClr val="006600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400" dirty="0" smtClean="0"/>
              <a:t>In March the focus should begin to shift from observing snowpack accumulation to the observing the rate of snowpack loss.</a:t>
            </a:r>
          </a:p>
          <a:p>
            <a:pPr eaLnBrk="1" hangingPunct="1">
              <a:buClr>
                <a:srgbClr val="006600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400" dirty="0" smtClean="0"/>
              <a:t>La Nina springs are usually cool and wet. However, this past winter was not your typical La Nina.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then should spring be typical? </a:t>
            </a:r>
          </a:p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-As a result of recent trends, we’re bucking the system and going for 	a normal spring that has a good warm up in mid-late 	May with high 	elevation snowpack gone by mid June.</a:t>
            </a:r>
          </a:p>
          <a:p>
            <a:pPr eaLnBrk="1" hangingPunct="1">
              <a:buClr>
                <a:srgbClr val="FFC000"/>
              </a:buClr>
              <a:buSzPct val="95000"/>
              <a:buFont typeface="Gill Sans MT" pitchFamily="34" charset="0"/>
              <a:buChar char="–"/>
              <a:defRPr/>
            </a:pPr>
            <a:r>
              <a:rPr lang="en-US" sz="2400" dirty="0" smtClean="0"/>
              <a:t>A typical, average-above average fire season is expected with the season starting a few weeks sooner than in recent years (mid July).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2012-By the Numbers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3,433 Fires for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1,497,972</a:t>
            </a:r>
            <a:r>
              <a:rPr lang="en-US" dirty="0" smtClean="0"/>
              <a:t> acres…making it the “torchbearer” of the modern era-from an acreage standpoint.</a:t>
            </a:r>
          </a:p>
          <a:p>
            <a:r>
              <a:rPr lang="en-US" dirty="0" smtClean="0"/>
              <a:t>This was the largest fire season since 1919 when 1,514,554 acres burned.</a:t>
            </a:r>
          </a:p>
          <a:p>
            <a:r>
              <a:rPr lang="en-US" dirty="0" smtClean="0"/>
              <a:t>1910 is the largest on record at 2,725,796 acres.</a:t>
            </a:r>
          </a:p>
          <a:p>
            <a:r>
              <a:rPr lang="en-US" dirty="0" smtClean="0"/>
              <a:t>A little over 1.8 million acres burned in 1988, but recent research indicates that several very large fires my have been double counted that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96400" cy="990600"/>
          </a:xfrm>
        </p:spPr>
        <p:txBody>
          <a:bodyPr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Acres Burned-The Rankings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	1,497,972 </a:t>
            </a:r>
          </a:p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/>
              <a:t>1,201,117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sz="4000" i="1" dirty="0" smtClean="0"/>
              <a:t>2007	</a:t>
            </a:r>
            <a:r>
              <a:rPr lang="en-US" sz="4000" dirty="0" smtClean="0"/>
              <a:t>1,185,199</a:t>
            </a:r>
            <a:endParaRPr lang="en-US" sz="4000" dirty="0"/>
          </a:p>
          <a:p>
            <a:pPr marL="0" indent="0" eaLnBrk="1" fontAlgn="b" hangingPunct="1">
              <a:buNone/>
            </a:pPr>
            <a:r>
              <a:rPr lang="en-US" sz="4000" i="1" dirty="0" smtClean="0"/>
              <a:t>2000	</a:t>
            </a:r>
            <a:r>
              <a:rPr lang="en-US" sz="4000" dirty="0" smtClean="0"/>
              <a:t>1,087,920</a:t>
            </a:r>
            <a:endParaRPr lang="en-US" sz="4000" dirty="0"/>
          </a:p>
          <a:p>
            <a:pPr marL="0" indent="0" eaLnBrk="1" fontAlgn="b" hangingPunct="1">
              <a:buNone/>
            </a:pPr>
            <a:r>
              <a:rPr lang="en-US" sz="4000" i="1" dirty="0" smtClean="0"/>
              <a:t>2003	</a:t>
            </a:r>
            <a:r>
              <a:rPr lang="en-US" sz="4000" dirty="0" smtClean="0"/>
              <a:t>942,022</a:t>
            </a:r>
          </a:p>
        </p:txBody>
      </p:sp>
    </p:spTree>
    <p:extLst>
      <p:ext uri="{BB962C8B-B14F-4D97-AF65-F5344CB8AC3E}">
        <p14:creationId xmlns:p14="http://schemas.microsoft.com/office/powerpoint/2010/main" val="18966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activefiremaps.fs.fed.us/data/imagery/2012179/mt-east-000/crefl2_A2012179193300-2012179194015_250m_mt-east-000_1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34" t="20605" r="6115"/>
          <a:stretch/>
        </p:blipFill>
        <p:spPr bwMode="auto">
          <a:xfrm>
            <a:off x="152400" y="1382414"/>
            <a:ext cx="4407493" cy="4296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ctivefiremaps.fs.fed.us/data/imagery/2012243/id-mt-000/crefl2_A2012243210716-2012243211846_250m_id-mt-000_1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9" t="15602" b="24468"/>
          <a:stretch/>
        </p:blipFill>
        <p:spPr bwMode="auto">
          <a:xfrm>
            <a:off x="4648200" y="1382414"/>
            <a:ext cx="4347672" cy="4283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0"/>
            <a:ext cx="6019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Fire Season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2012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5" name="AutoShape 4" descr="data:image/jpeg;base64,/9j/4AAQSkZJRgABAQAAAQABAAD/2wCEAAkGBhMSERUUExQWFRUWGCAXGBgYGRseIBoXHBgcGBwcHB0bGycgHRwkGhwYHy8gIycpLS0sGB4xNTAqNSYrLCkBCQoKDgwOGg8PGiwkHSQsKSwsLCwsLCwsLCwpLCwsKSwsLCwsLCwsLCwpLCkpLCwsLCwsLCwsLCwsLCwsLCwsKf/AABEIAL0BCwMBIgACEQEDEQH/xAAbAAACAwEBAQAAAAAAAAAAAAAFBgIDBAcBAP/EAEcQAAIBAQYDBAYHBQcEAQUAAAECEQMABAUSITFBUWEGEyJxBzJCgZGhFCNSYrHB8DNygqLRFRYkQ7Lh8VOSwtJjF0RFc8P/xAAYAQEBAQEBAAAAAAAAAAAAAAABAAIDBP/EACYRAQEAAgICAgEDBQAAAAAAAAABAhESITFBA1FhEyJxBIGh0fD/2gAMAwEAAhEDEQA/AMeF0rxRpKgRFgQWIiTzh3UTw420VnrnRqiDj4Sm2v2FY8DxsZqYQtMwaayeSlvf4iPwtMUMuyZfPKn5A6+dhaLi3AmNajHmgcgf6QLZf7uVI8TsRzAVGXeY1YnhZsaoSNck8pLR7yDYNjnaBruoLOihpjwk7b7MoFqLUacJueVASS68Q7MdfcFFjd0r3bQOoBnTQMPdmzH5He3NK3adWYfWuIO6Ii78Yk679bSrPdWYk3ipUJ1Op184HK10pY6lXvNxA8dSkoH2mVfwKH5WAYh2owlGOZ5IWRllg2gIj1jtxMDzsh1qdxiAlRp47GehzaWtulG6T4bg7sNAGqGpOkCRKWZIdjt+9IVxp/szUJ3MU6Y0M7S2h87B736RajsrU1daYIBz65jy8I0+PGxYCu+Uf2bTVAZGZFgHnLs6rx1i0MTuF7cQ1e4UFJkrmolvgKQ/C10qSsSoX28VixSo2uh1gSeBMDSzzhtzrBKZqVaaMghir5g2ntESGJEGbChhiqPFfcwA9WmKh16DKqieptNcNuUDPVvDnkEUfNmNq5TwzuDj4hSUkVK+ZT9jL8ILfl8LCMQ7XXWnVCLTZlKSGcsTngwMo03j+trKdC4j1aNV/wB+oF+SWm9a7cLpSEajM7k/7++2OWPtbhfunbiqyVlKlWK+DKAoQ8dhqeABtTg/bSvmyKAxb2nUMfIaTJszjF4JKUaCE7xTB/E2+o41UUkoUTqiIv4LaueI3AjFL1iFVGX62GGgCMJHEaDWbCLv2cxGtCijXJGsMGUbkRLaHhZwbFq7b1nP8UfhFq/plT/qOf4m/rYnya9DZUrdhr2NbyO51MGofWiNBlB5jU6WYMI7F0pJNXMRAkKSCSBoJjUkbR+Nj1w7U16RUMxqUxoUPFTuAYn4yOhsw07vRIFahAUmcoAALAaiJhWGgKSAdCI4658mpqlP+7l0u4lgAdoETP8ADGvvtW+N0KKlhTGXgxMH5g/KxzGsIWt9Yug13nXXjAkHXiLLt+7KV6tNlFLMp4rDdQfOxb2tB927SXeu8CiSx5u8n362IYX28utAkDOBBJVWDgx+8BB8jYRcPR3XptmirIOmgA98kz8rZ756Nq+cGGUNwI032mYG4gHXztrradBuuOUb0c1BlD5QagYwQCB4XGWCQSBmnlPA29vVY1KVWiwRCQSPE0g6HMdPEBCzuY5gg2XOy/Z+83Krn7ssCmUpmUZuPPQkzr191nlClZFOolVYTIamSJCtxBBkTw13BIM15cxxm4G7ftCCp1FRZKnhEx608N7DL0WCyok+YA85NuqXi7AzSqorhiJRlBVzuNNg+xEaNwI2sn492VF3VqlDM1EboZLU/u8ys8TqJ6TbNjncfor3CsziTl05MDy5Hz+FjN1xqtTEB8y8VfxKR5Nbfc8IuzIH+lpB4BYOmmoYyDPMW1C7XNBpUUtpq5zj3KqhfjPkbQ1VV/uFKpdReVUUmmCnstrHhn4wOR5SV4QeVmW8VbrVKmpeWOXYZGiOQAKgDyjhbwLchotRSZ0GUDTzZG/GxYrjsthJ2BPl/ta/+zqp2pv/ANrf0syMhy/V0u8H3a8/ypH4WFPiEEg3ekDyKNPvlptLjoxUMcvxVhdsHFBWHiaqHzEDjrDNHmYsLeviLGArCRMBBtwPHS3Rbo2WqjFi0GGknfSePI7m3PMYxOsK9VCzStRlIBgaMRoBsLOWWnTKqK2B4g/r1O7ke1UCx8LYr12HVgBXviErxUs5/paT12OrGTzJt4WPO2P1PpjakdjsPXepeHj7KqoPxJNt13u1xpgKl3do+3V/9RbOoPO3uQ85sXO0bbPpYHqXein8OY/zH8rWf2pWiA5Qclhf9IFh4Vv0bfZn5fO2eVW2TF7pWrIPEc0mc7E8411kbGwgYFVIOapAPshf97MneNxtWXtqZ2eAB3fBe7IYVG012GvCxAVjED8La2rjbLaLU+ls22+UpFSeNpiPO0GpnrbxVNhLy4i0ZJtHTlNp/SAOEWU9FE/aj32kGjjbwNNvDHnaSwVbFez3aJ7rVzLqpjOh2Yfkw4H8QSLCad2Y7Ix8gTbXTwmu21J/hH42ZKZt1qmbveaYr0QDmEGSQBA4oNAwbKDpsZ1EG3NMRx29U6jI8U2UxlyjTyJBkHeZ1swdi8IvVCvFSEpkHvELAkwDBC8CD7W0TvMWzekG/wBF+6VCr1VkMy6gJwUkaEzJgTGvO2rvTdvWwK44/UDKGdgmaWCwNCdToBrxsx37H6Tsvd1FXw6+uGBnbQQREe+bJPeRwHwt533SxMrGZlo23e/V8+dfrUZQrLmBaJJjLmzCCTpzNtKYA37a5uM0TUpMTIB3BDAGOpEdRZMS8Ac7E7l2kq0iIGcDYHcfukaj3WeRmRzu9UVFIZcpXQqwkrO8g+tTP56EG3yXJpIU+LL7WsaaBuL0zsHEERDc7Y6HaKhWXMcyuDtrnE8VMajnr55trFbpUFQTTaSuoKbjnA4dUO/IbDcroT8f7O0QCwPdMPWUglVPE6SQp4bjysq1ri8SoLL9pQSPw098W64butQqpBD6wywQeMrIkjgUMx87KOPdjPHnpiH3Kq2UOOaEbH7trTGWJEcRpbxWi24VbyrZRUqCNIdpM8teNtmFfS6tQIr68dF0A3JMaAWy56DrrRqsfq1cnhlB38xZ5w81RTUVHTPGsnXpPWIsNxfGqd1UiWvFRfWzMcgblA3M8PmNrJ9X0g30klamUcAoAA6AZbakbnTtFyuVSpGnrIrgEjXcNxndQNedknt9hvd35zEd4FqHXiyw38wazHT9I6MFz98pAiFy5Z0ncydf1rYX2nxO63vIxeslVFK5iisGElgCBUmQSdZ42zldnLVhRWhztNgBbU9zTWK6mOdNxPlDsOu/z0tW1wXWK1Ix9ytr/LbnpjTMWtIAc4s5dn+yVJaL16+WqCMtIAMoznU7mTl+EyOFstwv9Krffod3udJ3UFqlRvVSI4ZSSZIG+5tuYVqYWlsRztOks7An3WfMbpfQUD161zu6scq/4eo5JiSAFcH5WHXTH+9GalWvtdTxu2H6e5qmYWv0zwL13wOvVbKiHzYZV97NAtsp9jLwSQTSVhuCWJ1EjZTuONmZKFfMMl2xWrEEF2u1JTsRpAMcwR0Itdj2HuaaVa3fNXUBqtJcpihqcjMi5ZBnWZMtFtT44eEL69g3Al6yLx0Rj+JUWgezV3T174o6TTX8XNjVNFyioKGD0FYSpruzPHCVdFIPSbeDtFSpGDieGUelC7Bj8e9P4WeEPGMNz7PXSqwVKr1G+64O3UU4+dtdTsxQRsv0S8VDzCViP+4MqfO0v75UW/8Ay18q6xF3uiDUbj9gSPjbVfu0aXhQq3TGag3zIKlKdI1YVF06eVnjPpaiFPs0fZwx/N+5H+usx+VtDYE5puCt2u1SPAM1KZ81XTXzsKbB2qergl4qdbzft/MO7n3W13bCL5RIelheFXVhszvLD+JKYPzs6i6V18PdFpPWSgA5CGqcrBSNyBOqbxrPThaV4uqUioa8tLCVF3w+s0r5y44WLYVeSWqfTq+HOSmULdycwE6glmLFT0jWy5Uxuq5CUL9Uut2ps1KRTpsZB8KldCDvBBiBqBwWm1LuG2TF6vld6NIfGoikfGxrCcUoU17urRr3VphXvK02JJ1BFQZl8p5WAXnEKqqmS8PVKgTUF4rE5pmXQIKO3DNA262KUu1N57ljXo0ig3eq0CPvBQVPxFhClS43lUh+7v8AROviCo8dCPq2+APWy5feytzrE91UN2qDenW8PwncdQWtPAVeu2a73haSN7NBoURpOVszDbQgxpwtpxbAaFN1N5+kVQ29SDUC6cWZmK8dQBvY8+ReyBfsNyVhRFWk7sYGSorSToBodCTprbLerlUpOUqqyMPZYEH5/jbo1w7D3WkRXw9aL1Q056xqVIBMkDxwhjiFnysUvV8Qqad8od2u0kd7RPUECafwXztm4T0xcPpyEv8AqLRNXkbdFxT0Y0XGe7tknUb1EPw8a/z2SMZ7LXm7AtUpTTH+ZTOZPeR6vkwFudxsYssYGqzx1sSw/GCrAliHGzj5BgPWH60OtgHfi0heE4ixLpS2OqYdjiV4RwFqHUQfC5HFG4Px5+Y1sRZ0KslXxqTqTGhPBx7La+uND0m3J7pjCoI3XivvnTkeM/mLOGBdsFMZ2LKNC27qNdGHtL11MTMwWt1mW3WXbd2i7KLVWRoRtUjYbQ4HDhmsM7K3Y0Hq0nAWqQpWdioOpU8eB/h6WbqF48INMhl3CyCI19QnSDr4ToeEWpvuGJVAy8DOUaMjfdJ1Vh9k2Vr24j2mZ0qmkwIYakRrmP6362Xjd2+0PfP/AK27dj/Ylb8A1RhnRSgYCJ3K5uIg8DI4DcW5jfuz1ag5pNQZmWJKxBkBtJ148bMumONhgt5lt6beEm3nYSyWL4Dgb1XUwVpzDVDoijjLHT52H4fcKlaotOnqzGB06noN7dZv1zp3a7U6IAbL6sgHxR4n20bUifvHlbeM23jNlXth2qoUaJ7l0ZaS5KShgczfaMHWTLE9OtvfRBcqF2urV61al394Ods1RJC+yp10OuY9XjhbL2Y7TVL3iTXWlSptQpAmpVIMwNIEGNXhR0k2Y/SDeLvcbo15NNTUU5aSHZqjAgSNyAuZtxtbs636JtelTxnE3+k1QLrdPCBnCio5M+EsTK6eKI0A1E26tTxakAAtekANhnTQct7LXZO5m93OnWvdFKbuc4pqsQoaVnNJ1iY5EWnjFJUvd1oUbujrULNWYpISko5gRnY6AG0L2H1vRhTqktVv99qyS0d8ANddAFgDytop4Re7rWT6IKDUFQIe9dgziIhsqkEgwZjgRxNmO/LSGWmrVVZtoZjsJI00BjYEj32rulxRyxWrV8LQwFQyNAY4xII62lslXnCEo16qNdLvfagClVqBQKYeWyhmVmIHBTOkHTNa83q/U4y3LDbsDtKuT7oVQbWdpsb+jd9XQlcq+sD4iBCgFo1kxqbc0xvt3VvV3zF2zmVIzEkaDjwBM7R8rVtMjo7YxiWga/Xan0pUAfhnY29ud6vIcNUv9atzQUwqnhtTE/A8LcOqdoK7BPrGlNBqeHv5cuVjeH9qW79M4GXLBjWDrxJ87GUygljqGO3JKx7ytUvKhVgqtZ6amDuVLCTrEzr7rL9bD8KQy9HMZialR2nSftmwjE8fV6TCmrs2kQrc+cR87KNS53utVYrRqM20BGMDloOVjHd/BtkdGuuO3Ck6LSutIZ4BZVExuQZXXbnvZyONXaidKVMAtkJaYAMHUFI5e/jbjOC9icRapTY3O8FFaT4cmh3jNEaWbvSTdaqXY50FNjVBy55zJk9bQQDMArJixdyySqa06HiPZuleRN3rNRc6rDSsjkJIPum1FLEr3dQFvSd8gEZxGunPb3GLcv7O+kl0c/SGYqlNVC0wsEqR43znVztseHq7joOHelS7FEzuPHAKNLRPDNEiDAIYEa7xbVvqroWp9nbpeAKl3JoPM+EZdZk+HQc9ViZ3Np0at+u5yuq16f21IEAD2piOPrafetpvtwS8UitCu9DNtkIIO4hTrpodFPuthu14vVyAWooqUxPiAjiTuNuG9hNdxe43ipnpMq1FMMabxLRMEocrbjabb7xfbwlQzQD0cshleXmdihUcNdCbCMVp3CogdqtGg7sDo6q7NoIZY8R2GoJ21FsVXGal0OUVReVDZcqhmZSIEECSOO5NnwBu8Zb0Vaje6tFkmUUgSYIh0ZSTBPy42qe/3mjJr0O+X/rUNHj71M7/AMJ1+zYfe8dSsmY3VlYbszKmXrKZm+Qt7Su2INTJNSoqawqhA5HABmlm89JtdpTe+y+HX5WdCisPWNMim6n79NoX4qu29kjEOwrKx+jsl6A4IfGOmWYJGmiM1me6YQKksxKVTov0mSwaeOefOOPDS2284fiqXmlWaot4u6TNCgq0jtEeJfrF4wDJIEKLHGUXGOT1qJVirJkYbqQQQeoOto0qpRgymCNiLdZvGA4dfSQv1Ff7BGVgeRVt/IWWcb9HV4oAlEFVRxXf4b25XGxi42MPZjHWSZ1WdfMyZieMH36+bvd8TRwGDAHadz5EaZh8x0tys1Ch2KNtB/Ag2NYT2hCN4yF6xp79z+NtSmZfZ+JYme8YVCCAQoyt5eHXTg2vmLBWulT2694LcYpLy/ctrueOB92RlOkCIOm2+hnWfw4Fz+8w86Yb+aRPn+O9ttuVqw8re2gY99tWG0A9VFaSpPiC7xuYnjANuEcT/wCjTABTpte6giZCTwQbt7yI/hsI9JPao0qLuDDuClP7ojU+4fNhZqxymqqifWUxlWaSvlCKB6pKbt5kjSytg2G4ditRu7FWqaMeJnqgL4tIJMTIJ91vRJqO2M0YvRZ2UFzuYZky1q8VKg1kaeBDOvhU6jmzWSu2d9OK43RuNPWjdz4zuAyw1ViNjECmAeM87NnaZ/oKireLzXWh6ulaoWNVjoAAJIygn4m0ez/Yakr1Kt3FSiW8DOKrBnIIZ5lZAD+E/eRp4W0fyN18Lvcq307KFmZoJsYnZgNImSD0i2HsLi9S90WvNZlZS7LQYoqt3KtGYx9pht922u9dmqlRGR61YqwKsDVOqkQR6vEaWhhmFNdaSoUTIsqNJyoCAknL9iNTyNgCAw2l37V5+sZO7mfVX7vEE6ceAtChdKd0u7hGdiZYs7ZmLkBQSeMAKPJbfVKqhWaaELvJA4SB5+dgdO/Le60UnX6OkqzKAO8edSnEqsZZ4ktytLRK9It7y3Kp95lHmAwMe/8AKy96OOy9O+G8teRUWjSRXIByhjqw3U7Kp2Nnr0kdhheLuvcNVZkcHIFBDDYncREk8ZtC73Z7rhlfMrd7UcJlgzkEKNImMob42zbqC1yu9Xekl68NFBRDfs3rkyBAOYhlaTPCLH/q2Wsq3K7UlK5UeHd9VILS9QkRIjysuYjiISsTkgzmg8TvIk6ctPhNjOHY0tZdsrD1gPxnlbGdy1tz7HezV9vlGgEBRlQhEYUqebaYJKljHPXhNtlTtBfGE99VylgshsozHYToAfhYTd8TyT9XTbhmZfFEzGYEGDZgr+kC6rQ7koTnTIaR0pg5T4gCWj6yCJ199uU/c3jZvsA7Qdrqlz7k0q3e1KiF3YlmCA6BVzH19dW9kxHGR14vF6NClTFR6qpVFYrULawNpYkjQkHUC3lXK5LVFVzMxAyA7eEcNunkLZe0deo9HwzuJy6yPcTxtuXuSM299CdH0cLeqCvdauW8QS91qsN5P7N9mEa6zvqRZLvlwr0KvdVEenUB2Ig68RPA8wY62e8Du9eqKaorvVCg+EcY3mJHnprZ8GGtVod1fxTrH2curr0NUflPnbph8l32Z2SMBxi+uEo0izGfEUEkpO7TpAlvET77ddr4+EBCrm4DWVjmT+XzssXe/wBOGoXYUmdP8im6rJ13LHxERrJLdLQunYu93vW+VO5pH/IonUj77/lr5C2vDcn28uzXC+Xnu3abwNVNJCyhTwPgZAAecedvavY6t3z1LsEDoIV6gamrzqRlQnvQo+0QgmIMEAle8bw/CkNOmq5x/l04JnhnY7H94k8hZWrti2MHwH6Ndp3GZVIB5jx1T5Qvla21pZ2nul/S7uKlHvDlIAW7o4Bg651YxH2oB6WOdjL3eHUMaypTAkqSJMx7OkGZEnKehscpOmH3cGvenYLoaldyTtByTJJ5LLHXjZW7M4+uIXqp/g3vNLPIvLhVFMj1VpTqoUa6NnLMzHfS1sGvtN2kuN3pA3qJIlaZE1DB0IG4E+0YHW2Pset6qgVVBo3dtVSqcxCcAAddRJnwxI0O9sF97D3aneXvI+oCrmNaoe9Gcnf60nKFA3mZYREamqVW+UxmBu16p8CGakT1nMyE++1peul3a/EbjRp5r7kj2NJc9KceL4QOZsj9mu098asXpKy3FtaZrsGIUaaRBJJBgKQACJnjC5YCl6vNStXol7wTPcl3qKizoczTn9xyDYCw7tF2tKM1NQVZdDIgiOAUjw+ZHu42qYPdrcVu9X9pTpjjPtEc5kQOptzqvUpFzkBjfU9TqNJjz1sIvnaMM5zSSOP3vfJJjiZNtnZa7d9eM9UFKRQrmMidZERJ34wbZuO2MpNNVGoUaVkjiOMdPxHKzfdsYqKgAYkAaEWHYr2VNJiEMkey0AnSdCNCSOcWDLqJkfL+tsbs8ufcaYnzs8ej7Agma91RonqDm3D8j8LKmA4cbxWWmBJJ+Vuu37A6gp06VIDu0HOJbiYs4T2cZ7c29JvaU0qJUGateQI3C7MR/pHmeVnv0adkP7PuKU2H1z/WVv32Hq/wiF8wTxtzup2UxD+1fpd4ubvRoS9NAwYNkB7tQUza5obUbzNnRfS7RQxeLreaB6qP/Iqflbq636hV7bY99Nxy63RCpS71QPF6pq+s7HXXIAABxII2NuvXK593TVV2AgTqT1J4k7k8zbn1zv8AgD1DVQJSqtMsVqKZbczBWTrrbVQ7NXVzNzxOshOsU7wpA/h/K0q19occxSheD3Nzp1bsBo2cZyQBJjOIEzGnDrFlrHO2t5roitRF1BBL96wyEQDvEwNfVJJkWJY618uITPfXvC1Gy5Gu1Nyw00nMJPGD15G2LCsKN8dqvcqvdGVu6KqimeBMhQ9QxIPqDhzsgt0bs/0cPeyPo4PeFvVZzGUM0w3dhTCoDPTWLbc+HvRUUL5eKjZgQi1qVHJlgjKatMGAQIExz2sz4fjNS7U+7q4PeEQkkhDTrKWjU5R5bWzV8UwWqf8AE3UUid892amQPNPmbFpEsNwi81KatSxIBtylSnQreUtTKcOXz3tsGG4og3udcedWkT8nFlxeyuA1j9VeRSPDLXy6+VSfhbVS9F9QCbritcCZENIjlKMBHutJuvNetmWnebgpB4ipSqDeNmCseeg0sErphwLCvh9Sg0wxF2qhTBOoekgkcZgWjiPo5xUHNTvNGrIhlqFxI+yNNFIAkSNra0vuN3dfHcKNbn3NQqcoGn+YfwtAO/s/B6phbwqHkauUiOlUTbHf/RDQvBz0b2w00gK4/lYWM3rtsVX/ABmHXhQd8wFRQTw+spxHv42UMHS6Xm8szmmibmmlMUxm08IFMg8tQZ4anYmMna1Po1YX6LqYaK9QssaZBDE9cwIA+Np3vs3hqswT6Q3cnLUKqSkkTlaoE8J58ulvLzRa6uaN0q1EdlBqZnep3KET/msclRuCASAJLcLHOyV0qXamJpuBBmoMmQiScxBc1A3M8yTOtjhiOMU3TE7ilB/8RSu9NfYVWg6xuNahOm2Y2B3Ts9fMR8VSp9HureqlORUqJwLFtVkcDG/qW34hiuHVa1Wre3oGkqqEZHI8Ukk+DKxqbRBcxMRqLEqVL6VQYYfiZiI1KVSg5TAqJO2oJ5a21ppEVsOwallEIxHqL4qj8pnWPMheVl/DO3OI4hegLrQFOgh8RIDDYxnc6fwLr52y4R2ApreHW+mreWWHYUAXXKxMGqQe8k6+ECYE6izNjfb663JVpUENWpslGkpUL0bw+HXgAT0sdkYqdmLppVr0LvnTxMypkSeZUnKf4rDv7907xUe73Fg1VQIdqbtSG43QTGm5GXzsGpdlr/iRD4hUNCjut3TQ+8GY82k9BZhvV/uGE0QsLSESEXV3PP7TfvMY62hoBuvYUvWWritY3iox8KA/VrqIU7Hl4VAHOba+1HpIudwXuaIFWqvhWlSgKh2AYroP3VBPlZTxDtHiGLnLdwLtdQ2tQneD9sasfu0/ebO2FYI1TIdKrp/9zVRMw4EKwXN7pJ5m0b+SPVwO+4my1MRqNRpbpQXRj5L7H7zS3SzxTwand6BaoPo9AalVHjbzgTPnr0FjdZbvcqZq1Wgj223J5KOH6k25b2x9MNWpNK7fVIdJ9s+/2fxtLyn2r9JNTu2S6L9HprsT+0aSATzXrxtzz628VSlEFjOrE6DqzHbjxmxLDMCvl7KVCrd0WESCwOsxA59efut0r6BdKNJQ9BFqjTJTqEiNT9Z1knRTPUWBb9ELA/RxJzswOU+JyYpg7+beQknlZ1p3mhdFDJq+3euPFP8A8aa5fPU8yLeXu+hlV6rqlLZFA5bhFBHHc6AHdpsBxPF+8GVQFQagAyT1Jj5CB042Mstfy526ZcYxypUJAJUNuZ8RneWO08QPeTYSt3MW2lyeVvAW5W422sbGMAqFXYiNVkyNIDDmRwnjZjuGM1RGUkbeozDfX2Cw268uc2Xr52UvemVaqEHdYb/Q8xaavfKQGakDHEh0OgifErA6deNmO2Fkmqcbv2vrD2m4aEKdzHHxfrnbdT7cPHjVGHUMNzHHSyEnat1ID0n8wAw/laf5baKXa67kwSq/vSn+sLbW63+2nOrf7hW1q3Ok0+0FQ/OAfnbK/ZDCK3iFPuzGg7xknWYhmKxNluli9JtQ41IA10301MiSTz10tlvOM1Gp0qt2dshLIxUErmD0118MaS3LQzZ5U8TxdOyaKBVaqgbKF0y5Kan/AC6cEALPHdjqZsNqdnsapMxo36iVmVpNTgKOQDK/xmwNcXByaoSyoSIWZYAn2gRpJ2+O1iFDtFUQes6nTZn6/aBHDn+U65ji2jHMdon6y6UK450yJj3VB/ptJ/ShVTS9YbXQcSAxH81MD+axfDe1gyAVAajHWQycddoFiCdpKPFaiz93+hNmZSs2fgnDtrgd6IFW75WM+tR1660ybe3fCsBrKRQvQoyc31ddqRB6Z462c+8ulY6mmxgjxATB0PrCdRpYJi3YrCBlFWlQp59FjwTAnTIQNrKQuvYissG64veivAOyV1/K11PD8apDS9XW8cu8pFCec93062GUvRVhx1ouyk7FK5keUG0/7n3pAwuuJ1wy+y75wp3hhroR0FnYb/7w4tTH1mHU6kbmhXA+AeTYbimPM6QFFO81AcqfVlqCzBeo6DMCNgoYEkwY4abjVxG703W91Kd6d/q6NJUVQxIJJqMVXwgAkiDpO8gWXb/gZuyCo92rV3zSTRWGneVKA5EGwUSIgGZJslfhl9uN0qlL1e8pcZ8lQEtmJ/aGoBpMHQ9IgACx/AcLwvOz0K6Vi/A3gtGmXQB5Ejjv87CX9KlxYZb1c6tPpUoho+P9LVrfuzl5nMt3UnmjUjp1UDlz4WEbrp2GuiZitChDAqZp5yVJBiahbl5GdtLZO0GM3DDaJVytMkSKdKBUaNdh5esSB1sJu/YjDag/wl8q0p/6N65iNiSdrasB9FFzu9U16jPeam4euQ0dYiCerT7rC69hPZ7GMUxC9C8UqVO53Q6zUQMaugAMaFjAHiEAczFmfHcOQqGvtel3CMXIZMsiNELFycskkgetoNpkN2t9LV2u007vFertofAG2iR65ngvxFk9Oz98xBxXxCo1NN1p7NHRNqY6nxWtnXvweOz+J3GuIuF8aiyye5PiAAME93WBOXqjDe2HFMNSrUZXul2rvUYFq9Ok+bTmhYwNpIYrzUi2KpiN2uVLu6ahFX2VOsnUF2Oup111OuUHaytX7fVhURqbZQXC7sJBMGADOnNpOmy7GtUn06PiN6u1yUG8sCwHgoJ8hA4fAedub9rfSTeaxXIRSpqylaY2kMIz8x0sqVe0bM1QsS9RmjqfM+f6Ft9w7DXq8OprJUXNqqhSCfLSPf8A82tfa3Ij2j7Q17w6moSTlXKASYlZ8IO08fPlpbZg/o9qV6feVX7imdnI48lEyx6DTqLNidmrnd6i1WUVK6wAiMe7WBAkD1j0By+dtWK1mBFS8OhpMkqVY5pmMqJlEx0IUcSNASTUVyZ8L+rAoXcvJENWfxVXHHb1V6DYbk2yHFhSBU5K1Sd4lE6E/wCaR5Bf3rDbz2hkFaa93TO4zeJv32jX90QvSdbYPpg42xln6jjchK9VzVMt4ieJj5cgOW1sFeiRwI90/haaXldwdelvDXJ6+eluTLJnYHY2sFQdbW1FB308jagpyY/L+loHGj29rj1kpv7mH522UvSGPaokfuv/AFWyM95J6W9FU+futc63yroA7c3VvXR/eqt/5WsXFsOqb92J50yv4LbnvedLSRif9rXKnkaMcwrCoVxSR2LgDIxjNOmfxTE8LEsH7QfR1FOnSpqrEgKilTOrHKASPtGI52RWpFtGmOX4aRbwqwZSC4KnMpBIgxHDoSLdJn9xchy+dkbnVqM7tekepqxLhszEyWOZVJPvthq9hYAFHEWXmHR1kfwFug9wtTUxWqWVmqZmUEeKDppoZ6gH3edvWxgllJVdJBAkTMRrrqCBHDU21yh2Z6/ZxqlJRTYV3Snld8wWW7tkBhjpLc+dsV5wK+0mMU6wEnVTIg1KYB8JPsyfKethaY0quIzopBBykEhpERqNIkfCxCl2mqLVTLeKgBUkZmbLIIGVlMqTqTPT4Z4Y326T5GRcbvS+ux4aVF//AHE+ss+wB7vjkxLHRmo1KxVCMy5k8ME00YxqdfEfkNbNNXtnWd+4bu6jFM4MAjfLwbKW6EGN7DcRpXeuyrXu1MsvjUDOhg5VJhWAPqquoOwHmz4z+o1U8VVoyuDtoQpJ1IPrEHYG2nDsXqBhlEFolkLr7K7xmXidz/Wwt8NurU2RO9oljIdXzkb7AhRuSd50Gts2EdljSqq4viuoIMVKZQgZhMFM4JCgRw0XgLHDS5QyYd6Q2av3f1mcMyS2Vh4WqA7wRPdMfh7qMH7Z1mQFixY7kKGElivASNQdzp7jF+Kdm7rTm8XZmqVvEwQVFy5iKrEkMMwX61z4ZOg00tzLCMbZAq1fVJBDQpBGYuCZEjXb3cbPY3HX6Xa8MIcI08CCOAOoM/aHxFqa9DD637S60jPEKk/EZTZRw3GGrLmDI3OQVMwvJo4MeO4HDXY1dtZpg7+qwPB+cfd4+30Jscq1oRrdgcKfVVqUjvKO41/izDl8LZa3ovRxlpYjXC/YYq48iAyzah7zB0zrrB0OxeOAbh+I24RoYoxjxCIAmZ1IpkDUggnM3s8ugLzo0KXTsvdsNhz4qnCs4lteFNQPCeEKCxsu4/26Oq0p6mdfeRovkJbmUNs3bHEGNKnJiSdRpIyrInkZ2Egxxsj3i9AeFRJjQD9aDqfdFtS7V/LZesc1l9SJjXnyHDqdzxJtmoUK94IZdArAyYABmeP66W03Ds2zEPU84/rbpXZ3su8rUqDKF1SnEe8j2V6bnoLO5PDFyviKux/Z6ld6Oa80lKMNKjStRtZ+rVdxPtGPPhbbTvrODRuqGnTO8GWaOLHkB5AWw9pb9SSu0M9Wp7edvCDyG5MfAWH4h2haoppoop0juqmS3V20LeWgHLjbNyk/lm3QjecTpUQQhStV5nVFP/8AQ/y/vWWr7UqVHL1HLsd2J5bDyHLYW+DR+v8Ae15VY8Qj3i3K5W+WLdsApDb8rSFxPsza40FnQm06VHaLAUm4MBwtU9Nhwm296Z4HXz/K1WU7GbSZBU5rFrO9HIfG1xpm1TUTP+wtB4KflaangYtKJ6WhktgvQJ429Ejj8LQFIW9OlpLVrtx16ESOXG3lZFYAFcsa+EkcZ0E6a8rRDC3rVQLMysW7Hgu6kMMzKW1BABj5jc62oo4TXYhFq967GEVUEsdDrpoAJk5tN7EMMuD3ioEpiSfl1Nug3y8XbB7oaj+J4j71R9PCDuFmOg33gW64XKumO75InaTCa11VDWVGZyVUJUZmJCgjwsoJgzmIIAHHWwZXqGlTqGm5XJmdlTKAdN5gHjqN+FoG/wBW+1Teq7EEyFUTAUiIHJYnQb6mbE6V8jQEgbaf7WcspOjcoGXfEKbvCtLDTUGfLl87bqdds0oWDKMpAY6TuIB2kcRbSK67nKTzZAfmZtTUo02mV3bNy8Ug7eY2tnlizuPlv1U1Fc+IgFTmA2JB/EedtVS+uzqQIQAhlDESTEHjqII4bm3iqkDxPppusfAqbTp0FPtQf1rZ5X1Q3YR2m7iuDkJQoQTKkhpBBExpEgjjIsVY4XW9dFpk8gaf+g5fiLJ14SDMTwFqmXpFnlb5Wzc3o5ulXxUKwM9Ef5rlIthvHo8vdP8AZVp8qjj5P4fnZepyII+IsWu3aO8potZ9ODGfxmxs7iuvcMSojxKxA4mmG/mpECw3+27wpOdEfUQIIPXcc+tmq79vLwvrojjnBU/LT5WJUO3t3qGKtNvgrj5wfla3Gpl+XOr/AHtr0oRafc5TyHikCYAOh0iddIsYwDsBVI8NPJPt1BH4jMT7vhbpGH49difA6A8iAv4gWzYrcLzVnurwgU7KFZf51LE20b2G07jdbkPG/eVRsBEg9F4ebGeVtPZ/GjVd82h0Kj7vHXiZj42Xb32Wvaailn6o4PyJB+VhbVLxQYE56RH20I/Eai2d6Y3Y0drLl3N5ctOWoxdW1gySSJ5gmP8AmwR6tPhrZ1u/aC73mn3V5CiecxPNWIBU/qbCsT9HpALUCai7gGJjodj8rFn0LN9wtNVXhobfJezG7eUm1Ve6FDlYMpG4IIPztUelhlvp38fre19HEQNtbCJI5W8NQ8ha0jAK6HUae+0J6my+Xi0krHytaRlVuJEi0DWTl8zYNRrttPxtrF78rAXE+dok87T04GLR99sFNKflb1KetqyOtvY62kmy+U2+uWHvWcIgliY/3t9d6JdgiAliYA3t0rCMKo4bd2r12AIWXbkPsrzPDTy89Y47axx2+u9C74TdGq1SAQPE2ksx2ReZP5TsLcdxPFK2J3pq9YkUwcqICYCg6AfiTxPyvx7tDVxe8ZmBS70z4E5DrwLnieHuFtQpBVAUQBsLdcsuE1PLWWXqIHTyt4D1t8aJ4Wr7luNuDk0d/bwOSdjauCOFvTXazpNAUTrb41I2B+NqBX5n5WmSLSW/SOlvhU6WzmoOlpUqkmLW1toVRxAtKomY8fxtSz28zE8bOztat3AjfTnP9bRq0JO+kWoynna4U+tna28NJpkE7fC110vLqRDMnUEj5i3iqeFpkNa2RCj2yvVP/Mzx9sA/72LXT0hsTlqUxHErIHwIIstAc/yNp95T62eR5Uy/2vh9b9pRCHnkj509bbMPuF2Bm63lk+7nV196PDfMGye17XhPxtW1YN7I6aCzyPJ1C9YPRrUwKwDmOK5deamSR8ffZMxf0b5mJu9TKOCVJ+TgH5j32D0MRqJqjsvkxHyGlt917W3ldM6MPvIPxFnlPZ5S+S9fuyd7pk5qDkfaQZx8UmPfFh5uhnxFVPIkT8Br8rdEXtg8jwI3kSD+dmC4tQqXZ71e1ZKauaYWAxZumh0nTbgdgLWpfDOo4413j21/mP8A429Uj/4z7m/NbPmLXG7T3lCmRQfVTUp5RI0YAkQYPLnHC1mA9jbleay0y2XMCfA5BJAmACSNd9trc8MuWVx14ev5/wCknxfHh8kyl5f4/wC8OfumkkDrDD8AbZ++6/O3Q8a7AXVKtRUauFAiHyyDx4CeY6Gwf/6e0/8ArOP4B/7268a8fGhpW3gqRp+vlZtq+i+++z3T+Tkf6lFq6Xozv0wUVRzzqR8ASflbjqrjSpPS06WZmCqCSTAAG5s4D0ZXonxGmBzkn8BZp7OdjqN18Xr1ftERH7oszG1qYVj7N9nUuNJq94KhwpZmO1NQJOvP/i3Le1/aypi14CUyUu1PYc+GdvvEaAcPibM/pnxCs70bmkrSde9Y6wxDEQeiwDHNh0ssXK6pSQIo04nmedutswnXlrK66idCgqKFUaDT9dbWqF6/G0Cwt6wXmbcHJoTLbyo4je1IpLaLGP8Am0HzUp42hWuhj/m3u+xtYqkWkwNdmG9rFfn8ranaeVq+7s7TP3gtNTyi3huvW1yXbkR8LSeBWPAWtAA3FvVpRafcGwnqsCNAOP5edvWP6g8z0tqut5pomV6IqeKZzR9kRoJ2B4xrtb5b7R2+jCIA9ckyDqZ6n9G2kyJUblGn5eVrG6x+iOlrad+ohQDdpMCTn3IUaxwkyYHOOFvK99oZSBdgGIjNnOhmJjb3WkyM/T8eR6fr8PG8vkeY+7bY2JXeSfooAmR9a228HnseXC330ugSZu4I8IAzkQAADrxJOuo42UxK56fPr939fhYGEf8APIdLW0bxSBYG7AgmVh2BGkHXjMT+VrLxUQ5SlEJEyC5ObwgDqIMn32ip02j9Sfu2hPQ/P7Pl+vnbbRvNEBQ12DEAAnvWEkZgTEQJOU6bZTz0+a+UMoHcnQAls8EmELc9DlMfvnQWkpQ6jSNeR5j7tmbAe0F2a7Pc75nWmahqJUQSVadiIPGeB9Y9DZcr3tGqFkQID7O+ubU8PgLaqV8oqoD0s0sWzZo0IHh0G4Pu121s70RvtNj93a7Urndu8elTbMaj7nfRQRoNeQ2AiwjDLtT79TVqOtMEHPTIzAgaEaHYxwm1TX2gGlaRyypgsDsGzDUQZkf9g01tHv7vwot1+tO39f11tjKW3cr0fF82GONxzx3/AH16v+9/yYe1/aejeLwGoZiFpFS7CC53GkTp5Dc8LBFxI823PPn5WzVKKHxIpQZY1YtJ4nXhpGnPjFqxSPPj+f71t2159tIz0dHLhuJdWUkgBZ0J5TtvbHjN9vpVPo1apKtJUVTHQgZp05Rxt0cYvUAgnMOTeIfBpt5Xul2qqC92p+aSh+K6H4W7cbGwns120r0z/i6rP4WhYUS/syzgEKdeJO02hcvTKDW7qtQXUSMrEHadmkEx1G1i7+j2m1PPSrVaY+ySGH5WRcTufcVTOR22z5MrRylTNsePJ3Y6NUxHDr+nduQpOyv4SD907T+6bJeKejS9UiTTy114ZdGjqp39xNgV5pfSKbU1JpEjVhB21jUTB87CW7e4hcXyJec6xADKIHULqJ62uPIXWQjecPq0zFSmyH7ykfiLZnUj/axzBfTheH0r0KVQFlAAlYGgbgZnfXa3Q8Mw+6X5GdrqiEMV8Jg6cZQLbF+Owcd+HHDPW0Q1utXz0VXd57upVpnqQw+YB+dud9o+zv0Spkz95rvlj/yNsWWM3GwO70Dj8LSFQHibVIotcsRtYZeZQLTGXjarPwt5aS6Bzt81L71vKdEWtgWkqSiftm3uXqbTD2qqGLSWqNP+OnS3xBn/AI5n7toUW0+PP7vW17E8/wAftHrZKIEj3dPs+VotQ1248xzHS04034dfs+drBoffzP2h1tJieh+HCOR6WktE+fw5jpbap8tuvI9bTY/rXmOtpB6sw/Xn0tI1W/XkOltKt+tfvdbWLdwRPTryXra2tMfeCffzHM9LQNQRw26fZ8ra3u2u/Hr9o9bD6yQPdzP2fOyF6truN+nMfdtOm/CdOI0g78h+FsmX8ev2h1tNASPd15N1she1Eey3uP8AXjvyFvUEfePLhv5Sfl77Ro3fNxPxP3ettYu0fHrzPWwVIWodf6fZ/dtavn+HP921NQnaeHX7Pnaa0evE8+fna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52400" y="5791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June 27, 2012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5791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August 30, 2012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9140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* Billings</a:t>
            </a: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7383" y="2514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* Missoula</a:t>
            </a: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962400"/>
            <a:ext cx="159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*</a:t>
            </a:r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Ash Creek Fire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3319790"/>
            <a:ext cx="1597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* </a:t>
            </a:r>
            <a:r>
              <a:rPr lang="en-US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DahlFire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1153" y="3680903"/>
            <a:ext cx="1597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* Mustang Complex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www.wrh.noaa.gov/tfx/hydro/FAW/HorseBrid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84737"/>
            <a:ext cx="1458388" cy="1015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actors the Influence Fire Season Severity.jpg"/>
          <p:cNvPicPr/>
          <p:nvPr/>
        </p:nvPicPr>
        <p:blipFill>
          <a:blip r:embed="rId3" cstate="print"/>
          <a:srcRect l="3846" t="53419" r="76923" b="22649"/>
          <a:stretch>
            <a:fillRect/>
          </a:stretch>
        </p:blipFill>
        <p:spPr>
          <a:xfrm>
            <a:off x="3695700" y="3175535"/>
            <a:ext cx="1257300" cy="1244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Factors the Influence Fire Season Severity.jpg"/>
          <p:cNvPicPr/>
          <p:nvPr/>
        </p:nvPicPr>
        <p:blipFill>
          <a:blip r:embed="rId3" cstate="print"/>
          <a:srcRect l="29487" t="51709" r="52564" b="22649"/>
          <a:stretch>
            <a:fillRect/>
          </a:stretch>
        </p:blipFill>
        <p:spPr>
          <a:xfrm>
            <a:off x="1295400" y="4495800"/>
            <a:ext cx="1066800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Factors the Influence Fire Season Severity.jpg"/>
          <p:cNvPicPr/>
          <p:nvPr/>
        </p:nvPicPr>
        <p:blipFill>
          <a:blip r:embed="rId3" cstate="print"/>
          <a:srcRect l="53846" t="39743" r="26923" b="22649"/>
          <a:stretch>
            <a:fillRect/>
          </a:stretch>
        </p:blipFill>
        <p:spPr>
          <a:xfrm>
            <a:off x="3310601" y="584775"/>
            <a:ext cx="2023399" cy="1929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Factors the Influence Fire Season Severity.jpg"/>
          <p:cNvPicPr/>
          <p:nvPr/>
        </p:nvPicPr>
        <p:blipFill>
          <a:blip r:embed="rId3" cstate="print"/>
          <a:srcRect l="78130" t="28031" r="2564" b="22903"/>
          <a:stretch>
            <a:fillRect/>
          </a:stretch>
        </p:blipFill>
        <p:spPr>
          <a:xfrm>
            <a:off x="6248400" y="685800"/>
            <a:ext cx="1905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581400" y="6248400"/>
            <a:ext cx="1676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>
                <a:latin typeface="Gill Sans MT"/>
                <a:cs typeface="Arial" charset="0"/>
              </a:rPr>
              <a:t>Fall Moisture and Preexisting Drought Conditions</a:t>
            </a:r>
            <a:endParaRPr lang="en-US" sz="1100" dirty="0">
              <a:latin typeface="Gill Sans MT"/>
              <a:cs typeface="Arial" charset="0"/>
            </a:endParaRPr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1295400" y="5257800"/>
            <a:ext cx="1066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>
                <a:latin typeface="Gill Sans MT"/>
                <a:cs typeface="Arial" charset="0"/>
              </a:rPr>
              <a:t>Winter </a:t>
            </a:r>
            <a:r>
              <a:rPr lang="en-US" sz="1100" b="1" dirty="0" smtClean="0">
                <a:latin typeface="Gill Sans MT"/>
                <a:cs typeface="Arial" charset="0"/>
              </a:rPr>
              <a:t>Snowpack</a:t>
            </a:r>
          </a:p>
          <a:p>
            <a:pPr algn="ctr"/>
            <a:r>
              <a:rPr lang="en-US" sz="1100" b="1" dirty="0" smtClean="0">
                <a:latin typeface="Gill Sans MT"/>
                <a:cs typeface="Arial" charset="0"/>
              </a:rPr>
              <a:t>Melt</a:t>
            </a:r>
            <a:endParaRPr lang="en-US" sz="1100" dirty="0">
              <a:latin typeface="Gill Sans MT"/>
              <a:cs typeface="Arial" charset="0"/>
            </a:endParaRPr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1295400" y="3276600"/>
            <a:ext cx="990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>
                <a:latin typeface="Gill Sans MT"/>
                <a:cs typeface="Arial" charset="0"/>
              </a:rPr>
              <a:t>Spring  Factor</a:t>
            </a:r>
            <a:endParaRPr lang="en-US" sz="1100" dirty="0">
              <a:latin typeface="Gill Sans MT"/>
              <a:cs typeface="Arial" charset="0"/>
            </a:endParaRPr>
          </a:p>
        </p:txBody>
      </p:sp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3200400" y="2477869"/>
            <a:ext cx="2183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  <a:cs typeface="Arial" charset="0"/>
              </a:rPr>
              <a:t>July Temperatures and Precipitation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  <a:cs typeface="Arial" charset="0"/>
            </a:endParaRPr>
          </a:p>
        </p:txBody>
      </p:sp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6172200" y="5410200"/>
            <a:ext cx="1752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>
                <a:latin typeface="Gill Sans MT"/>
                <a:cs typeface="Arial" charset="0"/>
              </a:rPr>
              <a:t>Live/Dead Fuel Moisture</a:t>
            </a:r>
            <a:endParaRPr lang="en-US" sz="1100" dirty="0">
              <a:latin typeface="Gill Sans MT"/>
              <a:cs typeface="Arial" charset="0"/>
            </a:endParaRP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6468802" y="2858869"/>
            <a:ext cx="1455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  <a:cs typeface="Arial" charset="0"/>
              </a:rPr>
              <a:t>Summer Convection</a:t>
            </a: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048000" y="4469038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Gill Sans MT"/>
                <a:cs typeface="Arial" charset="0"/>
              </a:rPr>
              <a:t>Ocean/Atmospheric Circulations (ENSO/PDO/etc.)</a:t>
            </a:r>
            <a:endParaRPr lang="en-US" sz="1600" dirty="0">
              <a:latin typeface="Gill Sans MT"/>
              <a:cs typeface="Arial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52400" y="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cs typeface="Arial" pitchFamily="34" charset="0"/>
              </a:rPr>
              <a:t>Factors that Influence Fire Season Severity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rbhenry\Local Settings\Temporary Internet Files\Content.IE5\FBQ1RLML\MPj043734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300035"/>
            <a:ext cx="1219200" cy="957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Left Arrow 21"/>
          <p:cNvSpPr/>
          <p:nvPr/>
        </p:nvSpPr>
        <p:spPr>
          <a:xfrm rot="1332003">
            <a:off x="2565071" y="5275870"/>
            <a:ext cx="852567" cy="427038"/>
          </a:xfrm>
          <a:prstGeom prst="leftArrow">
            <a:avLst>
              <a:gd name="adj1" fmla="val 38112"/>
              <a:gd name="adj2" fmla="val 71541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30" name="Picture 6" descr="C:\Documents and Settings\rbhenry\Local Settings\Temporary Internet Files\Content.IE5\6QQ2XMDY\MPj0443390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038600"/>
            <a:ext cx="1946387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Left Arrow 25"/>
          <p:cNvSpPr/>
          <p:nvPr/>
        </p:nvSpPr>
        <p:spPr>
          <a:xfrm rot="20409428">
            <a:off x="5155222" y="5298445"/>
            <a:ext cx="763149" cy="427038"/>
          </a:xfrm>
          <a:prstGeom prst="leftArrow">
            <a:avLst>
              <a:gd name="adj1" fmla="val 38112"/>
              <a:gd name="adj2" fmla="val 715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Left Arrow 26"/>
          <p:cNvSpPr/>
          <p:nvPr/>
        </p:nvSpPr>
        <p:spPr>
          <a:xfrm rot="12764319">
            <a:off x="5405288" y="1297039"/>
            <a:ext cx="799924" cy="425450"/>
          </a:xfrm>
          <a:prstGeom prst="leftArrow">
            <a:avLst>
              <a:gd name="adj1" fmla="val 38112"/>
              <a:gd name="adj2" fmla="val 715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Left Arrow 27"/>
          <p:cNvSpPr/>
          <p:nvPr/>
        </p:nvSpPr>
        <p:spPr>
          <a:xfrm rot="9277882">
            <a:off x="2052370" y="1401261"/>
            <a:ext cx="945637" cy="425450"/>
          </a:xfrm>
          <a:prstGeom prst="leftArrow">
            <a:avLst>
              <a:gd name="adj1" fmla="val 38112"/>
              <a:gd name="adj2" fmla="val 715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Left Arrow 28"/>
          <p:cNvSpPr/>
          <p:nvPr/>
        </p:nvSpPr>
        <p:spPr>
          <a:xfrm rot="5400000">
            <a:off x="1508919" y="3825081"/>
            <a:ext cx="609600" cy="427038"/>
          </a:xfrm>
          <a:prstGeom prst="leftArrow">
            <a:avLst>
              <a:gd name="adj1" fmla="val 38112"/>
              <a:gd name="adj2" fmla="val 715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Left Arrow 29"/>
          <p:cNvSpPr/>
          <p:nvPr/>
        </p:nvSpPr>
        <p:spPr>
          <a:xfrm rot="16200000">
            <a:off x="6931928" y="3533090"/>
            <a:ext cx="431582" cy="427038"/>
          </a:xfrm>
          <a:prstGeom prst="leftArrow">
            <a:avLst>
              <a:gd name="adj1" fmla="val 38112"/>
              <a:gd name="adj2" fmla="val 715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47800" y="4419600"/>
            <a:ext cx="100219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27003" y="5334497"/>
            <a:ext cx="100219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76200" y="4343400"/>
            <a:ext cx="1371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Snowpack is generally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80%-95% 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normal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43000" y="5867400"/>
            <a:ext cx="2514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Fall was “near average” across the NR region</a:t>
            </a:r>
            <a:endParaRPr lang="en-US" sz="1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2184737"/>
            <a:ext cx="1562099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ENSO Neutral Springs Typically Lead to </a:t>
            </a:r>
            <a:r>
              <a:rPr lang="en-US" sz="15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avg</a:t>
            </a:r>
            <a:r>
              <a:rPr lang="en-US" sz="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Conditions</a:t>
            </a:r>
            <a:endParaRPr lang="en-US" sz="1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038600"/>
            <a:ext cx="8991600" cy="4937760"/>
          </a:xfrm>
        </p:spPr>
        <p:txBody>
          <a:bodyPr/>
          <a:lstStyle/>
          <a:p>
            <a:r>
              <a:rPr lang="en-US" sz="2400" b="1" dirty="0" smtClean="0"/>
              <a:t>Image 2 A: Fire sizes in relation to snow melt off date (basically, the earlier the melt off date, the larger the fires tend to be).</a:t>
            </a:r>
          </a:p>
          <a:p>
            <a:r>
              <a:rPr lang="en-US" sz="2400" b="1" dirty="0" smtClean="0"/>
              <a:t>Image 2B:  Number of large fires at mid elevations in relation to snow melt off dates. (Basically, the earlier the melt off date, the more large fires that develop).</a:t>
            </a:r>
          </a:p>
          <a:p>
            <a:pPr marL="0" indent="0">
              <a:buNone/>
            </a:pPr>
            <a:r>
              <a:rPr lang="en-US" sz="2400" b="1" dirty="0" smtClean="0"/>
              <a:t>	*Note that the data only goes through 2002!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0" t="46901" r="7590" b="5364"/>
          <a:stretch/>
        </p:blipFill>
        <p:spPr bwMode="auto">
          <a:xfrm>
            <a:off x="1676400" y="76200"/>
            <a:ext cx="5919952" cy="392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3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34975</TotalTime>
  <Words>1052</Words>
  <Application>Microsoft Office PowerPoint</Application>
  <PresentationFormat>On-screen Show (4:3)</PresentationFormat>
  <Paragraphs>208</Paragraphs>
  <Slides>27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Origin</vt:lpstr>
      <vt:lpstr>Fire Season 2013</vt:lpstr>
      <vt:lpstr>10-Year Averages</vt:lpstr>
      <vt:lpstr>PowerPoint Presentation</vt:lpstr>
      <vt:lpstr>Thoughts from February 2012 on Fire Season 2012</vt:lpstr>
      <vt:lpstr>2012-By the Numbers</vt:lpstr>
      <vt:lpstr>2012 Acres Burned-The Rankings</vt:lpstr>
      <vt:lpstr>Fire Season 2012</vt:lpstr>
      <vt:lpstr>PowerPoint Presentation</vt:lpstr>
      <vt:lpstr>PowerPoint Presentation</vt:lpstr>
      <vt:lpstr>Effects of Climate Change on Numbers of Large Fires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Analog Years (from an ENSO Perspective): 1487</vt:lpstr>
      <vt:lpstr>CPC Outlooks (March 2013)</vt:lpstr>
      <vt:lpstr>Early Outlooks for Fire Season (July-September)</vt:lpstr>
      <vt:lpstr>Thoughts on ENSO &amp; PDO trends</vt:lpstr>
      <vt:lpstr>Comparing Late Winter/Spring 2012 to this Year</vt:lpstr>
      <vt:lpstr>Thoughts on Fire Season 2013</vt:lpstr>
      <vt:lpstr>PowerPoint Presentation</vt:lpstr>
      <vt:lpstr>http://gacc.nifc.gov/nrcc/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1910-2010  100th Anniversary</dc:title>
  <dc:creator>rbhenry</dc:creator>
  <cp:lastModifiedBy>USDA Forest Service</cp:lastModifiedBy>
  <cp:revision>220</cp:revision>
  <cp:lastPrinted>2013-02-26T15:08:30Z</cp:lastPrinted>
  <dcterms:created xsi:type="dcterms:W3CDTF">2010-02-04T16:47:14Z</dcterms:created>
  <dcterms:modified xsi:type="dcterms:W3CDTF">2013-03-12T15:37:06Z</dcterms:modified>
</cp:coreProperties>
</file>