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99" r:id="rId3"/>
    <p:sldId id="304" r:id="rId4"/>
    <p:sldId id="307" r:id="rId5"/>
    <p:sldId id="308" r:id="rId6"/>
    <p:sldId id="262" r:id="rId7"/>
    <p:sldId id="296" r:id="rId8"/>
    <p:sldId id="306" r:id="rId9"/>
    <p:sldId id="263" r:id="rId10"/>
    <p:sldId id="259" r:id="rId11"/>
    <p:sldId id="297" r:id="rId12"/>
    <p:sldId id="257" r:id="rId13"/>
    <p:sldId id="271" r:id="rId14"/>
    <p:sldId id="293" r:id="rId15"/>
  </p:sldIdLst>
  <p:sldSz cx="9144000" cy="6858000" type="screen4x3"/>
  <p:notesSz cx="6989763" cy="927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50" autoAdjust="0"/>
    <p:restoredTop sz="94660"/>
  </p:normalViewPr>
  <p:slideViewPr>
    <p:cSldViewPr>
      <p:cViewPr>
        <p:scale>
          <a:sx n="147" d="100"/>
          <a:sy n="147" d="100"/>
        </p:scale>
        <p:origin x="-5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57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9248" y="0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/>
          <a:lstStyle>
            <a:lvl1pPr algn="r">
              <a:defRPr sz="1200"/>
            </a:lvl1pPr>
          </a:lstStyle>
          <a:p>
            <a:fld id="{C8AADC79-026E-4A4D-B7CE-D958F83ADBC5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695325"/>
            <a:ext cx="4637087" cy="3478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0" tIns="46470" rIns="92940" bIns="464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977" y="4405988"/>
            <a:ext cx="5591810" cy="4174093"/>
          </a:xfrm>
          <a:prstGeom prst="rect">
            <a:avLst/>
          </a:prstGeom>
        </p:spPr>
        <p:txBody>
          <a:bodyPr vert="horz" lIns="92940" tIns="46470" rIns="92940" bIns="464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0365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9248" y="8810365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 anchor="b"/>
          <a:lstStyle>
            <a:lvl1pPr algn="r">
              <a:defRPr sz="1200"/>
            </a:lvl1pPr>
          </a:lstStyle>
          <a:p>
            <a:fld id="{A98E0F33-3ED2-4C9A-BA05-3921787AB6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7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18 heavy A/T are T-2 due to downloading….but $70K mechanical fixes could bring the P-3</a:t>
            </a:r>
            <a:r>
              <a:rPr lang="en-US" baseline="0" dirty="0" smtClean="0"/>
              <a:t> fleet</a:t>
            </a:r>
            <a:r>
              <a:rPr lang="en-US" dirty="0" smtClean="0"/>
              <a:t> back up to 3000 gal and T-1 status.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0F33-3ED2-4C9A-BA05-3921787AB6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BLM has 2 T-3 EXC in MT, one at MLC and one at LWT.  LWT item is up for new contract this year (formerly shared contract with PHX)</a:t>
            </a:r>
          </a:p>
          <a:p>
            <a:r>
              <a:rPr lang="en-US" dirty="0" smtClean="0"/>
              <a:t>One of the </a:t>
            </a:r>
            <a:r>
              <a:rPr lang="en-US" dirty="0" err="1" smtClean="0"/>
              <a:t>Shenango</a:t>
            </a:r>
            <a:r>
              <a:rPr lang="en-US" dirty="0" smtClean="0"/>
              <a:t> T-2 helicopters is a T-2L on the LFS contract.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0F33-3ED2-4C9A-BA05-3921787AB6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Reiterate the intent for small units (</a:t>
            </a:r>
            <a:r>
              <a:rPr lang="en-US" dirty="0" err="1" smtClean="0"/>
              <a:t>Lothar</a:t>
            </a:r>
            <a:r>
              <a:rPr lang="en-US" dirty="0" smtClean="0"/>
              <a:t> K. asked that we do this….intended for locations that have access</a:t>
            </a:r>
            <a:r>
              <a:rPr lang="en-US" baseline="0" dirty="0" smtClean="0"/>
              <a:t> limitations that would prevent the use of large units, or long term events that we know will maintain low numbers of personnel - up to around 125-150)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0F33-3ED2-4C9A-BA05-3921787AB6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Gary Stewart</a:t>
            </a:r>
            <a:r>
              <a:rPr lang="en-US" baseline="0" dirty="0" smtClean="0"/>
              <a:t>, any comments on ROSS-ICBS R interface?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0F33-3ED2-4C9A-BA05-3921787AB6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be a detail opportunity for a</a:t>
            </a:r>
            <a:r>
              <a:rPr lang="en-US" baseline="0" dirty="0" smtClean="0"/>
              <a:t> MET position (vice Ochoa/Heffernan)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0F33-3ED2-4C9A-BA05-3921787AB6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1DA7-F9CE-4505-8660-057BC0777706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FD1DA7-F9CE-4505-8660-057BC0777706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461622-6225-4C58-9322-B5067D2F37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676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</a:rPr>
              <a:t>Northern Rockies  dispatcher’s workshop</a:t>
            </a:r>
            <a:endParaRPr lang="en-US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457200" y="4572000"/>
            <a:ext cx="8229600" cy="1143000"/>
          </a:xfrm>
          <a:prstGeom prst="rect">
            <a:avLst/>
          </a:prstGeom>
        </p:spPr>
        <p:txBody>
          <a:bodyPr vert="horz"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cap="all" dirty="0" smtClean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2013</a:t>
            </a:r>
            <a:endParaRPr kumimoji="0" lang="en-US" sz="32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4"/>
          <p:cNvSpPr txBox="1">
            <a:spLocks/>
          </p:cNvSpPr>
          <p:nvPr/>
        </p:nvSpPr>
        <p:spPr>
          <a:xfrm>
            <a:off x="457200" y="2514600"/>
            <a:ext cx="8229600" cy="1219200"/>
          </a:xfrm>
          <a:prstGeom prst="rect">
            <a:avLst/>
          </a:prstGeom>
        </p:spPr>
        <p:txBody>
          <a:bodyPr vert="horz"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 smtClean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National</a:t>
            </a:r>
            <a:r>
              <a:rPr kumimoji="0" lang="en-US" sz="3600" b="1" i="0" u="none" strike="noStrike" kern="1200" cap="all" spc="0" normalizeH="0" noProof="0" dirty="0" smtClean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Interagency coordination center updates</a:t>
            </a:r>
            <a:endParaRPr kumimoji="0" lang="en-US" sz="3600" b="1" i="0" u="none" strike="noStrike" kern="1200" cap="all" spc="0" normalizeH="0" baseline="0" noProof="0" dirty="0">
              <a:ln w="6350">
                <a:noFill/>
              </a:ln>
              <a:solidFill>
                <a:schemeClr val="tx1">
                  <a:lumMod val="95000"/>
                </a:schemeClr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</a:rPr>
              <a:t>Helicopters</a:t>
            </a:r>
            <a:endParaRPr lang="en-US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30 – Type 1 EXC (FS large fire support)</a:t>
            </a:r>
          </a:p>
          <a:p>
            <a:pPr marL="13716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33 – Type 2 EXC Standard Category (FS)</a:t>
            </a:r>
          </a:p>
          <a:p>
            <a:pPr marL="13716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9 – Type 2 EXC Standard Category (BLM)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1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– Type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2 EXC Standard (NPS)</a:t>
            </a: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198 CWN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87 Type 1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57 Type 2 Standard Category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54 Type 2 Restricted Category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Equipment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Caterer and Shower contracts, requirements and ordering procedures remain the same as </a:t>
            </a:r>
            <a:r>
              <a:rPr lang="en-US" sz="3000" dirty="0" smtClean="0"/>
              <a:t>2012.</a:t>
            </a:r>
            <a:endParaRPr lang="en-US" sz="3000" dirty="0"/>
          </a:p>
          <a:p>
            <a:pPr lvl="1"/>
            <a:r>
              <a:rPr lang="en-US" sz="2600" dirty="0"/>
              <a:t>30 Caterer locations between 18 vendors</a:t>
            </a:r>
          </a:p>
          <a:p>
            <a:pPr lvl="1"/>
            <a:r>
              <a:rPr lang="en-US" sz="2600" dirty="0"/>
              <a:t>35 shower locations between 24 vendors (8 of which also have small units, which vary in size from 4 to 11 stalls)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</a:rPr>
              <a:t>Overhead</a:t>
            </a:r>
            <a:endParaRPr lang="en-US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Southern Area has added one national Buying Team (Taylor)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Northern Rockies has dropped one Buying Team (Schilz)</a:t>
            </a:r>
            <a:endParaRPr lang="en-US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</a:rPr>
              <a:t>NICC Positions</a:t>
            </a:r>
            <a:endParaRPr lang="en-US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Outreach has circulated for FS Assistant position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Fire Weather Assistant Program Manager position is being reclassified as FS position and expected to be advertised in the next few months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Intelligence Officer position (FS) is being reclassified to maintain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intel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career ladder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Interviewed last week for 1039 positions (4+, all BLM)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algn="ctr"/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pPr marL="137160" indent="0" algn="ctr"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Questions or Comments?</a:t>
            </a:r>
          </a:p>
          <a:p>
            <a:pPr algn="ctr"/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pPr algn="ctr"/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pPr algn="ctr"/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pPr algn="ctr"/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pPr algn="ctr"/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pPr marL="137160" indent="0" algn="ctr"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Thank You!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  <p:sp>
        <p:nvSpPr>
          <p:cNvPr id="4" name="WordArt 4">
            <a:hlinkHover r:id="" action="ppaction://noaction">
              <a:snd r:embed="rId3" name="applause.wav"/>
            </a:hlinkHover>
          </p:cNvPr>
          <p:cNvSpPr>
            <a:spLocks noChangeArrowheads="1" noChangeShapeType="1" noTextEdit="1"/>
          </p:cNvSpPr>
          <p:nvPr/>
        </p:nvSpPr>
        <p:spPr bwMode="auto">
          <a:xfrm>
            <a:off x="3810000" y="2057400"/>
            <a:ext cx="1447800" cy="2209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?</a:t>
            </a:r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2  0.014 -0.02798  0.021 -0.04663  C 0.04 -0.09993  0.045 -0.15189  0.031 -0.15989  C 0.017 -0.16922  -0.01 -0.13191  -0.029 -0.07861  C -0.039 -0.05063  -0.045 -0.02398  -0.047 -0.004  C -0.05 0.01199  -0.051 0.02798  -0.051 0.04663  C -0.051 0.10659  -0.038 0.15589  -0.023 0.15589  C -0.008 0.15589  0.005 0.10659  0.005 0.04663  C 0.005 0.01865  0.002 -0.00799  -0.003 -0.02665  C -0.005 -0.04264  -0.01 -0.05996  -0.016 -0.07728  C -0.036 -0.13191  -0.063 -0.16922  -0.077 -0.15989  C -0.091 -0.15056  -0.086 -0.09993  -0.066 -0.0453  C -0.058 -0.01999  -0.047 0.00133  -0.036 0.01599  C -0.028 0.02931  -0.019 0.0413  -0.007 0.0533  C 0.029 0.09194  0.065 0.10926  0.075 0.09327  C 0.084 0.07728  0.064 0.03331  0.028 -0.004  C 0.013 -0.01999  -0.003 -0.03198  -0.016 -0.03997  C -0.028 -0.04797  -0.043 -0.05463  -0.059 -0.05863  C -0.103 -0.07195  -0.141 -0.06795  -0.144 -0.04663  C -0.148 -0.02665  -0.115 0  -0.071 0.01332  C -0.051 0.01865  -0.032 0.02132  -0.017 0.01999  C -0.004 0.01999  0.01 0.01732  0.025 0.01332  C 0.069 0  0.102 -0.02798  0.098 -0.04797  C 0.095 -0.06795  0.057 -0.07328  0.013 -0.05996  C -0.008 -0.0533  -0.027 -0.04397  -0.04 -0.03331  C -0.051 -0.02532  -0.062 -0.01599  -0.074 -0.004  C -0.109 0.03464  -0.13 0.07728  -0.12 0.09327  C -0.111 0.10926  -0.074 0.09194  -0.039 0.05463  C -0.022 0.03598  -0.008 0.01732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Current Situation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Very light activity nationally currently, however potential increasing in southern tier</a:t>
            </a:r>
          </a:p>
          <a:p>
            <a:endParaRPr lang="en-US" dirty="0"/>
          </a:p>
          <a:p>
            <a:r>
              <a:rPr lang="en-US" dirty="0" smtClean="0"/>
              <a:t>Three airtankers on duty (1 – Sops, 2 – SW)</a:t>
            </a:r>
          </a:p>
          <a:p>
            <a:endParaRPr lang="en-US" dirty="0"/>
          </a:p>
          <a:p>
            <a:r>
              <a:rPr lang="en-US" dirty="0" smtClean="0"/>
              <a:t>No other national resources committed currently</a:t>
            </a:r>
          </a:p>
          <a:p>
            <a:endParaRPr lang="en-US" dirty="0"/>
          </a:p>
          <a:p>
            <a:r>
              <a:rPr lang="en-US" dirty="0" smtClean="0"/>
              <a:t>NICC has been processing miscellaneous overhead requests in support of SA Rx projects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2120" y="762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</a:rPr>
              <a:t>National Mob Guide Updates</a:t>
            </a:r>
            <a:endParaRPr lang="en-US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5020" y="1295401"/>
            <a:ext cx="754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Chapter </a:t>
            </a:r>
            <a:r>
              <a:rPr lang="en-US" sz="2800" b="1" dirty="0" smtClean="0"/>
              <a:t>20</a:t>
            </a:r>
          </a:p>
          <a:p>
            <a:endParaRPr lang="en-US" sz="2800" dirty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/>
              <a:t>Changed gallons on airtanker typing to reflect contract </a:t>
            </a:r>
            <a:r>
              <a:rPr lang="en-US" sz="2800" dirty="0" smtClean="0"/>
              <a:t>language</a:t>
            </a:r>
          </a:p>
          <a:p>
            <a:endParaRPr lang="en-US" sz="2800" dirty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/>
              <a:t>Updated language for what the FS will provide if MAFFs is activated by a </a:t>
            </a:r>
            <a:r>
              <a:rPr lang="en-US" sz="2800" dirty="0" smtClean="0"/>
              <a:t>governor</a:t>
            </a:r>
          </a:p>
          <a:p>
            <a:endParaRPr lang="en-US" sz="2800" dirty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/>
              <a:t>Added updated extension form to reflex no GACC requirements for overhead extensions.</a:t>
            </a:r>
          </a:p>
        </p:txBody>
      </p:sp>
    </p:spTree>
    <p:extLst>
      <p:ext uri="{BB962C8B-B14F-4D97-AF65-F5344CB8AC3E}">
        <p14:creationId xmlns:p14="http://schemas.microsoft.com/office/powerpoint/2010/main" val="68465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2120" y="76200"/>
            <a:ext cx="8229600" cy="1143000"/>
          </a:xfrm>
          <a:prstGeom prst="rect">
            <a:avLst/>
          </a:prstGeom>
        </p:spPr>
        <p:txBody>
          <a:bodyPr vert="horz" anchor="ctr">
            <a:normAutofit fontScale="92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</a:rPr>
              <a:t>National Mob Guide Updates</a:t>
            </a:r>
          </a:p>
          <a:p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sz="4000" dirty="0">
                <a:solidFill>
                  <a:schemeClr val="tx1">
                    <a:lumMod val="95000"/>
                  </a:schemeClr>
                </a:solidFill>
              </a:rPr>
              <a:t>continued)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219200"/>
            <a:ext cx="7315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Chapter </a:t>
            </a:r>
            <a:r>
              <a:rPr lang="en-US" sz="2800" b="1" dirty="0" smtClean="0"/>
              <a:t>30</a:t>
            </a:r>
          </a:p>
          <a:p>
            <a:endParaRPr lang="en-US" sz="2800" dirty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dirty="0"/>
              <a:t>Updated the names on the NMAC chart to reflect current membership</a:t>
            </a:r>
          </a:p>
        </p:txBody>
      </p:sp>
    </p:spTree>
    <p:extLst>
      <p:ext uri="{BB962C8B-B14F-4D97-AF65-F5344CB8AC3E}">
        <p14:creationId xmlns:p14="http://schemas.microsoft.com/office/powerpoint/2010/main" val="377593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2120" y="76200"/>
            <a:ext cx="8229600" cy="1143000"/>
          </a:xfrm>
          <a:prstGeom prst="rect">
            <a:avLst/>
          </a:prstGeom>
        </p:spPr>
        <p:txBody>
          <a:bodyPr vert="horz" anchor="ctr">
            <a:normAutofit fontScale="92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</a:rPr>
              <a:t>National Mob Guide Updates</a:t>
            </a:r>
          </a:p>
          <a:p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sz="4000" dirty="0">
                <a:solidFill>
                  <a:schemeClr val="tx1">
                    <a:lumMod val="95000"/>
                  </a:schemeClr>
                </a:solidFill>
              </a:rPr>
              <a:t>continued)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371600"/>
            <a:ext cx="81483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Chapter </a:t>
            </a:r>
            <a:r>
              <a:rPr lang="en-US" sz="2400" b="1" dirty="0" smtClean="0"/>
              <a:t>60</a:t>
            </a:r>
          </a:p>
          <a:p>
            <a:endParaRPr lang="en-US" sz="2400" dirty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/>
              <a:t>Changed number of smokejumpers nationally to reflect current numbers by </a:t>
            </a:r>
            <a:r>
              <a:rPr lang="en-US" sz="2400" dirty="0" smtClean="0"/>
              <a:t>base</a:t>
            </a:r>
          </a:p>
          <a:p>
            <a:endParaRPr lang="en-US" sz="2400" dirty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/>
              <a:t>Added additional Buying team to </a:t>
            </a:r>
            <a:r>
              <a:rPr lang="en-US" sz="2400" dirty="0" smtClean="0"/>
              <a:t>SA</a:t>
            </a:r>
          </a:p>
          <a:p>
            <a:endParaRPr lang="en-US" sz="2400" dirty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/>
              <a:t>Removed crew chart from guide.  Chart is located in Red Book and Blue Book (reduce duplication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/>
              <a:t>Added language to reflect IMT availability when CG is not available.</a:t>
            </a:r>
          </a:p>
        </p:txBody>
      </p:sp>
    </p:spTree>
    <p:extLst>
      <p:ext uri="{BB962C8B-B14F-4D97-AF65-F5344CB8AC3E}">
        <p14:creationId xmlns:p14="http://schemas.microsoft.com/office/powerpoint/2010/main" val="1659548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>
                    <a:lumMod val="95000"/>
                  </a:schemeClr>
                </a:solidFill>
              </a:rPr>
              <a:t>Airtankers</a:t>
            </a:r>
            <a:endParaRPr lang="en-US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" y="1066800"/>
            <a:ext cx="9144000" cy="55626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Current contract can be extended thru June (eight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airtankers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)</a:t>
            </a:r>
          </a:p>
          <a:p>
            <a:endParaRPr lang="en-US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Two VLATs on CWN contract (both DC-10)</a:t>
            </a:r>
          </a:p>
          <a:p>
            <a:endParaRPr lang="en-US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Option of ordering AK State &amp; Canadian ATs</a:t>
            </a:r>
          </a:p>
          <a:p>
            <a:pPr marL="585216" lvl="1" indent="0">
              <a:buNone/>
            </a:pPr>
            <a:endParaRPr lang="en-US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endParaRPr lang="en-US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>
                    <a:lumMod val="95000"/>
                  </a:schemeClr>
                </a:solidFill>
              </a:rPr>
              <a:t>Airtankers</a:t>
            </a:r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</a:rPr>
              <a:t> (continued)</a:t>
            </a:r>
            <a:endParaRPr lang="en-US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Legacy contract will solicit for up to eight T2 ATs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Next Gen contract (T1, 3000 gallons, 300 knots) will solicit for up to seven ATs</a:t>
            </a:r>
          </a:p>
          <a:p>
            <a:endParaRPr lang="en-US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Examples of Next Gen: MD-87, BAE-146, RJ85, C-130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</a:rPr>
              <a:t>SEATs, Scoopers</a:t>
            </a:r>
            <a:endParaRPr lang="en-US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Lucida Sans" pitchFamily="34" charset="0"/>
              </a:rPr>
              <a:t>69 SEATs on On-Call (CWN) contract</a:t>
            </a:r>
          </a:p>
          <a:p>
            <a:endParaRPr lang="en-US" dirty="0" smtClean="0">
              <a:latin typeface="Lucida Sans" pitchFamily="34" charset="0"/>
            </a:endParaRPr>
          </a:p>
          <a:p>
            <a:r>
              <a:rPr lang="en-US" dirty="0" smtClean="0">
                <a:latin typeface="Lucida Sans" pitchFamily="34" charset="0"/>
              </a:rPr>
              <a:t>Exclusive Use contracts: BLM 11(2 in MLS), BIA 4 (1 in 7S0), ID (1ea. in COE and GIC) &amp; CO states.</a:t>
            </a:r>
          </a:p>
          <a:p>
            <a:endParaRPr lang="en-US" dirty="0">
              <a:latin typeface="Lucida Sans" pitchFamily="34" charset="0"/>
            </a:endParaRPr>
          </a:p>
          <a:p>
            <a:r>
              <a:rPr lang="en-US" dirty="0" smtClean="0">
                <a:latin typeface="Lucida Sans" pitchFamily="34" charset="0"/>
              </a:rPr>
              <a:t>Two CL-215s on 180 day Exclusive Use Contract beginning mid-May, shared between EA, AK, NW and </a:t>
            </a:r>
            <a:r>
              <a:rPr lang="en-US" dirty="0" err="1" smtClean="0">
                <a:latin typeface="Lucida Sans" pitchFamily="34" charset="0"/>
              </a:rPr>
              <a:t>SOps</a:t>
            </a:r>
            <a:r>
              <a:rPr lang="en-US" dirty="0" smtClean="0">
                <a:latin typeface="Lucida Sans" pitchFamily="34" charset="0"/>
              </a:rPr>
              <a:t>.</a:t>
            </a:r>
            <a:endParaRPr lang="en-US" dirty="0">
              <a:latin typeface="Lucida Sans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</a:rPr>
              <a:t>Fixed Wing</a:t>
            </a:r>
            <a:endParaRPr lang="en-US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ASM/LPs:</a:t>
            </a:r>
          </a:p>
          <a:p>
            <a:endParaRPr lang="en-US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BLM: 4 ASMs plus an extra aircraft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FS: 14 about ½ of which are ASM</a:t>
            </a:r>
          </a:p>
          <a:p>
            <a:pPr lvl="1"/>
            <a:endParaRPr lang="en-US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2 ea. IR aircraft</a:t>
            </a:r>
          </a:p>
          <a:p>
            <a:pPr lvl="1"/>
            <a:endParaRPr lang="en-US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Large Tran: FS contract w/ Sierra Pacific; NICC can charter as needed for large </a:t>
            </a:r>
            <a:r>
              <a:rPr lang="en-U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tran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</a:rPr>
              <a:t> to augment</a:t>
            </a:r>
          </a:p>
          <a:p>
            <a:pPr lvl="1"/>
            <a:endParaRPr lang="en-US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pPr lvl="1"/>
            <a:endParaRPr lang="en-US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endParaRPr lang="en-US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4370</TotalTime>
  <Words>678</Words>
  <Application>Microsoft Office PowerPoint</Application>
  <PresentationFormat>On-screen Show (4:3)</PresentationFormat>
  <Paragraphs>115</Paragraphs>
  <Slides>14</Slides>
  <Notes>5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Northern Rockies  dispatcher’s workshop</vt:lpstr>
      <vt:lpstr>Current Situation</vt:lpstr>
      <vt:lpstr>PowerPoint Presentation</vt:lpstr>
      <vt:lpstr>PowerPoint Presentation</vt:lpstr>
      <vt:lpstr>PowerPoint Presentation</vt:lpstr>
      <vt:lpstr>Airtankers</vt:lpstr>
      <vt:lpstr>Airtankers (continued)</vt:lpstr>
      <vt:lpstr>SEATs, Scoopers</vt:lpstr>
      <vt:lpstr>Fixed Wing</vt:lpstr>
      <vt:lpstr>Helicopters</vt:lpstr>
      <vt:lpstr>Equipment</vt:lpstr>
      <vt:lpstr>Overhead</vt:lpstr>
      <vt:lpstr>NICC Positions</vt:lpstr>
      <vt:lpstr>PowerPoint Presentation</vt:lpstr>
    </vt:vector>
  </TitlesOfParts>
  <Company>Bureau of Land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Esquire</dc:creator>
  <cp:lastModifiedBy>USDA Forest Service</cp:lastModifiedBy>
  <cp:revision>330</cp:revision>
  <cp:lastPrinted>2013-02-26T20:08:20Z</cp:lastPrinted>
  <dcterms:created xsi:type="dcterms:W3CDTF">2011-01-11T15:48:07Z</dcterms:created>
  <dcterms:modified xsi:type="dcterms:W3CDTF">2013-03-12T15:40:50Z</dcterms:modified>
</cp:coreProperties>
</file>