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0" r:id="rId2"/>
    <p:sldId id="269" r:id="rId3"/>
    <p:sldId id="273" r:id="rId4"/>
    <p:sldId id="282" r:id="rId5"/>
    <p:sldId id="271" r:id="rId6"/>
    <p:sldId id="276" r:id="rId7"/>
    <p:sldId id="275" r:id="rId8"/>
    <p:sldId id="257" r:id="rId9"/>
    <p:sldId id="258" r:id="rId10"/>
    <p:sldId id="262" r:id="rId11"/>
    <p:sldId id="266" r:id="rId12"/>
    <p:sldId id="263" r:id="rId13"/>
    <p:sldId id="268" r:id="rId14"/>
    <p:sldId id="27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23" autoAdjust="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0B3D1D3-171E-4654-A612-38D1AEFD5051}" type="datetimeFigureOut">
              <a:rPr lang="en-US" smtClean="0"/>
              <a:pPr/>
              <a:t>3/12/2013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7FE76D4-6D57-4E3A-8505-0A42F2E88617}" type="slidenum">
              <a:rPr lang="en-US" smtClean="0"/>
              <a:pPr/>
              <a:t>‹#›</a:t>
            </a:fld>
            <a:endParaRPr lang="en-US"/>
          </a:p>
        </p:txBody>
      </p:sp>
    </p:spTree>
    <p:extLst>
      <p:ext uri="{BB962C8B-B14F-4D97-AF65-F5344CB8AC3E}">
        <p14:creationId xmlns:p14="http://schemas.microsoft.com/office/powerpoint/2010/main" val="2922863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712CB8C-0C45-4B4D-93BF-4B774C34E696}" type="datetimeFigureOut">
              <a:rPr lang="en-US" smtClean="0"/>
              <a:pPr/>
              <a:t>3/12/2013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45EB42-AF9E-4550-936C-E66CBD6D33CC}" type="slidenum">
              <a:rPr lang="en-US" smtClean="0"/>
              <a:pPr/>
              <a:t>‹#›</a:t>
            </a:fld>
            <a:endParaRPr lang="en-US"/>
          </a:p>
        </p:txBody>
      </p:sp>
    </p:spTree>
    <p:extLst>
      <p:ext uri="{BB962C8B-B14F-4D97-AF65-F5344CB8AC3E}">
        <p14:creationId xmlns:p14="http://schemas.microsoft.com/office/powerpoint/2010/main" val="420190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AD99D-33E2-4481-9ED1-950DB0EE65A6}" type="slidenum">
              <a:rPr lang="en-US"/>
              <a:pPr/>
              <a:t>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a:t>
            </a:r>
            <a:r>
              <a:rPr lang="en-US" baseline="0" dirty="0" smtClean="0"/>
              <a:t> - 4 unit crews and overhead personnel to Washington</a:t>
            </a:r>
          </a:p>
          <a:p>
            <a:r>
              <a:rPr lang="en-US" baseline="0" dirty="0" smtClean="0"/>
              <a:t>“Splash and Dash” pre-approval arrangements</a:t>
            </a:r>
          </a:p>
          <a:p>
            <a:r>
              <a:rPr lang="en-US" baseline="0" dirty="0" smtClean="0"/>
              <a:t>ID Aviation Coordinator to MO to manage AB and SK aircraft</a:t>
            </a:r>
            <a:endParaRPr lang="en-US" dirty="0"/>
          </a:p>
        </p:txBody>
      </p:sp>
      <p:sp>
        <p:nvSpPr>
          <p:cNvPr id="4" name="Slide Number Placeholder 3"/>
          <p:cNvSpPr>
            <a:spLocks noGrp="1"/>
          </p:cNvSpPr>
          <p:nvPr>
            <p:ph type="sldNum" sz="quarter" idx="10"/>
          </p:nvPr>
        </p:nvSpPr>
        <p:spPr/>
        <p:txBody>
          <a:bodyPr/>
          <a:lstStyle/>
          <a:p>
            <a:fld id="{9B45EB42-AF9E-4550-936C-E66CBD6D33CC}" type="slidenum">
              <a:rPr lang="en-US" smtClean="0"/>
              <a:pPr/>
              <a:t>10</a:t>
            </a:fld>
            <a:endParaRPr lang="en-US"/>
          </a:p>
        </p:txBody>
      </p:sp>
    </p:spTree>
    <p:extLst>
      <p:ext uri="{BB962C8B-B14F-4D97-AF65-F5344CB8AC3E}">
        <p14:creationId xmlns:p14="http://schemas.microsoft.com/office/powerpoint/2010/main" val="3481297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a:t>
            </a:r>
            <a:r>
              <a:rPr lang="en-US" baseline="0" dirty="0" smtClean="0"/>
              <a:t> - 4 unit crews and overhead personnel to Washington</a:t>
            </a:r>
          </a:p>
          <a:p>
            <a:r>
              <a:rPr lang="en-US" baseline="0" dirty="0" smtClean="0"/>
              <a:t>“Splash and Dash” pre-approval arrangements</a:t>
            </a:r>
          </a:p>
          <a:p>
            <a:r>
              <a:rPr lang="en-US" baseline="0" dirty="0" smtClean="0"/>
              <a:t>ID Aviation Coordinator to MO to manage AB and SK aircraft</a:t>
            </a:r>
            <a:endParaRPr lang="en-US" dirty="0"/>
          </a:p>
        </p:txBody>
      </p:sp>
      <p:sp>
        <p:nvSpPr>
          <p:cNvPr id="4" name="Slide Number Placeholder 3"/>
          <p:cNvSpPr>
            <a:spLocks noGrp="1"/>
          </p:cNvSpPr>
          <p:nvPr>
            <p:ph type="sldNum" sz="quarter" idx="10"/>
          </p:nvPr>
        </p:nvSpPr>
        <p:spPr/>
        <p:txBody>
          <a:bodyPr/>
          <a:lstStyle/>
          <a:p>
            <a:fld id="{9B45EB42-AF9E-4550-936C-E66CBD6D33CC}" type="slidenum">
              <a:rPr lang="en-US" smtClean="0"/>
              <a:pPr/>
              <a:t>11</a:t>
            </a:fld>
            <a:endParaRPr lang="en-US"/>
          </a:p>
        </p:txBody>
      </p:sp>
    </p:spTree>
    <p:extLst>
      <p:ext uri="{BB962C8B-B14F-4D97-AF65-F5344CB8AC3E}">
        <p14:creationId xmlns:p14="http://schemas.microsoft.com/office/powerpoint/2010/main" val="348129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45EB42-AF9E-4550-936C-E66CBD6D33CC}" type="slidenum">
              <a:rPr lang="en-US" smtClean="0"/>
              <a:pPr/>
              <a:t>12</a:t>
            </a:fld>
            <a:endParaRPr lang="en-US"/>
          </a:p>
        </p:txBody>
      </p:sp>
    </p:spTree>
    <p:extLst>
      <p:ext uri="{BB962C8B-B14F-4D97-AF65-F5344CB8AC3E}">
        <p14:creationId xmlns:p14="http://schemas.microsoft.com/office/powerpoint/2010/main" val="1468802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45EB42-AF9E-4550-936C-E66CBD6D33C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45EB42-AF9E-4550-936C-E66CBD6D33CC}"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Recognition  that  states  may enter into compacts for the protection of forest and watersheds is noted in the 1911 Weeks Law.</a:t>
            </a:r>
          </a:p>
          <a:p>
            <a:r>
              <a:rPr lang="en-US" dirty="0" smtClean="0"/>
              <a:t> </a:t>
            </a:r>
          </a:p>
          <a:p>
            <a:r>
              <a:rPr lang="en-US" dirty="0" smtClean="0"/>
              <a:t>The first Interstate Forest Fire Compact was established by Congress in 1949 </a:t>
            </a:r>
            <a:r>
              <a:rPr lang="en-US" i="1" dirty="0" smtClean="0"/>
              <a:t>to promote effective prevention and control of forest fires in the Northeastern Region of the United States.  In 1952, Congress approved the addition of Canadian provinces that were interested in international mutual aid. </a:t>
            </a:r>
            <a:r>
              <a:rPr lang="en-US" dirty="0" smtClean="0"/>
              <a:t> There are currently 8 Forest Fire Compacts in the United States and Canada representing 42 US states and 11 Canadian provinces/territories. </a:t>
            </a:r>
          </a:p>
          <a:p>
            <a:r>
              <a:rPr lang="en-US" dirty="0" smtClean="0"/>
              <a:t>The Northeastern Forest Fire Protection Compact</a:t>
            </a:r>
          </a:p>
          <a:p>
            <a:r>
              <a:rPr lang="en-US" dirty="0" smtClean="0"/>
              <a:t>The Mid-Atlantic Forest Fire Protection Compact</a:t>
            </a:r>
          </a:p>
          <a:p>
            <a:r>
              <a:rPr lang="en-US" dirty="0" smtClean="0"/>
              <a:t>The Great Lakes Forest Fire Protection Compact</a:t>
            </a:r>
          </a:p>
          <a:p>
            <a:r>
              <a:rPr lang="en-US" dirty="0" smtClean="0"/>
              <a:t>The Big Rivers Forest Fire Protection Compact</a:t>
            </a:r>
          </a:p>
          <a:p>
            <a:r>
              <a:rPr lang="en-US" dirty="0" smtClean="0"/>
              <a:t>The Southeastern Forest Fire Protection Compact</a:t>
            </a:r>
          </a:p>
          <a:p>
            <a:r>
              <a:rPr lang="en-US" dirty="0" smtClean="0"/>
              <a:t>The South Central Forest Fire Protection Compact</a:t>
            </a:r>
          </a:p>
          <a:p>
            <a:r>
              <a:rPr lang="en-US" dirty="0" smtClean="0"/>
              <a:t>The Great Plains Forest Fire Protection Compact</a:t>
            </a:r>
          </a:p>
          <a:p>
            <a:r>
              <a:rPr lang="en-US" dirty="0" smtClean="0"/>
              <a:t>The Northwest Forest Fire Protection Compact</a:t>
            </a:r>
          </a:p>
          <a:p>
            <a:endParaRPr lang="en-US" dirty="0"/>
          </a:p>
        </p:txBody>
      </p:sp>
      <p:sp>
        <p:nvSpPr>
          <p:cNvPr id="4" name="Slide Number Placeholder 3"/>
          <p:cNvSpPr>
            <a:spLocks noGrp="1"/>
          </p:cNvSpPr>
          <p:nvPr>
            <p:ph type="sldNum" sz="quarter" idx="10"/>
          </p:nvPr>
        </p:nvSpPr>
        <p:spPr/>
        <p:txBody>
          <a:bodyPr/>
          <a:lstStyle/>
          <a:p>
            <a:fld id="{9B45EB42-AF9E-4550-936C-E66CBD6D33C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45EB42-AF9E-4550-936C-E66CBD6D33C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45EB42-AF9E-4550-936C-E66CBD6D33C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9F16E-10CC-45F8-97D7-F4E11CB0A3B4}" type="slidenum">
              <a:rPr lang="en-US"/>
              <a:pPr/>
              <a:t>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Forty-eight hours recall notice for personnel will be given from the Sending Agency wherever possible, and the Ordering Agency will make every effort to meet the 48 hour notice.</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Equipment, aircraft and supplies will be returned to the Sending Agency as expeditiously as possible or as negotiated.</a:t>
            </a:r>
          </a:p>
          <a:p>
            <a:endParaRPr lang="en-US" dirty="0"/>
          </a:p>
        </p:txBody>
      </p:sp>
      <p:sp>
        <p:nvSpPr>
          <p:cNvPr id="4" name="Slide Number Placeholder 3"/>
          <p:cNvSpPr>
            <a:spLocks noGrp="1"/>
          </p:cNvSpPr>
          <p:nvPr>
            <p:ph type="sldNum" sz="quarter" idx="10"/>
          </p:nvPr>
        </p:nvSpPr>
        <p:spPr/>
        <p:txBody>
          <a:bodyPr/>
          <a:lstStyle/>
          <a:p>
            <a:fld id="{9B45EB42-AF9E-4550-936C-E66CBD6D33C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45EB42-AF9E-4550-936C-E66CBD6D33C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 AB and BC also provided air resources to the USFS.</a:t>
            </a:r>
            <a:endParaRPr lang="en-US" dirty="0"/>
          </a:p>
        </p:txBody>
      </p:sp>
      <p:sp>
        <p:nvSpPr>
          <p:cNvPr id="4" name="Slide Number Placeholder 3"/>
          <p:cNvSpPr>
            <a:spLocks noGrp="1"/>
          </p:cNvSpPr>
          <p:nvPr>
            <p:ph type="sldNum" sz="quarter" idx="10"/>
          </p:nvPr>
        </p:nvSpPr>
        <p:spPr/>
        <p:txBody>
          <a:bodyPr/>
          <a:lstStyle/>
          <a:p>
            <a:fld id="{9B45EB42-AF9E-4550-936C-E66CBD6D33CC}" type="slidenum">
              <a:rPr lang="en-US" smtClean="0"/>
              <a:pPr/>
              <a:t>8</a:t>
            </a:fld>
            <a:endParaRPr lang="en-US"/>
          </a:p>
        </p:txBody>
      </p:sp>
    </p:spTree>
    <p:extLst>
      <p:ext uri="{BB962C8B-B14F-4D97-AF65-F5344CB8AC3E}">
        <p14:creationId xmlns:p14="http://schemas.microsoft.com/office/powerpoint/2010/main" val="421502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SK/AB tanker groups to MT (233 days, 147 dispatches, 122 incidents)</a:t>
            </a:r>
          </a:p>
          <a:p>
            <a:pPr defTabSz="931774">
              <a:defRPr/>
            </a:pPr>
            <a:r>
              <a:rPr lang="en-US" dirty="0" smtClean="0"/>
              <a:t>Numerous Alaska resource movements into lower 48 via NICC and ROSS.</a:t>
            </a:r>
            <a:r>
              <a:rPr lang="en-US" baseline="0" dirty="0" smtClean="0"/>
              <a:t> </a:t>
            </a:r>
          </a:p>
          <a:p>
            <a:pPr defTabSz="931774">
              <a:defRPr/>
            </a:pPr>
            <a:r>
              <a:rPr lang="en-US" baseline="0" dirty="0" smtClean="0"/>
              <a:t>AB – 2 </a:t>
            </a:r>
            <a:r>
              <a:rPr lang="en-US" baseline="0" dirty="0" err="1" smtClean="0"/>
              <a:t>heli</a:t>
            </a:r>
            <a:r>
              <a:rPr lang="en-US" baseline="0" dirty="0" smtClean="0"/>
              <a:t>-attack and 1 rappel unit to MT (103 days, 34 dispatches, 25 incidents)</a:t>
            </a:r>
          </a:p>
          <a:p>
            <a:endParaRPr lang="en-US" dirty="0" smtClean="0"/>
          </a:p>
        </p:txBody>
      </p:sp>
      <p:sp>
        <p:nvSpPr>
          <p:cNvPr id="4" name="Slide Number Placeholder 3"/>
          <p:cNvSpPr>
            <a:spLocks noGrp="1"/>
          </p:cNvSpPr>
          <p:nvPr>
            <p:ph type="sldNum" sz="quarter" idx="10"/>
          </p:nvPr>
        </p:nvSpPr>
        <p:spPr/>
        <p:txBody>
          <a:bodyPr/>
          <a:lstStyle/>
          <a:p>
            <a:fld id="{9B45EB42-AF9E-4550-936C-E66CBD6D33CC}" type="slidenum">
              <a:rPr lang="en-US" smtClean="0"/>
              <a:pPr/>
              <a:t>9</a:t>
            </a:fld>
            <a:endParaRPr lang="en-US"/>
          </a:p>
        </p:txBody>
      </p:sp>
    </p:spTree>
    <p:extLst>
      <p:ext uri="{BB962C8B-B14F-4D97-AF65-F5344CB8AC3E}">
        <p14:creationId xmlns:p14="http://schemas.microsoft.com/office/powerpoint/2010/main" val="348129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3DA83D-446E-4B60-B7F9-951ED314B7A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95C06-000D-4408-AFCD-1FD385CD4117}" type="slidenum">
              <a:rPr lang="en-US" smtClean="0"/>
              <a:pPr/>
              <a:t>‹#›</a:t>
            </a:fld>
            <a:endParaRPr lang="en-US"/>
          </a:p>
        </p:txBody>
      </p:sp>
    </p:spTree>
    <p:extLst>
      <p:ext uri="{BB962C8B-B14F-4D97-AF65-F5344CB8AC3E}">
        <p14:creationId xmlns:p14="http://schemas.microsoft.com/office/powerpoint/2010/main" val="344723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DA83D-446E-4B60-B7F9-951ED314B7A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95C06-000D-4408-AFCD-1FD385CD4117}" type="slidenum">
              <a:rPr lang="en-US" smtClean="0"/>
              <a:pPr/>
              <a:t>‹#›</a:t>
            </a:fld>
            <a:endParaRPr lang="en-US"/>
          </a:p>
        </p:txBody>
      </p:sp>
    </p:spTree>
    <p:extLst>
      <p:ext uri="{BB962C8B-B14F-4D97-AF65-F5344CB8AC3E}">
        <p14:creationId xmlns:p14="http://schemas.microsoft.com/office/powerpoint/2010/main" val="262502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DA83D-446E-4B60-B7F9-951ED314B7A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95C06-000D-4408-AFCD-1FD385CD4117}" type="slidenum">
              <a:rPr lang="en-US" smtClean="0"/>
              <a:pPr/>
              <a:t>‹#›</a:t>
            </a:fld>
            <a:endParaRPr lang="en-US"/>
          </a:p>
        </p:txBody>
      </p:sp>
    </p:spTree>
    <p:extLst>
      <p:ext uri="{BB962C8B-B14F-4D97-AF65-F5344CB8AC3E}">
        <p14:creationId xmlns:p14="http://schemas.microsoft.com/office/powerpoint/2010/main" val="4212209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E6B4026-54E0-41F1-AEA3-A04CE732918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62A8150-E633-4A81-8879-8090C461957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DA83D-446E-4B60-B7F9-951ED314B7A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95C06-000D-4408-AFCD-1FD385CD4117}" type="slidenum">
              <a:rPr lang="en-US" smtClean="0"/>
              <a:pPr/>
              <a:t>‹#›</a:t>
            </a:fld>
            <a:endParaRPr lang="en-US"/>
          </a:p>
        </p:txBody>
      </p:sp>
    </p:spTree>
    <p:extLst>
      <p:ext uri="{BB962C8B-B14F-4D97-AF65-F5344CB8AC3E}">
        <p14:creationId xmlns:p14="http://schemas.microsoft.com/office/powerpoint/2010/main" val="405405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3DA83D-446E-4B60-B7F9-951ED314B7A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95C06-000D-4408-AFCD-1FD385CD4117}" type="slidenum">
              <a:rPr lang="en-US" smtClean="0"/>
              <a:pPr/>
              <a:t>‹#›</a:t>
            </a:fld>
            <a:endParaRPr lang="en-US"/>
          </a:p>
        </p:txBody>
      </p:sp>
    </p:spTree>
    <p:extLst>
      <p:ext uri="{BB962C8B-B14F-4D97-AF65-F5344CB8AC3E}">
        <p14:creationId xmlns:p14="http://schemas.microsoft.com/office/powerpoint/2010/main" val="68434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3DA83D-446E-4B60-B7F9-951ED314B7AA}"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495C06-000D-4408-AFCD-1FD385CD4117}" type="slidenum">
              <a:rPr lang="en-US" smtClean="0"/>
              <a:pPr/>
              <a:t>‹#›</a:t>
            </a:fld>
            <a:endParaRPr lang="en-US"/>
          </a:p>
        </p:txBody>
      </p:sp>
    </p:spTree>
    <p:extLst>
      <p:ext uri="{BB962C8B-B14F-4D97-AF65-F5344CB8AC3E}">
        <p14:creationId xmlns:p14="http://schemas.microsoft.com/office/powerpoint/2010/main" val="390800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3DA83D-446E-4B60-B7F9-951ED314B7AA}" type="datetimeFigureOut">
              <a:rPr lang="en-US" smtClean="0"/>
              <a:pPr/>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495C06-000D-4408-AFCD-1FD385CD4117}" type="slidenum">
              <a:rPr lang="en-US" smtClean="0"/>
              <a:pPr/>
              <a:t>‹#›</a:t>
            </a:fld>
            <a:endParaRPr lang="en-US"/>
          </a:p>
        </p:txBody>
      </p:sp>
    </p:spTree>
    <p:extLst>
      <p:ext uri="{BB962C8B-B14F-4D97-AF65-F5344CB8AC3E}">
        <p14:creationId xmlns:p14="http://schemas.microsoft.com/office/powerpoint/2010/main" val="385909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3DA83D-446E-4B60-B7F9-951ED314B7AA}" type="datetimeFigureOut">
              <a:rPr lang="en-US" smtClean="0"/>
              <a:pPr/>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495C06-000D-4408-AFCD-1FD385CD4117}" type="slidenum">
              <a:rPr lang="en-US" smtClean="0"/>
              <a:pPr/>
              <a:t>‹#›</a:t>
            </a:fld>
            <a:endParaRPr lang="en-US"/>
          </a:p>
        </p:txBody>
      </p:sp>
    </p:spTree>
    <p:extLst>
      <p:ext uri="{BB962C8B-B14F-4D97-AF65-F5344CB8AC3E}">
        <p14:creationId xmlns:p14="http://schemas.microsoft.com/office/powerpoint/2010/main" val="242240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DA83D-446E-4B60-B7F9-951ED314B7AA}" type="datetimeFigureOut">
              <a:rPr lang="en-US" smtClean="0"/>
              <a:pPr/>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495C06-000D-4408-AFCD-1FD385CD4117}" type="slidenum">
              <a:rPr lang="en-US" smtClean="0"/>
              <a:pPr/>
              <a:t>‹#›</a:t>
            </a:fld>
            <a:endParaRPr lang="en-US"/>
          </a:p>
        </p:txBody>
      </p:sp>
    </p:spTree>
    <p:extLst>
      <p:ext uri="{BB962C8B-B14F-4D97-AF65-F5344CB8AC3E}">
        <p14:creationId xmlns:p14="http://schemas.microsoft.com/office/powerpoint/2010/main" val="216678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DA83D-446E-4B60-B7F9-951ED314B7AA}"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495C06-000D-4408-AFCD-1FD385CD4117}" type="slidenum">
              <a:rPr lang="en-US" smtClean="0"/>
              <a:pPr/>
              <a:t>‹#›</a:t>
            </a:fld>
            <a:endParaRPr lang="en-US"/>
          </a:p>
        </p:txBody>
      </p:sp>
    </p:spTree>
    <p:extLst>
      <p:ext uri="{BB962C8B-B14F-4D97-AF65-F5344CB8AC3E}">
        <p14:creationId xmlns:p14="http://schemas.microsoft.com/office/powerpoint/2010/main" val="147880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DA83D-446E-4B60-B7F9-951ED314B7AA}"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495C06-000D-4408-AFCD-1FD385CD4117}" type="slidenum">
              <a:rPr lang="en-US" smtClean="0"/>
              <a:pPr/>
              <a:t>‹#›</a:t>
            </a:fld>
            <a:endParaRPr lang="en-US"/>
          </a:p>
        </p:txBody>
      </p:sp>
    </p:spTree>
    <p:extLst>
      <p:ext uri="{BB962C8B-B14F-4D97-AF65-F5344CB8AC3E}">
        <p14:creationId xmlns:p14="http://schemas.microsoft.com/office/powerpoint/2010/main" val="25553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DA83D-446E-4B60-B7F9-951ED314B7AA}" type="datetimeFigureOut">
              <a:rPr lang="en-US" smtClean="0"/>
              <a:pPr/>
              <a:t>3/12/2013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95C06-000D-4408-AFCD-1FD385CD4117}" type="slidenum">
              <a:rPr lang="en-US" smtClean="0"/>
              <a:pPr/>
              <a:t>‹#›</a:t>
            </a:fld>
            <a:endParaRPr lang="en-US"/>
          </a:p>
        </p:txBody>
      </p:sp>
    </p:spTree>
    <p:extLst>
      <p:ext uri="{BB962C8B-B14F-4D97-AF65-F5344CB8AC3E}">
        <p14:creationId xmlns:p14="http://schemas.microsoft.com/office/powerpoint/2010/main" val="146681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cid:image001.jpg@01CD82AD.678D50C0" TargetMode="Externa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1470025"/>
          </a:xfrm>
        </p:spPr>
        <p:txBody>
          <a:bodyPr/>
          <a:lstStyle/>
          <a:p>
            <a:r>
              <a:rPr lang="en-US" sz="4000" dirty="0"/>
              <a:t>THE NORTHWEST WILDLAND FIRE PROTECTION AGREEMENT</a:t>
            </a:r>
          </a:p>
        </p:txBody>
      </p:sp>
      <p:sp>
        <p:nvSpPr>
          <p:cNvPr id="2051" name="Rectangle 3"/>
          <p:cNvSpPr>
            <a:spLocks noGrp="1" noChangeArrowheads="1"/>
          </p:cNvSpPr>
          <p:nvPr>
            <p:ph type="subTitle" idx="1"/>
          </p:nvPr>
        </p:nvSpPr>
        <p:spPr>
          <a:xfrm>
            <a:off x="381000" y="1981200"/>
            <a:ext cx="8534400" cy="4648200"/>
          </a:xfrm>
        </p:spPr>
        <p:txBody>
          <a:bodyPr/>
          <a:lstStyle/>
          <a:p>
            <a:endParaRPr lang="en-US" dirty="0"/>
          </a:p>
        </p:txBody>
      </p:sp>
      <p:pic>
        <p:nvPicPr>
          <p:cNvPr id="5" name="Picture Placeholder 4" descr="JBolstad.JPG"/>
          <p:cNvPicPr>
            <a:picLocks noGrp="1" noChangeAspect="1"/>
          </p:cNvPicPr>
          <p:nvPr>
            <p:ph type="pic" idx="1"/>
          </p:nvPr>
        </p:nvPicPr>
        <p:blipFill>
          <a:blip r:embed="rId3" cstate="print"/>
          <a:srcRect t="11651" b="11651"/>
          <a:stretch>
            <a:fillRect/>
          </a:stretch>
        </p:blipFill>
        <p:spPr>
          <a:xfrm>
            <a:off x="381000" y="2286000"/>
            <a:ext cx="8229600" cy="4188235"/>
          </a:xfrm>
        </p:spPr>
      </p:pic>
      <p:pic>
        <p:nvPicPr>
          <p:cNvPr id="6" name="Picture Placeholder 4" descr="JBolstad.JPG"/>
          <p:cNvPicPr>
            <a:picLocks noGrp="1" noChangeAspect="1"/>
          </p:cNvPicPr>
          <p:nvPr>
            <p:ph type="pic" idx="1"/>
          </p:nvPr>
        </p:nvPicPr>
        <p:blipFill>
          <a:blip r:embed="rId3" cstate="print"/>
          <a:srcRect t="11651" b="11651"/>
          <a:stretch>
            <a:fillRect/>
          </a:stretch>
        </p:blipFill>
        <p:spPr>
          <a:xfrm>
            <a:off x="152400" y="2133600"/>
            <a:ext cx="8869680" cy="4513986"/>
          </a:xfrm>
        </p:spPr>
      </p:pic>
      <p:pic>
        <p:nvPicPr>
          <p:cNvPr id="7" name="Picture Placeholder 4" descr="JBolstad.JPG"/>
          <p:cNvPicPr>
            <a:picLocks noGrp="1" noChangeAspect="1"/>
          </p:cNvPicPr>
          <p:nvPr>
            <p:ph type="pic" idx="1"/>
          </p:nvPr>
        </p:nvPicPr>
        <p:blipFill>
          <a:blip r:embed="rId3" cstate="print"/>
          <a:srcRect t="11651" b="11651"/>
          <a:stretch>
            <a:fillRect/>
          </a:stretch>
        </p:blipFill>
        <p:spPr>
          <a:xfrm>
            <a:off x="304800" y="2133600"/>
            <a:ext cx="8686800" cy="4420914"/>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1"/>
          </a:xfrm>
        </p:spPr>
        <p:txBody>
          <a:bodyPr>
            <a:normAutofit/>
          </a:bodyPr>
          <a:lstStyle/>
          <a:p>
            <a:r>
              <a:rPr lang="en-US" sz="4000" dirty="0" smtClean="0"/>
              <a:t>2012 Resource exchanges</a:t>
            </a:r>
            <a:endParaRPr lang="en-US" sz="4000" dirty="0"/>
          </a:p>
        </p:txBody>
      </p:sp>
      <p:sp>
        <p:nvSpPr>
          <p:cNvPr id="3" name="Content Placeholder 2"/>
          <p:cNvSpPr>
            <a:spLocks noGrp="1"/>
          </p:cNvSpPr>
          <p:nvPr>
            <p:ph idx="1"/>
          </p:nvPr>
        </p:nvSpPr>
        <p:spPr>
          <a:xfrm>
            <a:off x="304800" y="927014"/>
            <a:ext cx="8229600" cy="5778586"/>
          </a:xfrm>
        </p:spPr>
        <p:txBody>
          <a:bodyPr>
            <a:normAutofit/>
          </a:bodyPr>
          <a:lstStyle/>
          <a:p>
            <a:r>
              <a:rPr lang="en-US" sz="1800" b="1" dirty="0" smtClean="0">
                <a:solidFill>
                  <a:srgbClr val="006600"/>
                </a:solidFill>
              </a:rPr>
              <a:t>Idaho to Montana</a:t>
            </a:r>
          </a:p>
          <a:p>
            <a:pPr lvl="1"/>
            <a:r>
              <a:rPr lang="en-US" sz="1600" dirty="0" smtClean="0">
                <a:solidFill>
                  <a:srgbClr val="006600"/>
                </a:solidFill>
              </a:rPr>
              <a:t>1 Helicopter group, Aviation Coordinator</a:t>
            </a:r>
          </a:p>
          <a:p>
            <a:r>
              <a:rPr lang="en-US" sz="1800" b="1" dirty="0">
                <a:solidFill>
                  <a:srgbClr val="006600"/>
                </a:solidFill>
              </a:rPr>
              <a:t>British Columbia to Washington </a:t>
            </a:r>
          </a:p>
          <a:p>
            <a:pPr lvl="1"/>
            <a:r>
              <a:rPr lang="en-US" sz="1600" dirty="0">
                <a:solidFill>
                  <a:srgbClr val="006600"/>
                </a:solidFill>
              </a:rPr>
              <a:t>103 personnel and 8 “Splash and Dash”</a:t>
            </a:r>
          </a:p>
          <a:p>
            <a:r>
              <a:rPr lang="en-US" sz="1800" b="1" dirty="0" smtClean="0">
                <a:solidFill>
                  <a:srgbClr val="006600"/>
                </a:solidFill>
              </a:rPr>
              <a:t>Alaska </a:t>
            </a:r>
            <a:r>
              <a:rPr lang="en-US" sz="1800" b="1" dirty="0">
                <a:solidFill>
                  <a:srgbClr val="006600"/>
                </a:solidFill>
              </a:rPr>
              <a:t>to Northwest Territories</a:t>
            </a:r>
          </a:p>
          <a:p>
            <a:pPr lvl="1"/>
            <a:r>
              <a:rPr lang="en-US" sz="1600" dirty="0" smtClean="0">
                <a:solidFill>
                  <a:srgbClr val="006600"/>
                </a:solidFill>
              </a:rPr>
              <a:t>30 </a:t>
            </a:r>
            <a:r>
              <a:rPr lang="en-US" sz="1600" dirty="0">
                <a:solidFill>
                  <a:srgbClr val="006600"/>
                </a:solidFill>
              </a:rPr>
              <a:t>personnel</a:t>
            </a:r>
            <a:endParaRPr lang="en-US" sz="2000" dirty="0">
              <a:solidFill>
                <a:srgbClr val="006600"/>
              </a:solidFill>
            </a:endParaRPr>
          </a:p>
          <a:p>
            <a:r>
              <a:rPr lang="en-US" sz="1800" b="1" dirty="0" smtClean="0">
                <a:solidFill>
                  <a:srgbClr val="006600"/>
                </a:solidFill>
              </a:rPr>
              <a:t>Yukon to British Columbia</a:t>
            </a:r>
          </a:p>
          <a:p>
            <a:pPr lvl="1"/>
            <a:r>
              <a:rPr lang="en-US" sz="1600" dirty="0" smtClean="0">
                <a:solidFill>
                  <a:srgbClr val="006600"/>
                </a:solidFill>
              </a:rPr>
              <a:t>10 personnel and 4 “Splash and Dash”</a:t>
            </a:r>
          </a:p>
          <a:p>
            <a:r>
              <a:rPr lang="en-US" sz="1800" b="1" dirty="0" smtClean="0">
                <a:solidFill>
                  <a:srgbClr val="006600"/>
                </a:solidFill>
              </a:rPr>
              <a:t>Montana to Idaho </a:t>
            </a:r>
          </a:p>
          <a:p>
            <a:pPr lvl="1"/>
            <a:r>
              <a:rPr lang="en-US" sz="1600" dirty="0" smtClean="0">
                <a:solidFill>
                  <a:srgbClr val="006600"/>
                </a:solidFill>
              </a:rPr>
              <a:t>2 Wildfire trainers</a:t>
            </a:r>
          </a:p>
          <a:p>
            <a:r>
              <a:rPr lang="en-US" sz="1800" b="1" dirty="0" smtClean="0">
                <a:solidFill>
                  <a:srgbClr val="006600"/>
                </a:solidFill>
              </a:rPr>
              <a:t>Saskatchewan to Idaho </a:t>
            </a:r>
          </a:p>
          <a:p>
            <a:pPr lvl="1"/>
            <a:r>
              <a:rPr lang="en-US" sz="1600" dirty="0" smtClean="0">
                <a:solidFill>
                  <a:srgbClr val="006600"/>
                </a:solidFill>
              </a:rPr>
              <a:t>– 21 personnel </a:t>
            </a:r>
          </a:p>
          <a:p>
            <a:r>
              <a:rPr lang="en-US" sz="1800" b="1" dirty="0" smtClean="0">
                <a:solidFill>
                  <a:srgbClr val="006600"/>
                </a:solidFill>
              </a:rPr>
              <a:t>Alaska to Yukon Territory</a:t>
            </a:r>
          </a:p>
          <a:p>
            <a:pPr lvl="1"/>
            <a:r>
              <a:rPr lang="en-US" sz="1600" dirty="0" smtClean="0">
                <a:solidFill>
                  <a:srgbClr val="006600"/>
                </a:solidFill>
              </a:rPr>
              <a:t>2 “Splash and Dash”</a:t>
            </a:r>
          </a:p>
          <a:p>
            <a:r>
              <a:rPr lang="en-US" sz="1800" b="1" dirty="0" smtClean="0">
                <a:solidFill>
                  <a:srgbClr val="006600"/>
                </a:solidFill>
              </a:rPr>
              <a:t>Yukon to Washington</a:t>
            </a:r>
          </a:p>
          <a:p>
            <a:pPr lvl="1"/>
            <a:r>
              <a:rPr lang="en-US" sz="1600" dirty="0" smtClean="0">
                <a:solidFill>
                  <a:srgbClr val="006600"/>
                </a:solidFill>
              </a:rPr>
              <a:t>4 personnel</a:t>
            </a:r>
            <a:endParaRPr lang="en-US" sz="1600" dirty="0">
              <a:solidFill>
                <a:srgbClr val="006600"/>
              </a:solidFill>
            </a:endParaRPr>
          </a:p>
          <a:p>
            <a:r>
              <a:rPr lang="en-US" sz="1800" b="1" dirty="0" smtClean="0">
                <a:solidFill>
                  <a:srgbClr val="006600"/>
                </a:solidFill>
              </a:rPr>
              <a:t>Alberta to Alaska</a:t>
            </a:r>
          </a:p>
          <a:p>
            <a:pPr lvl="1"/>
            <a:r>
              <a:rPr lang="en-US" sz="1600" dirty="0" smtClean="0">
                <a:solidFill>
                  <a:srgbClr val="006600"/>
                </a:solidFill>
              </a:rPr>
              <a:t>2 helicopter groups</a:t>
            </a:r>
          </a:p>
          <a:p>
            <a:endParaRPr lang="en-US" sz="2400"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689"/>
          <a:stretch/>
        </p:blipFill>
        <p:spPr bwMode="auto">
          <a:xfrm>
            <a:off x="4545213" y="3810000"/>
            <a:ext cx="4217787" cy="29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40" t="7460" r="3920" b="22298"/>
          <a:stretch/>
        </p:blipFill>
        <p:spPr bwMode="auto">
          <a:xfrm>
            <a:off x="4726246" y="1219200"/>
            <a:ext cx="4051994" cy="237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480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smtClean="0"/>
              <a:t>2012 Resource exchanges</a:t>
            </a:r>
            <a:endParaRPr lang="en-US" sz="4000" dirty="0"/>
          </a:p>
        </p:txBody>
      </p:sp>
      <p:sp>
        <p:nvSpPr>
          <p:cNvPr id="3" name="Content Placeholder 2"/>
          <p:cNvSpPr>
            <a:spLocks noGrp="1"/>
          </p:cNvSpPr>
          <p:nvPr>
            <p:ph idx="1"/>
          </p:nvPr>
        </p:nvSpPr>
        <p:spPr>
          <a:xfrm>
            <a:off x="304800" y="1066801"/>
            <a:ext cx="4419600" cy="2286000"/>
          </a:xfrm>
        </p:spPr>
        <p:txBody>
          <a:bodyPr>
            <a:normAutofit/>
          </a:bodyPr>
          <a:lstStyle/>
          <a:p>
            <a:r>
              <a:rPr lang="en-US" sz="1800" b="1" dirty="0" smtClean="0"/>
              <a:t>Alberta to British Columbia</a:t>
            </a:r>
          </a:p>
          <a:p>
            <a:pPr lvl="1"/>
            <a:r>
              <a:rPr lang="en-US" sz="1600" dirty="0" smtClean="0"/>
              <a:t>Personal (non-suppression exchange)</a:t>
            </a:r>
            <a:endParaRPr lang="en-US" sz="2000" dirty="0" smtClean="0"/>
          </a:p>
          <a:p>
            <a:r>
              <a:rPr lang="en-US" sz="1800" b="1" dirty="0" smtClean="0"/>
              <a:t>Oregon to Washington</a:t>
            </a:r>
          </a:p>
          <a:p>
            <a:pPr lvl="1"/>
            <a:r>
              <a:rPr lang="en-US" sz="1600" dirty="0" smtClean="0"/>
              <a:t>Strike team engine and DC7 air tanker</a:t>
            </a:r>
          </a:p>
          <a:p>
            <a:r>
              <a:rPr lang="en-US" sz="1800" b="1" dirty="0" smtClean="0"/>
              <a:t>Alberta to Yukon</a:t>
            </a:r>
          </a:p>
          <a:p>
            <a:pPr lvl="1"/>
            <a:r>
              <a:rPr lang="en-US" sz="1600" dirty="0" smtClean="0"/>
              <a:t>35 personnel</a:t>
            </a:r>
          </a:p>
          <a:p>
            <a:endParaRPr lang="en-US" sz="2400" dirty="0"/>
          </a:p>
        </p:txBody>
      </p:sp>
      <p:pic>
        <p:nvPicPr>
          <p:cNvPr id="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89" t="5297" r="8363" b="8648"/>
          <a:stretch/>
        </p:blipFill>
        <p:spPr bwMode="auto">
          <a:xfrm>
            <a:off x="152400" y="3581400"/>
            <a:ext cx="4654457" cy="309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400" t="7191" b="3769"/>
          <a:stretch/>
        </p:blipFill>
        <p:spPr bwMode="auto">
          <a:xfrm>
            <a:off x="5943601" y="914401"/>
            <a:ext cx="2793431" cy="260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581400"/>
            <a:ext cx="4034956" cy="3096407"/>
          </a:xfrm>
          <a:prstGeom prst="rect">
            <a:avLst/>
          </a:prstGeom>
        </p:spPr>
      </p:pic>
    </p:spTree>
    <p:extLst>
      <p:ext uri="{BB962C8B-B14F-4D97-AF65-F5344CB8AC3E}">
        <p14:creationId xmlns:p14="http://schemas.microsoft.com/office/powerpoint/2010/main" val="543523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solidFill>
                  <a:schemeClr val="accent2">
                    <a:lumMod val="75000"/>
                  </a:schemeClr>
                </a:solidFill>
              </a:rPr>
              <a:t>Successes &amp; Best Practices</a:t>
            </a:r>
            <a:endParaRPr lang="en-US" sz="3600" dirty="0">
              <a:solidFill>
                <a:schemeClr val="accent2">
                  <a:lumMod val="75000"/>
                </a:schemeClr>
              </a:solidFill>
            </a:endParaRPr>
          </a:p>
        </p:txBody>
      </p:sp>
      <p:sp>
        <p:nvSpPr>
          <p:cNvPr id="3" name="Content Placeholder 2"/>
          <p:cNvSpPr>
            <a:spLocks noGrp="1"/>
          </p:cNvSpPr>
          <p:nvPr>
            <p:ph idx="1"/>
          </p:nvPr>
        </p:nvSpPr>
        <p:spPr>
          <a:xfrm>
            <a:off x="457200" y="1371600"/>
            <a:ext cx="8229600" cy="2057399"/>
          </a:xfrm>
        </p:spPr>
        <p:txBody>
          <a:bodyPr>
            <a:normAutofit lnSpcReduction="10000"/>
          </a:bodyPr>
          <a:lstStyle/>
          <a:p>
            <a:r>
              <a:rPr lang="en-US" sz="2000" dirty="0" smtClean="0"/>
              <a:t>Use of assigned agency representatives (from both agencies)</a:t>
            </a:r>
          </a:p>
          <a:p>
            <a:r>
              <a:rPr lang="en-US" sz="2000" dirty="0" smtClean="0"/>
              <a:t>Flexibility at all phases of agency interactions </a:t>
            </a:r>
          </a:p>
          <a:p>
            <a:r>
              <a:rPr lang="en-US" sz="2000" dirty="0" smtClean="0"/>
              <a:t>Pre-planning (Border crossing, standard resource request forms, etc.)</a:t>
            </a:r>
          </a:p>
          <a:p>
            <a:r>
              <a:rPr lang="en-US" sz="2000" dirty="0" smtClean="0"/>
              <a:t>Multi-agency resource coordination to address demands</a:t>
            </a:r>
          </a:p>
          <a:p>
            <a:r>
              <a:rPr lang="en-US" sz="2000" dirty="0" smtClean="0"/>
              <a:t>Geographic variability of wildfire season hazards allows for greater resource exchange opportunities</a:t>
            </a:r>
            <a:endParaRPr lang="en-US" sz="2000" dirty="0"/>
          </a:p>
        </p:txBody>
      </p:sp>
      <p:pic>
        <p:nvPicPr>
          <p:cNvPr id="6" name="Picture Placeholder 4"/>
          <p:cNvPicPr>
            <a:picLocks noChangeAspect="1"/>
          </p:cNvPicPr>
          <p:nvPr/>
        </p:nvPicPr>
        <p:blipFill>
          <a:blip r:embed="rId3" cstate="print">
            <a:extLst>
              <a:ext uri="{28A0092B-C50C-407E-A947-70E740481C1C}">
                <a14:useLocalDpi xmlns:a14="http://schemas.microsoft.com/office/drawing/2010/main" val="0"/>
              </a:ext>
            </a:extLst>
          </a:blip>
          <a:srcRect t="3125" b="3125"/>
          <a:stretch>
            <a:fillRect/>
          </a:stretch>
        </p:blipFill>
        <p:spPr>
          <a:xfrm>
            <a:off x="2057400" y="3352800"/>
            <a:ext cx="4437888" cy="3328416"/>
          </a:xfrm>
          <a:prstGeom prst="rect">
            <a:avLst/>
          </a:prstGeom>
        </p:spPr>
      </p:pic>
    </p:spTree>
    <p:extLst>
      <p:ext uri="{BB962C8B-B14F-4D97-AF65-F5344CB8AC3E}">
        <p14:creationId xmlns:p14="http://schemas.microsoft.com/office/powerpoint/2010/main" val="2081638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QUESTIONS</a:t>
            </a:r>
            <a:endParaRPr lang="en-US" sz="7200" dirty="0"/>
          </a:p>
        </p:txBody>
      </p:sp>
      <p:pic>
        <p:nvPicPr>
          <p:cNvPr id="6" name="Picture 2"/>
          <p:cNvPicPr>
            <a:picLocks noGrp="1" noChangeAspect="1" noChangeArrowheads="1"/>
          </p:cNvPicPr>
          <p:nvPr>
            <p:ph sz="half" idx="1"/>
          </p:nvPr>
        </p:nvPicPr>
        <p:blipFill>
          <a:blip r:embed="rId3" cstate="print"/>
          <a:srcRect/>
          <a:stretch>
            <a:fillRect/>
          </a:stretch>
        </p:blipFill>
        <p:spPr bwMode="auto">
          <a:xfrm>
            <a:off x="76200" y="2590800"/>
            <a:ext cx="4267200" cy="3505200"/>
          </a:xfrm>
          <a:prstGeom prst="rect">
            <a:avLst/>
          </a:prstGeom>
          <a:noFill/>
          <a:ln w="9525">
            <a:noFill/>
            <a:miter lim="800000"/>
            <a:headEnd/>
            <a:tailEnd/>
          </a:ln>
          <a:effectLst/>
        </p:spPr>
      </p:pic>
      <p:pic>
        <p:nvPicPr>
          <p:cNvPr id="5" name="image-index-5" descr="Air tanker"/>
          <p:cNvPicPr>
            <a:picLocks noGrp="1"/>
          </p:cNvPicPr>
          <p:nvPr>
            <p:ph sz="half" idx="2"/>
          </p:nvPr>
        </p:nvPicPr>
        <p:blipFill>
          <a:blip r:embed="rId4" r:link="rId5" cstate="print"/>
          <a:stretch>
            <a:fillRect/>
          </a:stretch>
        </p:blipFill>
        <p:spPr bwMode="auto">
          <a:xfrm>
            <a:off x="4648200" y="2632500"/>
            <a:ext cx="4038600" cy="255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048000" y="5410200"/>
            <a:ext cx="5486400" cy="912255"/>
          </a:xfrm>
        </p:spPr>
        <p:txBody>
          <a:bodyPr>
            <a:normAutofit/>
          </a:bodyPr>
          <a:lstStyle/>
          <a:p>
            <a:r>
              <a:rPr lang="en-US" sz="4000" dirty="0" smtClean="0"/>
              <a:t>THANKS !!</a:t>
            </a:r>
            <a:endParaRPr lang="en-US" sz="4000" dirty="0"/>
          </a:p>
        </p:txBody>
      </p:sp>
      <p:pic>
        <p:nvPicPr>
          <p:cNvPr id="5" name="Picture Placeholder 4" descr="CLW engine.JPG"/>
          <p:cNvPicPr>
            <a:picLocks noGrp="1" noChangeAspect="1"/>
          </p:cNvPicPr>
          <p:nvPr>
            <p:ph type="pic" idx="1"/>
          </p:nvPr>
        </p:nvPicPr>
        <p:blipFill>
          <a:blip r:embed="rId3" cstate="print"/>
          <a:srcRect t="16071" b="16071"/>
          <a:stretch>
            <a:fillRect/>
          </a:stretch>
        </p:blipFill>
        <p:spPr>
          <a:xfrm>
            <a:off x="228600" y="762000"/>
            <a:ext cx="8388096" cy="426899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WILDLAND FIRE COMPACTS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213973" y="1600200"/>
            <a:ext cx="4716053"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CURRENT COMPACT MEMBERS</a:t>
            </a:r>
          </a:p>
        </p:txBody>
      </p:sp>
      <p:sp>
        <p:nvSpPr>
          <p:cNvPr id="46083" name="Rectangle 3"/>
          <p:cNvSpPr>
            <a:spLocks noGrp="1" noChangeArrowheads="1"/>
          </p:cNvSpPr>
          <p:nvPr>
            <p:ph type="body" sz="half" idx="1"/>
          </p:nvPr>
        </p:nvSpPr>
        <p:spPr>
          <a:xfrm>
            <a:off x="381000" y="1981200"/>
            <a:ext cx="3810000" cy="4114800"/>
          </a:xfrm>
        </p:spPr>
        <p:txBody>
          <a:bodyPr/>
          <a:lstStyle/>
          <a:p>
            <a:pPr>
              <a:lnSpc>
                <a:spcPct val="90000"/>
              </a:lnSpc>
              <a:buFontTx/>
              <a:buNone/>
            </a:pPr>
            <a:endParaRPr lang="en-US" sz="2000"/>
          </a:p>
          <a:p>
            <a:pPr>
              <a:lnSpc>
                <a:spcPct val="90000"/>
              </a:lnSpc>
              <a:buFontTx/>
              <a:buNone/>
            </a:pPr>
            <a:r>
              <a:rPr lang="en-US" sz="2000"/>
              <a:t>ALBERTA</a:t>
            </a:r>
          </a:p>
          <a:p>
            <a:pPr>
              <a:lnSpc>
                <a:spcPct val="90000"/>
              </a:lnSpc>
              <a:buFontTx/>
              <a:buNone/>
            </a:pPr>
            <a:r>
              <a:rPr lang="en-US" sz="2000"/>
              <a:t>BRITISH COLUMBIA</a:t>
            </a:r>
          </a:p>
          <a:p>
            <a:pPr>
              <a:lnSpc>
                <a:spcPct val="90000"/>
              </a:lnSpc>
              <a:buFontTx/>
              <a:buNone/>
            </a:pPr>
            <a:r>
              <a:rPr lang="en-US" sz="2000"/>
              <a:t>NORTHWEST TERRITORIES</a:t>
            </a:r>
          </a:p>
          <a:p>
            <a:pPr>
              <a:lnSpc>
                <a:spcPct val="90000"/>
              </a:lnSpc>
              <a:buFontTx/>
              <a:buNone/>
            </a:pPr>
            <a:r>
              <a:rPr lang="en-US" sz="2000"/>
              <a:t>SASKATCHEWAN</a:t>
            </a:r>
          </a:p>
          <a:p>
            <a:pPr>
              <a:lnSpc>
                <a:spcPct val="90000"/>
              </a:lnSpc>
              <a:buFontTx/>
              <a:buNone/>
            </a:pPr>
            <a:r>
              <a:rPr lang="en-US" sz="2000"/>
              <a:t>YUKON</a:t>
            </a:r>
          </a:p>
          <a:p>
            <a:pPr>
              <a:lnSpc>
                <a:spcPct val="90000"/>
              </a:lnSpc>
              <a:buFontTx/>
              <a:buNone/>
            </a:pPr>
            <a:r>
              <a:rPr lang="en-US" sz="2000"/>
              <a:t>ALASKA</a:t>
            </a:r>
          </a:p>
          <a:p>
            <a:pPr>
              <a:lnSpc>
                <a:spcPct val="90000"/>
              </a:lnSpc>
              <a:buFontTx/>
              <a:buNone/>
            </a:pPr>
            <a:r>
              <a:rPr lang="en-US" sz="2000"/>
              <a:t>IDAHO</a:t>
            </a:r>
          </a:p>
          <a:p>
            <a:pPr>
              <a:lnSpc>
                <a:spcPct val="90000"/>
              </a:lnSpc>
              <a:buFontTx/>
              <a:buNone/>
            </a:pPr>
            <a:r>
              <a:rPr lang="en-US" sz="2000"/>
              <a:t>MONTANA</a:t>
            </a:r>
          </a:p>
          <a:p>
            <a:pPr>
              <a:lnSpc>
                <a:spcPct val="90000"/>
              </a:lnSpc>
              <a:buFontTx/>
              <a:buNone/>
            </a:pPr>
            <a:r>
              <a:rPr lang="en-US" sz="2000"/>
              <a:t>OREGON</a:t>
            </a:r>
          </a:p>
          <a:p>
            <a:pPr>
              <a:lnSpc>
                <a:spcPct val="90000"/>
              </a:lnSpc>
              <a:buFontTx/>
              <a:buNone/>
            </a:pPr>
            <a:r>
              <a:rPr lang="en-US" sz="2000"/>
              <a:t>WASHINGTON</a:t>
            </a:r>
          </a:p>
        </p:txBody>
      </p:sp>
      <p:pic>
        <p:nvPicPr>
          <p:cNvPr id="6" name="Picture 2"/>
          <p:cNvPicPr>
            <a:picLocks noGrp="1" noChangeAspect="1" noChangeArrowheads="1"/>
          </p:cNvPicPr>
          <p:nvPr>
            <p:ph type="chart"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362200"/>
            <a:ext cx="5497143" cy="412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DSC00035"/>
          <p:cNvPicPr>
            <a:picLocks noChangeAspect="1" noChangeArrowheads="1"/>
          </p:cNvPicPr>
          <p:nvPr/>
        </p:nvPicPr>
        <p:blipFill>
          <a:blip r:embed="rId3" cstate="print"/>
          <a:srcRect/>
          <a:stretch>
            <a:fillRect/>
          </a:stretch>
        </p:blipFill>
        <p:spPr bwMode="auto">
          <a:xfrm>
            <a:off x="2895600" y="1752600"/>
            <a:ext cx="5982208" cy="4486656"/>
          </a:xfrm>
          <a:prstGeom prst="rect">
            <a:avLst/>
          </a:prstGeom>
          <a:noFill/>
        </p:spPr>
      </p:pic>
      <p:sp>
        <p:nvSpPr>
          <p:cNvPr id="30726" name="Rectangle 6"/>
          <p:cNvSpPr>
            <a:spLocks noGrp="1" noChangeArrowheads="1"/>
          </p:cNvSpPr>
          <p:nvPr>
            <p:ph type="title"/>
          </p:nvPr>
        </p:nvSpPr>
        <p:spPr>
          <a:xfrm>
            <a:off x="457200" y="304800"/>
            <a:ext cx="8229600" cy="1295400"/>
          </a:xfrm>
          <a:noFill/>
          <a:ln/>
        </p:spPr>
        <p:txBody>
          <a:bodyPr>
            <a:normAutofit fontScale="90000"/>
          </a:bodyPr>
          <a:lstStyle/>
          <a:p>
            <a:r>
              <a:rPr lang="en-US" sz="4000" dirty="0"/>
              <a:t>TYPES OF FIREFIGHTING RESOURCES SHARED</a:t>
            </a:r>
          </a:p>
        </p:txBody>
      </p:sp>
      <p:sp>
        <p:nvSpPr>
          <p:cNvPr id="30727" name="Text Box 7"/>
          <p:cNvSpPr txBox="1">
            <a:spLocks noChangeArrowheads="1"/>
          </p:cNvSpPr>
          <p:nvPr/>
        </p:nvSpPr>
        <p:spPr bwMode="auto">
          <a:xfrm>
            <a:off x="304800" y="2667000"/>
            <a:ext cx="2819400" cy="2743200"/>
          </a:xfrm>
          <a:prstGeom prst="rect">
            <a:avLst/>
          </a:prstGeom>
          <a:noFill/>
          <a:ln w="9525">
            <a:noFill/>
            <a:miter lim="800000"/>
            <a:headEnd/>
            <a:tailEnd/>
          </a:ln>
          <a:effectLst/>
        </p:spPr>
        <p:txBody>
          <a:bodyPr wrap="none"/>
          <a:lstStyle/>
          <a:p>
            <a:r>
              <a:rPr lang="en-US" sz="3200" dirty="0">
                <a:cs typeface="Arial" charset="0"/>
              </a:rPr>
              <a:t>•</a:t>
            </a:r>
            <a:r>
              <a:rPr lang="en-US" sz="2400" dirty="0">
                <a:cs typeface="Arial" charset="0"/>
              </a:rPr>
              <a:t>  </a:t>
            </a:r>
            <a:r>
              <a:rPr lang="en-US" sz="3200" dirty="0"/>
              <a:t>AIRCRAFT</a:t>
            </a:r>
          </a:p>
          <a:p>
            <a:r>
              <a:rPr lang="en-US" sz="3200" dirty="0">
                <a:cs typeface="Arial" charset="0"/>
              </a:rPr>
              <a:t>•  OVERHEAD</a:t>
            </a:r>
          </a:p>
          <a:p>
            <a:r>
              <a:rPr lang="en-US" sz="3200" dirty="0">
                <a:cs typeface="Arial" charset="0"/>
              </a:rPr>
              <a:t>•  ENGINES</a:t>
            </a:r>
          </a:p>
          <a:p>
            <a:r>
              <a:rPr lang="en-US" sz="3200" dirty="0">
                <a:cs typeface="Arial" charset="0"/>
              </a:rPr>
              <a:t>•  CREWS</a:t>
            </a:r>
          </a:p>
          <a:p>
            <a:r>
              <a:rPr lang="en-US" sz="3200" dirty="0">
                <a:cs typeface="Arial" charset="0"/>
              </a:rPr>
              <a:t>•  EQUIPMENT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382000" cy="3078162"/>
          </a:xfrm>
        </p:spPr>
        <p:txBody>
          <a:bodyPr/>
          <a:lstStyle/>
          <a:p>
            <a:pPr algn="l"/>
            <a:r>
              <a:rPr lang="en-US" sz="2400" dirty="0"/>
              <a:t>UNDER CANADIAN LAW, THE MEMBER PROVINCES WERE FREE TO JOIN THE COMPACT.  IN THE UNITED STATES A CHANGE IN FEDERAL LAW WAS REQUIRED.</a:t>
            </a:r>
            <a:br>
              <a:rPr lang="en-US" sz="2400" dirty="0"/>
            </a:br>
            <a:r>
              <a:rPr lang="en-US" sz="2400" dirty="0"/>
              <a:t/>
            </a:r>
            <a:br>
              <a:rPr lang="en-US" sz="2400" dirty="0"/>
            </a:br>
            <a:r>
              <a:rPr lang="en-US" sz="2400" b="1" dirty="0"/>
              <a:t>PASSED BY THE 105</a:t>
            </a:r>
            <a:r>
              <a:rPr lang="en-US" sz="2400" b="1" baseline="30000" dirty="0"/>
              <a:t>TH</a:t>
            </a:r>
            <a:r>
              <a:rPr lang="en-US" sz="2400" b="1" dirty="0"/>
              <a:t> CONGRESS, PUBLIC LAW 105-377 GRANTED APPROVAL TO THE STATES TO ENTER INTO THE INTERSTATE AND INTERNATIONAL </a:t>
            </a:r>
            <a:r>
              <a:rPr lang="en-US" sz="2400" b="1" dirty="0" smtClean="0"/>
              <a:t>AGREEMENT. “The Northwest Wildland Fire Protection Agreement” was established in 1998 “</a:t>
            </a:r>
            <a:endParaRPr lang="en-US" sz="2400" b="1" dirty="0"/>
          </a:p>
        </p:txBody>
      </p:sp>
      <p:pic>
        <p:nvPicPr>
          <p:cNvPr id="6148" name="Picture 4" descr="IMG_2396"/>
          <p:cNvPicPr>
            <a:picLocks noGrp="1" noChangeAspect="1" noChangeArrowheads="1"/>
          </p:cNvPicPr>
          <p:nvPr>
            <p:ph sz="quarter" idx="1"/>
          </p:nvPr>
        </p:nvPicPr>
        <p:blipFill>
          <a:blip r:embed="rId3" cstate="print"/>
          <a:srcRect/>
          <a:stretch>
            <a:fillRect/>
          </a:stretch>
        </p:blipFill>
        <p:spPr>
          <a:xfrm>
            <a:off x="381000" y="3581400"/>
            <a:ext cx="3940175" cy="2955925"/>
          </a:xfrm>
          <a:noFill/>
          <a:ln/>
        </p:spPr>
      </p:pic>
      <p:pic>
        <p:nvPicPr>
          <p:cNvPr id="6151" name="Picture 7" descr="IMG_2433"/>
          <p:cNvPicPr>
            <a:picLocks noGrp="1" noChangeAspect="1" noChangeArrowheads="1"/>
          </p:cNvPicPr>
          <p:nvPr>
            <p:ph sz="quarter" idx="2"/>
          </p:nvPr>
        </p:nvPicPr>
        <p:blipFill>
          <a:blip r:embed="rId4" cstate="print"/>
          <a:srcRect/>
          <a:stretch>
            <a:fillRect/>
          </a:stretch>
        </p:blipFill>
        <p:spPr>
          <a:xfrm>
            <a:off x="4800600" y="3505200"/>
            <a:ext cx="3976688" cy="2981325"/>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KEY POINTS</a:t>
            </a:r>
          </a:p>
        </p:txBody>
      </p:sp>
      <p:sp>
        <p:nvSpPr>
          <p:cNvPr id="61443" name="Rectangle 3"/>
          <p:cNvSpPr>
            <a:spLocks noGrp="1" noChangeArrowheads="1"/>
          </p:cNvSpPr>
          <p:nvPr>
            <p:ph type="body" idx="1"/>
          </p:nvPr>
        </p:nvSpPr>
        <p:spPr>
          <a:xfrm>
            <a:off x="457200" y="1676400"/>
            <a:ext cx="4572000" cy="4754563"/>
          </a:xfrm>
        </p:spPr>
        <p:txBody>
          <a:bodyPr/>
          <a:lstStyle/>
          <a:p>
            <a:pPr>
              <a:lnSpc>
                <a:spcPct val="90000"/>
              </a:lnSpc>
            </a:pPr>
            <a:r>
              <a:rPr lang="en-US" sz="2000" dirty="0"/>
              <a:t>THIS COMPACT PROVIDES </a:t>
            </a:r>
          </a:p>
          <a:p>
            <a:pPr>
              <a:lnSpc>
                <a:spcPct val="90000"/>
              </a:lnSpc>
              <a:buFontTx/>
              <a:buNone/>
            </a:pPr>
            <a:r>
              <a:rPr lang="en-US" sz="2000" dirty="0"/>
              <a:t>	</a:t>
            </a:r>
            <a:r>
              <a:rPr lang="en-US" sz="2000" dirty="0" smtClean="0"/>
              <a:t>FLEXIBILITY IN EXCHANGING FIREFIGHTING RESOURCES </a:t>
            </a:r>
            <a:r>
              <a:rPr lang="en-US" sz="2000" dirty="0"/>
              <a:t>EXCLUSIVE OF CANADIAN AND U.S FEDERAL MOBILIZATION SYSTEMS.</a:t>
            </a:r>
          </a:p>
          <a:p>
            <a:pPr>
              <a:lnSpc>
                <a:spcPct val="90000"/>
              </a:lnSpc>
              <a:buFontTx/>
              <a:buNone/>
            </a:pPr>
            <a:r>
              <a:rPr lang="en-US" sz="2000" dirty="0">
                <a:cs typeface="Arial" charset="0"/>
              </a:rPr>
              <a:t>•	CROSS-BORDER INITIAL ATTACK BETWEEN MEMBER AGENCIES IS FACILITATED THROUGH THE COMPACT.</a:t>
            </a:r>
          </a:p>
          <a:p>
            <a:pPr>
              <a:lnSpc>
                <a:spcPct val="90000"/>
              </a:lnSpc>
              <a:buFontTx/>
              <a:buNone/>
            </a:pPr>
            <a:r>
              <a:rPr lang="en-US" sz="2000" dirty="0">
                <a:cs typeface="Arial" charset="0"/>
              </a:rPr>
              <a:t>•	MEMBERS ONLY PROVIDE RESOURCES TO THE EXTENT THAT IT DOES NOT JEOPARDIZE FIREFIGHTING READINESS AT HOME</a:t>
            </a:r>
          </a:p>
          <a:p>
            <a:pPr>
              <a:lnSpc>
                <a:spcPct val="90000"/>
              </a:lnSpc>
              <a:buFontTx/>
              <a:buNone/>
            </a:pPr>
            <a:endParaRPr lang="en-US" sz="2000" dirty="0"/>
          </a:p>
        </p:txBody>
      </p:sp>
      <p:pic>
        <p:nvPicPr>
          <p:cNvPr id="5" name="Picture 2" descr="C:\Documents and Settings\rlrobinson\My Documents\My Pictures\65643_116309098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05400" y="1981200"/>
            <a:ext cx="3877056" cy="27365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304800"/>
            <a:ext cx="7848600" cy="990600"/>
          </a:xfrm>
        </p:spPr>
        <p:txBody>
          <a:bodyPr/>
          <a:lstStyle/>
          <a:p>
            <a:r>
              <a:rPr lang="en-US"/>
              <a:t>KEY POINTS</a:t>
            </a:r>
          </a:p>
        </p:txBody>
      </p:sp>
      <p:pic>
        <p:nvPicPr>
          <p:cNvPr id="27652" name="Picture 4" descr="SASK_IMG_0199"/>
          <p:cNvPicPr>
            <a:picLocks noChangeAspect="1" noChangeArrowheads="1"/>
          </p:cNvPicPr>
          <p:nvPr/>
        </p:nvPicPr>
        <p:blipFill>
          <a:blip r:embed="rId3" cstate="print"/>
          <a:srcRect/>
          <a:stretch>
            <a:fillRect/>
          </a:stretch>
        </p:blipFill>
        <p:spPr bwMode="auto">
          <a:xfrm>
            <a:off x="4038600" y="2667000"/>
            <a:ext cx="4808538" cy="3951288"/>
          </a:xfrm>
          <a:prstGeom prst="rect">
            <a:avLst/>
          </a:prstGeom>
          <a:noFill/>
        </p:spPr>
      </p:pic>
      <p:sp>
        <p:nvSpPr>
          <p:cNvPr id="27653" name="Text Box 5"/>
          <p:cNvSpPr txBox="1">
            <a:spLocks noChangeArrowheads="1"/>
          </p:cNvSpPr>
          <p:nvPr/>
        </p:nvSpPr>
        <p:spPr bwMode="auto">
          <a:xfrm>
            <a:off x="228600" y="1828800"/>
            <a:ext cx="3656013" cy="4570413"/>
          </a:xfrm>
          <a:prstGeom prst="rect">
            <a:avLst/>
          </a:prstGeom>
          <a:noFill/>
          <a:ln w="9525">
            <a:noFill/>
            <a:miter lim="800000"/>
            <a:headEnd/>
            <a:tailEnd/>
          </a:ln>
          <a:effectLst/>
        </p:spPr>
        <p:txBody>
          <a:bodyPr/>
          <a:lstStyle/>
          <a:p>
            <a:pPr>
              <a:spcBef>
                <a:spcPct val="50000"/>
              </a:spcBef>
            </a:pPr>
            <a:r>
              <a:rPr lang="en-US">
                <a:cs typeface="Arial" charset="0"/>
              </a:rPr>
              <a:t>•  </a:t>
            </a:r>
            <a:r>
              <a:rPr lang="en-US" sz="2400"/>
              <a:t>MEMBER AGENCIES WILL ACCEPT THE STANDARDS ESTABLISHED BY THE SENDING ORGANIZATION.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37" t="13737" r="48162" b="31185"/>
          <a:stretch/>
        </p:blipFill>
        <p:spPr bwMode="auto">
          <a:xfrm>
            <a:off x="3197352" y="88834"/>
            <a:ext cx="5764815" cy="669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8229600" y="5257800"/>
            <a:ext cx="2286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581900" y="4800600"/>
            <a:ext cx="41910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772275" y="4800600"/>
            <a:ext cx="66675"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162800" y="5334000"/>
            <a:ext cx="990600" cy="838200"/>
          </a:xfrm>
          <a:prstGeom prst="straightConnector1">
            <a:avLst/>
          </a:prstGeom>
          <a:ln w="254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467600" y="5943600"/>
            <a:ext cx="114300" cy="5334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086600" y="4953000"/>
            <a:ext cx="381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1752" y="701070"/>
            <a:ext cx="2895600" cy="1569660"/>
          </a:xfrm>
          <a:prstGeom prst="rect">
            <a:avLst/>
          </a:prstGeom>
          <a:noFill/>
        </p:spPr>
        <p:txBody>
          <a:bodyPr wrap="square" rtlCol="0">
            <a:spAutoFit/>
          </a:bodyPr>
          <a:lstStyle/>
          <a:p>
            <a:pPr algn="ctr"/>
            <a:r>
              <a:rPr lang="en-US" sz="3200" dirty="0" smtClean="0">
                <a:solidFill>
                  <a:srgbClr val="FF0000"/>
                </a:solidFill>
                <a:latin typeface="Baskerville Old Face" pitchFamily="18" charset="0"/>
              </a:rPr>
              <a:t>2012 NWFC resource exchanges</a:t>
            </a:r>
            <a:endParaRPr lang="en-US" sz="3200" dirty="0">
              <a:solidFill>
                <a:srgbClr val="FF0000"/>
              </a:solidFill>
              <a:latin typeface="Baskerville Old Face" pitchFamily="18" charset="0"/>
            </a:endParaRPr>
          </a:p>
        </p:txBody>
      </p:sp>
      <p:cxnSp>
        <p:nvCxnSpPr>
          <p:cNvPr id="1025" name="Straight Arrow Connector 1024"/>
          <p:cNvCxnSpPr/>
          <p:nvPr/>
        </p:nvCxnSpPr>
        <p:spPr>
          <a:xfrm flipH="1" flipV="1">
            <a:off x="6019800" y="2514600"/>
            <a:ext cx="228600" cy="10668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7086600" y="990600"/>
            <a:ext cx="0" cy="990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248400" y="1295400"/>
            <a:ext cx="3810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19800" y="1295400"/>
            <a:ext cx="1295400" cy="27432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nvCxnSpPr>
        <p:spPr>
          <a:xfrm flipH="1" flipV="1">
            <a:off x="5562600" y="3657600"/>
            <a:ext cx="578643"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p:nvPr/>
        </p:nvCxnSpPr>
        <p:spPr>
          <a:xfrm flipV="1">
            <a:off x="5562600" y="2133600"/>
            <a:ext cx="0" cy="1524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p:nvPr/>
        </p:nvCxnSpPr>
        <p:spPr>
          <a:xfrm flipH="1">
            <a:off x="6248400" y="9906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6667500" y="6210300"/>
            <a:ext cx="438150" cy="190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38950" y="5638800"/>
            <a:ext cx="32385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705600" y="4267200"/>
            <a:ext cx="4572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6477000" y="2895600"/>
            <a:ext cx="838200" cy="1524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995" r="10975"/>
          <a:stretch/>
        </p:blipFill>
        <p:spPr bwMode="auto">
          <a:xfrm>
            <a:off x="36575" y="2832928"/>
            <a:ext cx="5154561" cy="395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Arrow Connector 31"/>
          <p:cNvCxnSpPr/>
          <p:nvPr/>
        </p:nvCxnSpPr>
        <p:spPr>
          <a:xfrm flipV="1">
            <a:off x="6263852" y="5638800"/>
            <a:ext cx="365548"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324600" y="2667000"/>
            <a:ext cx="304800" cy="2743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351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4000" dirty="0" smtClean="0"/>
              <a:t>2012 Resource exchanges</a:t>
            </a:r>
            <a:endParaRPr lang="en-US" sz="4000" dirty="0"/>
          </a:p>
        </p:txBody>
      </p:sp>
      <p:sp>
        <p:nvSpPr>
          <p:cNvPr id="3" name="Content Placeholder 2"/>
          <p:cNvSpPr>
            <a:spLocks noGrp="1"/>
          </p:cNvSpPr>
          <p:nvPr>
            <p:ph idx="1"/>
          </p:nvPr>
        </p:nvSpPr>
        <p:spPr>
          <a:xfrm>
            <a:off x="304800" y="990600"/>
            <a:ext cx="8229600" cy="5410200"/>
          </a:xfrm>
        </p:spPr>
        <p:txBody>
          <a:bodyPr>
            <a:normAutofit/>
          </a:bodyPr>
          <a:lstStyle/>
          <a:p>
            <a:r>
              <a:rPr lang="en-US" sz="1800" dirty="0">
                <a:solidFill>
                  <a:srgbClr val="000099"/>
                </a:solidFill>
              </a:rPr>
              <a:t>Saskatchewan to Montana </a:t>
            </a:r>
          </a:p>
          <a:p>
            <a:pPr lvl="1"/>
            <a:r>
              <a:rPr lang="en-US" sz="1600" dirty="0">
                <a:solidFill>
                  <a:srgbClr val="000099"/>
                </a:solidFill>
              </a:rPr>
              <a:t>CV580A double air tanker group </a:t>
            </a:r>
          </a:p>
          <a:p>
            <a:r>
              <a:rPr lang="en-US" sz="1800" dirty="0" smtClean="0">
                <a:solidFill>
                  <a:srgbClr val="000099"/>
                </a:solidFill>
              </a:rPr>
              <a:t>British Columbia to Yukon</a:t>
            </a:r>
          </a:p>
          <a:p>
            <a:pPr lvl="1"/>
            <a:r>
              <a:rPr lang="en-US" sz="1600" dirty="0" smtClean="0">
                <a:solidFill>
                  <a:srgbClr val="000099"/>
                </a:solidFill>
              </a:rPr>
              <a:t>41 personnel and L-188 air group</a:t>
            </a:r>
            <a:endParaRPr lang="en-US" sz="2000" dirty="0" smtClean="0">
              <a:solidFill>
                <a:srgbClr val="000099"/>
              </a:solidFill>
            </a:endParaRPr>
          </a:p>
          <a:p>
            <a:r>
              <a:rPr lang="en-US" sz="1800" dirty="0" smtClean="0">
                <a:solidFill>
                  <a:srgbClr val="000099"/>
                </a:solidFill>
              </a:rPr>
              <a:t>Oregon to Idaho</a:t>
            </a:r>
          </a:p>
          <a:p>
            <a:pPr lvl="1"/>
            <a:r>
              <a:rPr lang="en-US" sz="1600" dirty="0" smtClean="0">
                <a:solidFill>
                  <a:srgbClr val="000099"/>
                </a:solidFill>
              </a:rPr>
              <a:t>2 Fire investigators</a:t>
            </a:r>
          </a:p>
          <a:p>
            <a:r>
              <a:rPr lang="en-US" sz="1800" dirty="0">
                <a:solidFill>
                  <a:srgbClr val="000099"/>
                </a:solidFill>
              </a:rPr>
              <a:t>Alaska to Alberta</a:t>
            </a:r>
          </a:p>
          <a:p>
            <a:pPr lvl="1"/>
            <a:r>
              <a:rPr lang="en-US" sz="1600" dirty="0">
                <a:solidFill>
                  <a:srgbClr val="000099"/>
                </a:solidFill>
              </a:rPr>
              <a:t>2 helicopters groups</a:t>
            </a:r>
          </a:p>
          <a:p>
            <a:r>
              <a:rPr lang="en-US" sz="1800" dirty="0" smtClean="0">
                <a:solidFill>
                  <a:srgbClr val="000099"/>
                </a:solidFill>
              </a:rPr>
              <a:t>British Columbia to Alaska </a:t>
            </a:r>
          </a:p>
          <a:p>
            <a:pPr lvl="1"/>
            <a:r>
              <a:rPr lang="en-US" sz="1600" dirty="0" smtClean="0">
                <a:solidFill>
                  <a:srgbClr val="000099"/>
                </a:solidFill>
              </a:rPr>
              <a:t>3 personnel (instructors)</a:t>
            </a:r>
          </a:p>
          <a:p>
            <a:r>
              <a:rPr lang="en-US" sz="1800" dirty="0" smtClean="0">
                <a:solidFill>
                  <a:srgbClr val="000099"/>
                </a:solidFill>
              </a:rPr>
              <a:t>Washington to Idaho</a:t>
            </a:r>
          </a:p>
          <a:p>
            <a:pPr lvl="1"/>
            <a:r>
              <a:rPr lang="en-US" sz="1600" dirty="0" smtClean="0">
                <a:solidFill>
                  <a:srgbClr val="000099"/>
                </a:solidFill>
              </a:rPr>
              <a:t>Strike Team and  Engine</a:t>
            </a:r>
          </a:p>
          <a:p>
            <a:r>
              <a:rPr lang="en-US" sz="1800" dirty="0">
                <a:solidFill>
                  <a:srgbClr val="000099"/>
                </a:solidFill>
              </a:rPr>
              <a:t>British Columbia to Idaho</a:t>
            </a:r>
            <a:r>
              <a:rPr lang="en-US" sz="2000" dirty="0">
                <a:solidFill>
                  <a:srgbClr val="000099"/>
                </a:solidFill>
              </a:rPr>
              <a:t> </a:t>
            </a:r>
          </a:p>
          <a:p>
            <a:pPr lvl="1"/>
            <a:r>
              <a:rPr lang="en-US" sz="1600" dirty="0">
                <a:solidFill>
                  <a:srgbClr val="000099"/>
                </a:solidFill>
              </a:rPr>
              <a:t>CV580 single air tanker group </a:t>
            </a:r>
          </a:p>
          <a:p>
            <a:r>
              <a:rPr lang="en-US" sz="1800" dirty="0" smtClean="0">
                <a:solidFill>
                  <a:srgbClr val="000099"/>
                </a:solidFill>
              </a:rPr>
              <a:t>Alberta to Montana </a:t>
            </a:r>
          </a:p>
          <a:p>
            <a:pPr lvl="1"/>
            <a:r>
              <a:rPr lang="en-US" sz="1600" dirty="0" smtClean="0">
                <a:solidFill>
                  <a:srgbClr val="000099"/>
                </a:solidFill>
              </a:rPr>
              <a:t>CV580 single air tanker group and 3 helicopter groups, Type 1 crews </a:t>
            </a:r>
          </a:p>
          <a:p>
            <a:endParaRPr lang="en-US" sz="2400" dirty="0"/>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36" t="8786" r="3221" b="8386"/>
          <a:stretch/>
        </p:blipFill>
        <p:spPr bwMode="auto">
          <a:xfrm>
            <a:off x="4191000" y="1828800"/>
            <a:ext cx="4798348" cy="360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365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TotalTime>
  <Words>504</Words>
  <Application>Microsoft Office PowerPoint</Application>
  <PresentationFormat>On-screen Show (4:3)</PresentationFormat>
  <Paragraphs>118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NORTHWEST WILDLAND FIRE PROTECTION AGREEMENT</vt:lpstr>
      <vt:lpstr>WILDLAND FIRE COMPACTS</vt:lpstr>
      <vt:lpstr>CURRENT COMPACT MEMBERS</vt:lpstr>
      <vt:lpstr>TYPES OF FIREFIGHTING RESOURCES SHARED</vt:lpstr>
      <vt:lpstr>UNDER CANADIAN LAW, THE MEMBER PROVINCES WERE FREE TO JOIN THE COMPACT.  IN THE UNITED STATES A CHANGE IN FEDERAL LAW WAS REQUIRED.  PASSED BY THE 105TH CONGRESS, PUBLIC LAW 105-377 GRANTED APPROVAL TO THE STATES TO ENTER INTO THE INTERSTATE AND INTERNATIONAL AGREEMENT. “The Northwest Wildland Fire Protection Agreement” was established in 1998 “</vt:lpstr>
      <vt:lpstr>KEY POINTS</vt:lpstr>
      <vt:lpstr>KEY POINTS</vt:lpstr>
      <vt:lpstr>PowerPoint Presentation</vt:lpstr>
      <vt:lpstr>2012 Resource exchanges</vt:lpstr>
      <vt:lpstr>2012 Resource exchanges</vt:lpstr>
      <vt:lpstr>2012 Resource exchanges</vt:lpstr>
      <vt:lpstr>Successes &amp; Best Practices</vt:lpstr>
      <vt:lpstr>QUESTIONS</vt:lpstr>
      <vt:lpstr>PowerPoint Presentation</vt:lpstr>
    </vt:vector>
  </TitlesOfParts>
  <Company>ITO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Steve ENV</dc:creator>
  <cp:lastModifiedBy>USDA Forest Service</cp:lastModifiedBy>
  <cp:revision>65</cp:revision>
  <dcterms:created xsi:type="dcterms:W3CDTF">2012-12-17T12:48:36Z</dcterms:created>
  <dcterms:modified xsi:type="dcterms:W3CDTF">2013-03-12T15:36:27Z</dcterms:modified>
</cp:coreProperties>
</file>