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58" r:id="rId3"/>
    <p:sldId id="292" r:id="rId4"/>
    <p:sldId id="293" r:id="rId5"/>
    <p:sldId id="297" r:id="rId6"/>
    <p:sldId id="298" r:id="rId7"/>
    <p:sldId id="274" r:id="rId8"/>
    <p:sldId id="284" r:id="rId9"/>
    <p:sldId id="276" r:id="rId10"/>
    <p:sldId id="300" r:id="rId11"/>
    <p:sldId id="301" r:id="rId12"/>
    <p:sldId id="302" r:id="rId13"/>
    <p:sldId id="299" r:id="rId14"/>
    <p:sldId id="290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FAA6896-A02A-418A-9DD8-12A33DCDACA5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70E92B-A87B-4884-A802-B417F232A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2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B9CAC4-05CD-484B-BB2E-CB0BCAA470D1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FA61D4-217D-4568-9F9B-7537FD5DB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US-DeptOfTheInterior-Seal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imber_Pederson@ios.doi.gov" TargetMode="External"/><Relationship Id="rId2" Type="http://schemas.openxmlformats.org/officeDocument/2006/relationships/hyperlink" Target="mailto:Christopher_Markle@ios.doi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5943600"/>
            <a:ext cx="8833104" cy="762000"/>
            <a:chOff x="152400" y="5943600"/>
            <a:chExt cx="8833104" cy="7620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2400" y="6396037"/>
              <a:ext cx="8833104" cy="309563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en-US" dirty="0"/>
            </a:p>
          </p:txBody>
        </p:sp>
        <p:pic>
          <p:nvPicPr>
            <p:cNvPr id="6" name="Picture 2" descr="http://upload.wikimedia.org/wikipedia/commons/thumb/e/e7/US-DeptOfTheInterior-Seal.svg/120px-US-DeptOfTheInterior-Seal.svg.png">
              <a:hlinkClick r:id="rId2" tooltip="US-DeptOfTheInterior-Seal.svg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34200" y="5943600"/>
              <a:ext cx="728663" cy="72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" descr="image0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18091" y="6019800"/>
              <a:ext cx="616308" cy="675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081" y="1676400"/>
            <a:ext cx="6425741" cy="26885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CAD </a:t>
            </a:r>
            <a:r>
              <a:rPr lang="en-US" sz="2800" dirty="0" smtClean="0"/>
              <a:t>(WildCAD as prototype)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used, CAD is expected to be the Authoritative Data Source for basic incident data</a:t>
            </a:r>
          </a:p>
          <a:p>
            <a:pPr lvl="1"/>
            <a:r>
              <a:rPr lang="en-US" dirty="0" smtClean="0"/>
              <a:t>Fire Name, Discovery Date/Time, Initial Location,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CADs will need a mechanism to submit initial incident data to IRWIN and/or request a FireCode</a:t>
            </a:r>
          </a:p>
          <a:p>
            <a:pPr lvl="1"/>
            <a:r>
              <a:rPr lang="en-US" dirty="0" smtClean="0"/>
              <a:t>“Get FireCode” button</a:t>
            </a:r>
            <a:endParaRPr lang="en-US" dirty="0" smtClean="0"/>
          </a:p>
          <a:p>
            <a:r>
              <a:rPr lang="en-US" dirty="0" smtClean="0"/>
              <a:t>Conflict Resolution – surfaced to dispatcher for resolution upon detection</a:t>
            </a:r>
          </a:p>
          <a:p>
            <a:pPr lvl="1"/>
            <a:r>
              <a:rPr lang="en-US" dirty="0" smtClean="0"/>
              <a:t>Example criteria:</a:t>
            </a:r>
            <a:r>
              <a:rPr lang="en-US" dirty="0" smtClean="0"/>
              <a:t>6hrs, ½ mile, not from the same center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FireCode, WFDSS, Sit209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2276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FireCode: </a:t>
            </a:r>
            <a:r>
              <a:rPr lang="en-US" dirty="0" smtClean="0"/>
              <a:t>Goal is to request and receive a FireCode without leaving the CAD</a:t>
            </a:r>
          </a:p>
          <a:p>
            <a:r>
              <a:rPr lang="en-US" b="1" dirty="0" smtClean="0"/>
              <a:t>WFDSS/Sit209:  </a:t>
            </a:r>
            <a:r>
              <a:rPr lang="en-US" dirty="0" smtClean="0"/>
              <a:t>Incident data from IRWIN will be used to create new records using a drop down list in the application. </a:t>
            </a:r>
          </a:p>
          <a:p>
            <a:r>
              <a:rPr lang="en-US" dirty="0" smtClean="0"/>
              <a:t>Updates to data from Authoritative Data Sources (ADS) will be shared with all applications</a:t>
            </a:r>
          </a:p>
          <a:p>
            <a:pPr lvl="1"/>
            <a:r>
              <a:rPr lang="en-US" dirty="0" smtClean="0"/>
              <a:t>Example: If CAD is the ADS for Fire Name, it is the only place the Fire </a:t>
            </a:r>
            <a:r>
              <a:rPr lang="en-US" dirty="0"/>
              <a:t>N</a:t>
            </a:r>
            <a:r>
              <a:rPr lang="en-US" dirty="0" smtClean="0"/>
              <a:t>ame can be edited – all other systems accept the name from CAD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Enterprise Geospatial Portal (EGP)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FS application being developed with IRWIN</a:t>
            </a:r>
          </a:p>
          <a:p>
            <a:r>
              <a:rPr lang="en-US" dirty="0" smtClean="0"/>
              <a:t>Provides a geospatial presentation of IRWIN data</a:t>
            </a:r>
          </a:p>
          <a:p>
            <a:r>
              <a:rPr lang="en-US" dirty="0" smtClean="0"/>
              <a:t>Will present a map interface for Conflict Resolution</a:t>
            </a:r>
          </a:p>
          <a:p>
            <a:r>
              <a:rPr lang="en-US" dirty="0" smtClean="0"/>
              <a:t>Provides a Common Operating Picture</a:t>
            </a:r>
          </a:p>
          <a:p>
            <a:r>
              <a:rPr lang="en-US" dirty="0" smtClean="0"/>
              <a:t>Role based views:  Incident, regional, national, executive summary, public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Development 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Development of IRWIN Data Base and exchange capabilities underway</a:t>
            </a:r>
          </a:p>
          <a:p>
            <a:pPr lvl="1"/>
            <a:r>
              <a:rPr lang="en-US" dirty="0" smtClean="0"/>
              <a:t>User Acceptance Testing planned for Fall 2013</a:t>
            </a:r>
          </a:p>
          <a:p>
            <a:pPr lvl="1"/>
            <a:r>
              <a:rPr lang="en-US" dirty="0" smtClean="0"/>
              <a:t>Production planned for Spring 2014</a:t>
            </a:r>
          </a:p>
          <a:p>
            <a:r>
              <a:rPr lang="en-US" dirty="0" smtClean="0"/>
              <a:t>Identifying n</a:t>
            </a:r>
            <a:r>
              <a:rPr lang="en-US" dirty="0" smtClean="0"/>
              <a:t>ext applications for prototyping in 2013</a:t>
            </a:r>
          </a:p>
          <a:p>
            <a:pPr lvl="1"/>
            <a:r>
              <a:rPr lang="en-US" dirty="0" smtClean="0"/>
              <a:t>Additional CADs, ROSS, weather, NWCG Unit IDs,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Repeat this basic process of prototyping, development and implementation of 4-7 applications each year through 2017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19" y="1295400"/>
            <a:ext cx="8103781" cy="2514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 or Comments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148" y="3429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Chris Markle</a:t>
            </a:r>
          </a:p>
          <a:p>
            <a:r>
              <a:rPr lang="en-US" dirty="0" smtClean="0"/>
              <a:t>IRWIN Project Manager</a:t>
            </a:r>
          </a:p>
          <a:p>
            <a:r>
              <a:rPr lang="en-US" dirty="0" smtClean="0">
                <a:hlinkClick r:id="rId2"/>
              </a:rPr>
              <a:t>Christopher_Markle@ios.doi.gov</a:t>
            </a:r>
            <a:endParaRPr lang="en-US" dirty="0" smtClean="0"/>
          </a:p>
          <a:p>
            <a:r>
              <a:rPr lang="en-US" dirty="0" smtClean="0"/>
              <a:t>208-334-1569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429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Roshelle Pederson</a:t>
            </a:r>
          </a:p>
          <a:p>
            <a:r>
              <a:rPr lang="en-US" dirty="0" smtClean="0"/>
              <a:t>IRWIN Business Lead</a:t>
            </a:r>
          </a:p>
          <a:p>
            <a:r>
              <a:rPr lang="en-US" dirty="0" smtClean="0">
                <a:hlinkClick r:id="rId3"/>
              </a:rPr>
              <a:t>Kimber_Pederson@ios.doi.gov</a:t>
            </a:r>
            <a:endParaRPr lang="en-US" dirty="0" smtClean="0"/>
          </a:p>
          <a:p>
            <a:r>
              <a:rPr lang="en-US" dirty="0" smtClean="0"/>
              <a:t>208-407-6685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148" y="5058888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Jaymee </a:t>
            </a:r>
            <a:r>
              <a:rPr lang="en-US" dirty="0" err="1" smtClean="0"/>
              <a:t>Fotjik</a:t>
            </a:r>
            <a:endParaRPr lang="en-US" dirty="0" smtClean="0"/>
          </a:p>
          <a:p>
            <a:r>
              <a:rPr lang="en-US" dirty="0" smtClean="0"/>
              <a:t>IRWIN </a:t>
            </a:r>
            <a:r>
              <a:rPr lang="en-US" dirty="0" smtClean="0"/>
              <a:t>Associate Project </a:t>
            </a:r>
            <a:r>
              <a:rPr lang="en-US" dirty="0" smtClean="0"/>
              <a:t>Manager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Jaymee_Fotjik@ios.doi.gov</a:t>
            </a:r>
            <a:endParaRPr lang="en-US" u="sng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208-387-5829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for IRWIN development  </a:t>
            </a:r>
          </a:p>
          <a:p>
            <a:pPr lvl="1"/>
            <a:r>
              <a:rPr lang="en-US" dirty="0" smtClean="0"/>
              <a:t>Wildland Fire I&amp;T</a:t>
            </a:r>
          </a:p>
          <a:p>
            <a:r>
              <a:rPr lang="en-US" dirty="0" smtClean="0"/>
              <a:t>What is IRWIN?</a:t>
            </a:r>
            <a:endParaRPr lang="en-US" dirty="0"/>
          </a:p>
          <a:p>
            <a:r>
              <a:rPr lang="en-US" dirty="0" smtClean="0"/>
              <a:t>Current </a:t>
            </a:r>
            <a:r>
              <a:rPr lang="en-US" dirty="0" smtClean="0"/>
              <a:t>development phase</a:t>
            </a:r>
          </a:p>
          <a:p>
            <a:r>
              <a:rPr lang="en-US" dirty="0" smtClean="0"/>
              <a:t>Development timeline</a:t>
            </a:r>
            <a:endParaRPr lang="en-US" dirty="0" smtClean="0"/>
          </a:p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Wildland Fire Information &amp; Technology </a:t>
            </a:r>
            <a:r>
              <a:rPr lang="en-US" sz="2700" dirty="0" smtClean="0"/>
              <a:t>(WFI&amp;T)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 final signature August 1, 2012</a:t>
            </a:r>
          </a:p>
          <a:p>
            <a:r>
              <a:rPr lang="en-US" dirty="0" smtClean="0"/>
              <a:t>Harris Sherman – USDA Under Secretary – Natural Resources and Environment</a:t>
            </a:r>
          </a:p>
          <a:p>
            <a:r>
              <a:rPr lang="en-US" dirty="0" smtClean="0"/>
              <a:t>Rhea </a:t>
            </a:r>
            <a:r>
              <a:rPr lang="en-US" dirty="0" err="1" smtClean="0"/>
              <a:t>Suh</a:t>
            </a:r>
            <a:r>
              <a:rPr lang="en-US" dirty="0" smtClean="0"/>
              <a:t> – DOI Assistant Secretary – Policy, Management and Budget</a:t>
            </a:r>
          </a:p>
          <a:p>
            <a:r>
              <a:rPr lang="en-US" dirty="0" smtClean="0"/>
              <a:t>Concurrence:</a:t>
            </a:r>
          </a:p>
          <a:p>
            <a:pPr lvl="1"/>
            <a:r>
              <a:rPr lang="en-US" dirty="0" smtClean="0"/>
              <a:t>Chief, USFS; Directors – BIA, BLM, FWS, NPS, USGS; Administrator – US Fire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874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does that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Interdepartmental process for managing Wildland Fire I&amp;T investments</a:t>
            </a:r>
          </a:p>
          <a:p>
            <a:r>
              <a:rPr lang="en-US" dirty="0" smtClean="0"/>
              <a:t>Emphasis on Wildland Fire Business driving I&amp;T solutions and services</a:t>
            </a:r>
          </a:p>
          <a:p>
            <a:r>
              <a:rPr lang="en-US" dirty="0" smtClean="0"/>
              <a:t>Solutions are interoperable and interconnected</a:t>
            </a:r>
          </a:p>
          <a:p>
            <a:r>
              <a:rPr lang="en-US" dirty="0" smtClean="0"/>
              <a:t>Reduce complexity to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focus areas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National Computer Aided Dispatch</a:t>
            </a:r>
          </a:p>
          <a:p>
            <a:pPr lvl="1"/>
            <a:r>
              <a:rPr lang="en-US" dirty="0" smtClean="0"/>
              <a:t>Task team chartered</a:t>
            </a:r>
          </a:p>
          <a:p>
            <a:pPr lvl="1"/>
            <a:r>
              <a:rPr lang="en-US" dirty="0" smtClean="0"/>
              <a:t>Fast track effort – recommended solution by mid-FY14</a:t>
            </a:r>
          </a:p>
          <a:p>
            <a:pPr lvl="1"/>
            <a:r>
              <a:rPr lang="en-US" dirty="0" smtClean="0"/>
              <a:t>Reviewing previous work (2008 Dispatch Study,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Validating, updating business requirements</a:t>
            </a:r>
          </a:p>
          <a:p>
            <a:pPr lvl="2"/>
            <a:r>
              <a:rPr lang="en-US" dirty="0" smtClean="0"/>
              <a:t>A CAD needs to do “this” because…</a:t>
            </a:r>
          </a:p>
          <a:p>
            <a:pPr lvl="2"/>
            <a:r>
              <a:rPr lang="en-US" dirty="0" smtClean="0"/>
              <a:t>Dispatch and management perspectives</a:t>
            </a:r>
          </a:p>
          <a:p>
            <a:pPr lvl="2"/>
            <a:r>
              <a:rPr lang="en-US" dirty="0" smtClean="0"/>
              <a:t>Consideration of overall IT portfolio capabilities</a:t>
            </a:r>
          </a:p>
          <a:p>
            <a:pPr lvl="1"/>
            <a:r>
              <a:rPr lang="en-US" dirty="0" smtClean="0"/>
              <a:t>Considering national standards or a single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7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focus areas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Management Program</a:t>
            </a:r>
          </a:p>
          <a:p>
            <a:pPr lvl="1"/>
            <a:r>
              <a:rPr lang="en-US" dirty="0" smtClean="0"/>
              <a:t>Charter being developed</a:t>
            </a:r>
          </a:p>
          <a:p>
            <a:pPr lvl="1"/>
            <a:r>
              <a:rPr lang="en-US" dirty="0" smtClean="0"/>
              <a:t>Tasked with managing data across all applications</a:t>
            </a:r>
          </a:p>
          <a:p>
            <a:pPr lvl="1"/>
            <a:r>
              <a:rPr lang="en-US" dirty="0" smtClean="0"/>
              <a:t>Includes review of historical fire occurrence data, aka Final Fire Reports</a:t>
            </a:r>
          </a:p>
          <a:p>
            <a:pPr lvl="1"/>
            <a:r>
              <a:rPr lang="en-US" dirty="0" smtClean="0"/>
              <a:t>Identification of Authoritative Data Sources</a:t>
            </a:r>
          </a:p>
          <a:p>
            <a:pPr lvl="1"/>
            <a:r>
              <a:rPr lang="en-US" dirty="0" smtClean="0"/>
              <a:t>Management of Data Element and Geospatial Data Layer Standards</a:t>
            </a:r>
          </a:p>
          <a:p>
            <a:r>
              <a:rPr lang="en-US" dirty="0" smtClean="0"/>
              <a:t>Goal:  Simplify data entry and maintenance requirements for the field while providing more consistent, timely, and reliable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0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IRWIN?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I</a:t>
            </a:r>
            <a:r>
              <a:rPr lang="en-US" dirty="0" smtClean="0"/>
              <a:t>ntegrated </a:t>
            </a:r>
            <a:r>
              <a:rPr lang="en-US" b="1" u="sng" dirty="0" smtClean="0"/>
              <a:t>R</a:t>
            </a:r>
            <a:r>
              <a:rPr lang="en-US" dirty="0" smtClean="0"/>
              <a:t>eporting of </a:t>
            </a:r>
            <a:r>
              <a:rPr lang="en-US" b="1" u="sng" dirty="0" smtClean="0"/>
              <a:t>W</a:t>
            </a:r>
            <a:r>
              <a:rPr lang="en-US" dirty="0" smtClean="0"/>
              <a:t>ildland-Fire </a:t>
            </a:r>
            <a:r>
              <a:rPr lang="en-US" b="1" u="sng" dirty="0" smtClean="0"/>
              <a:t>In</a:t>
            </a:r>
            <a:r>
              <a:rPr lang="en-US" dirty="0" smtClean="0"/>
              <a:t>formation</a:t>
            </a:r>
          </a:p>
          <a:p>
            <a:pPr lvl="1"/>
            <a:r>
              <a:rPr lang="en-US" dirty="0" smtClean="0"/>
              <a:t>Reduce redundant data entry</a:t>
            </a:r>
          </a:p>
          <a:p>
            <a:pPr lvl="1"/>
            <a:r>
              <a:rPr lang="en-US" dirty="0" smtClean="0"/>
              <a:t>Increase data consistency</a:t>
            </a:r>
          </a:p>
          <a:p>
            <a:pPr lvl="1"/>
            <a:r>
              <a:rPr lang="en-US" dirty="0" smtClean="0"/>
              <a:t>Provide authoritative operational data</a:t>
            </a:r>
          </a:p>
          <a:p>
            <a:pPr lvl="1"/>
            <a:r>
              <a:rPr lang="en-US" dirty="0" smtClean="0"/>
              <a:t>Speed access to data in diverse source systems</a:t>
            </a:r>
          </a:p>
          <a:p>
            <a:r>
              <a:rPr lang="en-US" dirty="0" smtClean="0"/>
              <a:t>Chartered by DOI and USDA FS</a:t>
            </a:r>
          </a:p>
          <a:p>
            <a:pPr lvl="1"/>
            <a:r>
              <a:rPr lang="en-US" dirty="0" smtClean="0"/>
              <a:t>DOI is the managing </a:t>
            </a:r>
            <a:r>
              <a:rPr lang="en-US" dirty="0" smtClean="0"/>
              <a:t>agency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Black Box</a:t>
            </a:r>
            <a:r>
              <a:rPr lang="en-US" dirty="0" smtClean="0"/>
              <a:t>” – orchestrates data exchange between applications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IRWIN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228600" y="1625334"/>
            <a:ext cx="8610600" cy="4614396"/>
            <a:chOff x="606114" y="2199994"/>
            <a:chExt cx="6785285" cy="2903017"/>
          </a:xfrm>
        </p:grpSpPr>
        <p:grpSp>
          <p:nvGrpSpPr>
            <p:cNvPr id="64" name="Group 63"/>
            <p:cNvGrpSpPr/>
            <p:nvPr/>
          </p:nvGrpSpPr>
          <p:grpSpPr>
            <a:xfrm>
              <a:off x="6302335" y="3376933"/>
              <a:ext cx="991378" cy="1651836"/>
              <a:chOff x="6302335" y="3376933"/>
              <a:chExt cx="991378" cy="1651836"/>
            </a:xfrm>
          </p:grpSpPr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15035" y="3376933"/>
                <a:ext cx="964232" cy="612211"/>
              </a:xfrm>
              <a:prstGeom prst="rect">
                <a:avLst/>
              </a:prstGeom>
            </p:spPr>
          </p:pic>
          <p:sp>
            <p:nvSpPr>
              <p:cNvPr id="114" name="TextBox 113"/>
              <p:cNvSpPr txBox="1"/>
              <p:nvPr/>
            </p:nvSpPr>
            <p:spPr>
              <a:xfrm>
                <a:off x="6302335" y="3966940"/>
                <a:ext cx="991378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 smtClean="0">
                    <a:solidFill>
                      <a:schemeClr val="bg2">
                        <a:lumMod val="25000"/>
                      </a:schemeClr>
                    </a:solidFill>
                  </a:rPr>
                  <a:t>Enterprise Geospatial Portal (EGP) – Common Operating Picture</a:t>
                </a:r>
                <a:endParaRPr lang="en-US" sz="105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606114" y="2199994"/>
              <a:ext cx="6785285" cy="2903017"/>
              <a:chOff x="606114" y="2199994"/>
              <a:chExt cx="6785285" cy="2903017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06114" y="2199994"/>
                <a:ext cx="6785285" cy="2898668"/>
                <a:chOff x="606114" y="2199994"/>
                <a:chExt cx="6785285" cy="2898668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606114" y="2199994"/>
                  <a:ext cx="6785285" cy="2898668"/>
                  <a:chOff x="685800" y="1806467"/>
                  <a:chExt cx="7467600" cy="2780355"/>
                </a:xfrm>
              </p:grpSpPr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685800" y="1806467"/>
                    <a:ext cx="7467600" cy="2780355"/>
                    <a:chOff x="762000" y="2035067"/>
                    <a:chExt cx="7467600" cy="2780355"/>
                  </a:xfrm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2254337" y="2035068"/>
                      <a:ext cx="1327063" cy="2232132"/>
                      <a:chOff x="2482937" y="2111268"/>
                      <a:chExt cx="1327063" cy="2232132"/>
                    </a:xfrm>
                  </p:grpSpPr>
                  <p:grpSp>
                    <p:nvGrpSpPr>
                      <p:cNvPr id="104" name="Group 103"/>
                      <p:cNvGrpSpPr/>
                      <p:nvPr/>
                    </p:nvGrpSpPr>
                    <p:grpSpPr>
                      <a:xfrm>
                        <a:off x="2514600" y="2590800"/>
                        <a:ext cx="1295400" cy="1752600"/>
                        <a:chOff x="3276600" y="3048000"/>
                        <a:chExt cx="990600" cy="1371600"/>
                      </a:xfrm>
                    </p:grpSpPr>
                    <p:sp>
                      <p:nvSpPr>
                        <p:cNvPr id="109" name="Flowchart: Magnetic Disk 108"/>
                        <p:cNvSpPr/>
                        <p:nvPr/>
                      </p:nvSpPr>
                      <p:spPr>
                        <a:xfrm>
                          <a:off x="3276600" y="3942522"/>
                          <a:ext cx="990600" cy="477078"/>
                        </a:xfrm>
                        <a:prstGeom prst="flowChartMagneticDisk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effectLst>
                          <a:innerShdw blurRad="63500" dist="50800" dir="8100000">
                            <a:prstClr val="black">
                              <a:alpha val="50000"/>
                            </a:prstClr>
                          </a:innerShdw>
                        </a:effec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110" name="Flowchart: Magnetic Disk 109"/>
                        <p:cNvSpPr/>
                        <p:nvPr/>
                      </p:nvSpPr>
                      <p:spPr>
                        <a:xfrm>
                          <a:off x="3276600" y="3657600"/>
                          <a:ext cx="990600" cy="457200"/>
                        </a:xfrm>
                        <a:prstGeom prst="flowChartMagneticDisk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effectLst>
                          <a:innerShdw blurRad="63500" dist="50800" dir="8100000">
                            <a:prstClr val="black">
                              <a:alpha val="50000"/>
                            </a:prstClr>
                          </a:innerShdw>
                        </a:effec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111" name="Flowchart: Magnetic Disk 110"/>
                        <p:cNvSpPr/>
                        <p:nvPr/>
                      </p:nvSpPr>
                      <p:spPr>
                        <a:xfrm>
                          <a:off x="3276600" y="3352800"/>
                          <a:ext cx="990600" cy="457200"/>
                        </a:xfrm>
                        <a:prstGeom prst="flowChartMagneticDisk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effectLst>
                          <a:innerShdw blurRad="63500" dist="50800" dir="8100000">
                            <a:prstClr val="black">
                              <a:alpha val="50000"/>
                            </a:prstClr>
                          </a:innerShdw>
                        </a:effec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112" name="Flowchart: Magnetic Disk 111"/>
                        <p:cNvSpPr/>
                        <p:nvPr/>
                      </p:nvSpPr>
                      <p:spPr>
                        <a:xfrm>
                          <a:off x="3276600" y="3048000"/>
                          <a:ext cx="990600" cy="457200"/>
                        </a:xfrm>
                        <a:prstGeom prst="flowChartMagneticDisk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effectLst>
                          <a:innerShdw blurRad="63500" dist="50800" dir="8100000">
                            <a:prstClr val="black">
                              <a:alpha val="50000"/>
                            </a:prstClr>
                          </a:innerShdw>
                        </a:effec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</p:grpSp>
                  <p:sp>
                    <p:nvSpPr>
                      <p:cNvPr id="105" name="TextBox 104"/>
                      <p:cNvSpPr txBox="1"/>
                      <p:nvPr/>
                    </p:nvSpPr>
                    <p:spPr>
                      <a:xfrm>
                        <a:off x="2482937" y="2111268"/>
                        <a:ext cx="1327063" cy="5018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Wildland Fire Applications</a:t>
                        </a:r>
                        <a:endPara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6" name="TextBox 105"/>
                      <p:cNvSpPr txBox="1"/>
                      <p:nvPr/>
                    </p:nvSpPr>
                    <p:spPr>
                      <a:xfrm>
                        <a:off x="2514598" y="3612024"/>
                        <a:ext cx="1295400" cy="24355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00" b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WFDSS</a:t>
                        </a:r>
                        <a:endParaRPr lang="en-US" sz="1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7" name="TextBox 106"/>
                      <p:cNvSpPr txBox="1"/>
                      <p:nvPr/>
                    </p:nvSpPr>
                    <p:spPr>
                      <a:xfrm>
                        <a:off x="2514600" y="3241740"/>
                        <a:ext cx="1295400" cy="24355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00" b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Sit 209</a:t>
                        </a:r>
                        <a:endParaRPr lang="en-US" sz="1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8" name="TextBox 107"/>
                      <p:cNvSpPr txBox="1"/>
                      <p:nvPr/>
                    </p:nvSpPr>
                    <p:spPr>
                      <a:xfrm>
                        <a:off x="2514599" y="3946429"/>
                        <a:ext cx="1295400" cy="38377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00" b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a:t>Computer Aided Dispatch</a:t>
                        </a:r>
                        <a:endParaRPr lang="en-US" sz="1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73" name="Group 72"/>
                    <p:cNvGrpSpPr/>
                    <p:nvPr/>
                  </p:nvGrpSpPr>
                  <p:grpSpPr>
                    <a:xfrm>
                      <a:off x="3657600" y="2645228"/>
                      <a:ext cx="1905000" cy="709160"/>
                      <a:chOff x="3657600" y="2645228"/>
                      <a:chExt cx="1905000" cy="709160"/>
                    </a:xfrm>
                  </p:grpSpPr>
                  <p:sp>
                    <p:nvSpPr>
                      <p:cNvPr id="102" name="TextBox 101"/>
                      <p:cNvSpPr txBox="1"/>
                      <p:nvPr/>
                    </p:nvSpPr>
                    <p:spPr>
                      <a:xfrm>
                        <a:off x="4012602" y="2645228"/>
                        <a:ext cx="1245198" cy="708514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50" b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a:t>Data </a:t>
                        </a:r>
                        <a:r>
                          <a:rPr lang="en-US" sz="1050" b="1" u="sng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a:t>exchange</a:t>
                        </a:r>
                        <a:r>
                          <a:rPr lang="en-US" sz="1050" b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a:t> between IRWIN and other systems</a:t>
                        </a:r>
                        <a:endParaRPr lang="en-US" sz="105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cxnSp>
                    <p:nvCxnSpPr>
                      <p:cNvPr id="103" name="Straight Arrow Connector 102"/>
                      <p:cNvCxnSpPr/>
                      <p:nvPr/>
                    </p:nvCxnSpPr>
                    <p:spPr>
                      <a:xfrm>
                        <a:off x="3657600" y="3352800"/>
                        <a:ext cx="1905000" cy="1588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accent6">
                            <a:lumMod val="75000"/>
                          </a:schemeClr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4" name="Group 73"/>
                    <p:cNvGrpSpPr/>
                    <p:nvPr/>
                  </p:nvGrpSpPr>
                  <p:grpSpPr>
                    <a:xfrm>
                      <a:off x="3657600" y="3733800"/>
                      <a:ext cx="1905000" cy="413300"/>
                      <a:chOff x="3657600" y="3733800"/>
                      <a:chExt cx="1905000" cy="413300"/>
                    </a:xfrm>
                  </p:grpSpPr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4012602" y="3733800"/>
                        <a:ext cx="1245198" cy="4133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50" b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a:t>Data </a:t>
                        </a:r>
                        <a:r>
                          <a:rPr lang="en-US" sz="1050" b="1" u="sng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a:t>query</a:t>
                        </a:r>
                        <a:r>
                          <a:rPr lang="en-US" sz="1050" b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a:t> from IRWIN</a:t>
                        </a:r>
                        <a:endParaRPr lang="en-US" sz="105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cxnSp>
                    <p:nvCxnSpPr>
                      <p:cNvPr id="101" name="Straight Arrow Connector 100"/>
                      <p:cNvCxnSpPr/>
                      <p:nvPr/>
                    </p:nvCxnSpPr>
                    <p:spPr>
                      <a:xfrm>
                        <a:off x="3657600" y="3733800"/>
                        <a:ext cx="1905000" cy="1588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accent2">
                            <a:lumMod val="75000"/>
                          </a:schemeClr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5" name="Group 74"/>
                    <p:cNvGrpSpPr/>
                    <p:nvPr/>
                  </p:nvGrpSpPr>
                  <p:grpSpPr>
                    <a:xfrm>
                      <a:off x="762000" y="2209800"/>
                      <a:ext cx="1418398" cy="1667934"/>
                      <a:chOff x="762000" y="2209800"/>
                      <a:chExt cx="1418398" cy="1667934"/>
                    </a:xfrm>
                  </p:grpSpPr>
                  <p:pic>
                    <p:nvPicPr>
                      <p:cNvPr id="95" name="Picture 94" descr="MC900433941.PNG"/>
                      <p:cNvPicPr>
                        <a:picLocks noChangeAspect="1"/>
                      </p:cNvPicPr>
                      <p:nvPr/>
                    </p:nvPicPr>
                    <p:blipFill>
                      <a:blip r:embed="rId3" cstate="print"/>
                      <a:stretch>
                        <a:fillRect/>
                      </a:stretch>
                    </p:blipFill>
                    <p:spPr>
                      <a:xfrm flipH="1">
                        <a:off x="961198" y="2901787"/>
                        <a:ext cx="457200" cy="472699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96" name="Picture 95" descr="MC900433928.PNG"/>
                      <p:cNvPicPr>
                        <a:picLocks noChangeAspect="1"/>
                      </p:cNvPicPr>
                      <p:nvPr/>
                    </p:nvPicPr>
                    <p:blipFill>
                      <a:blip r:embed="rId4" cstate="print"/>
                      <a:stretch>
                        <a:fillRect/>
                      </a:stretch>
                    </p:blipFill>
                    <p:spPr>
                      <a:xfrm flipH="1">
                        <a:off x="830396" y="3425557"/>
                        <a:ext cx="457200" cy="452177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762000" y="2209800"/>
                        <a:ext cx="1143000" cy="70851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50" b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</a:rPr>
                          <a:t>Stakeholders  Contributing and Accessing Data</a:t>
                        </a:r>
                        <a:endParaRPr 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</a:endParaRPr>
                      </a:p>
                    </p:txBody>
                  </p:sp>
                  <p:cxnSp>
                    <p:nvCxnSpPr>
                      <p:cNvPr id="98" name="Straight Arrow Connector 97"/>
                      <p:cNvCxnSpPr>
                        <a:stCxn id="95" idx="1"/>
                      </p:cNvCxnSpPr>
                      <p:nvPr/>
                    </p:nvCxnSpPr>
                    <p:spPr>
                      <a:xfrm>
                        <a:off x="1418398" y="3138137"/>
                        <a:ext cx="762000" cy="68450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accent3">
                            <a:lumMod val="50000"/>
                          </a:schemeClr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Arrow Connector 98"/>
                      <p:cNvCxnSpPr>
                        <a:stCxn id="96" idx="1"/>
                      </p:cNvCxnSpPr>
                      <p:nvPr/>
                    </p:nvCxnSpPr>
                    <p:spPr>
                      <a:xfrm flipV="1">
                        <a:off x="1287597" y="3651645"/>
                        <a:ext cx="820040" cy="1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accent3">
                            <a:lumMod val="50000"/>
                          </a:schemeClr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6" name="Group 75"/>
                    <p:cNvGrpSpPr/>
                    <p:nvPr/>
                  </p:nvGrpSpPr>
                  <p:grpSpPr>
                    <a:xfrm>
                      <a:off x="907347" y="3888154"/>
                      <a:ext cx="1273050" cy="927268"/>
                      <a:chOff x="907347" y="3888154"/>
                      <a:chExt cx="1273050" cy="927268"/>
                    </a:xfrm>
                  </p:grpSpPr>
                  <p:pic>
                    <p:nvPicPr>
                      <p:cNvPr id="91" name="Picture 2" descr="C:\Documents and Settings\kpederson\Local Settings\Temporary Internet Files\Content.IE5\N1AKEYV3\MC900434874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 cstate="print"/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907347" y="3888154"/>
                        <a:ext cx="511052" cy="553474"/>
                      </a:xfrm>
                      <a:prstGeom prst="rect">
                        <a:avLst/>
                      </a:prstGeom>
                      <a:noFill/>
                    </p:spPr>
                  </p:pic>
                  <p:cxnSp>
                    <p:nvCxnSpPr>
                      <p:cNvPr id="92" name="Straight Arrow Connector 91"/>
                      <p:cNvCxnSpPr>
                        <a:stCxn id="91" idx="1"/>
                      </p:cNvCxnSpPr>
                      <p:nvPr/>
                    </p:nvCxnSpPr>
                    <p:spPr>
                      <a:xfrm flipV="1">
                        <a:off x="1418399" y="4050087"/>
                        <a:ext cx="689238" cy="114804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accent3">
                            <a:lumMod val="50000"/>
                          </a:schemeClr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pic>
                    <p:nvPicPr>
                      <p:cNvPr id="93" name="Picture 2" descr="C:\Documents and Settings\kpederson\Local Settings\Temporary Internet Files\Content.IE5\N1AKEYV3\MC900434874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 cstate="print"/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33500" y="4302794"/>
                        <a:ext cx="473337" cy="512628"/>
                      </a:xfrm>
                      <a:prstGeom prst="rect">
                        <a:avLst/>
                      </a:prstGeom>
                      <a:noFill/>
                    </p:spPr>
                  </p:pic>
                  <p:cxnSp>
                    <p:nvCxnSpPr>
                      <p:cNvPr id="94" name="Straight Arrow Connector 93"/>
                      <p:cNvCxnSpPr>
                        <a:stCxn id="93" idx="1"/>
                      </p:cNvCxnSpPr>
                      <p:nvPr/>
                    </p:nvCxnSpPr>
                    <p:spPr>
                      <a:xfrm flipV="1">
                        <a:off x="1806836" y="4239138"/>
                        <a:ext cx="373561" cy="319970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accent3">
                            <a:lumMod val="50000"/>
                          </a:schemeClr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5278600" y="2035067"/>
                      <a:ext cx="1787200" cy="2232133"/>
                      <a:chOff x="5278600" y="2035067"/>
                      <a:chExt cx="1787200" cy="2232133"/>
                    </a:xfrm>
                  </p:grpSpPr>
                  <p:grpSp>
                    <p:nvGrpSpPr>
                      <p:cNvPr id="82" name="Group 81"/>
                      <p:cNvGrpSpPr/>
                      <p:nvPr/>
                    </p:nvGrpSpPr>
                    <p:grpSpPr>
                      <a:xfrm>
                        <a:off x="5638800" y="2590800"/>
                        <a:ext cx="1109830" cy="1676400"/>
                        <a:chOff x="5638800" y="2743200"/>
                        <a:chExt cx="1109830" cy="1295400"/>
                      </a:xfrm>
                    </p:grpSpPr>
                    <p:grpSp>
                      <p:nvGrpSpPr>
                        <p:cNvPr id="84" name="Group 83"/>
                        <p:cNvGrpSpPr/>
                        <p:nvPr/>
                      </p:nvGrpSpPr>
                      <p:grpSpPr>
                        <a:xfrm>
                          <a:off x="5638800" y="2743200"/>
                          <a:ext cx="1066800" cy="1295400"/>
                          <a:chOff x="5715000" y="2362200"/>
                          <a:chExt cx="1295400" cy="1371600"/>
                        </a:xfrm>
                      </p:grpSpPr>
                      <p:sp>
                        <p:nvSpPr>
                          <p:cNvPr id="88" name="Flowchart: Magnetic Disk 87"/>
                          <p:cNvSpPr/>
                          <p:nvPr/>
                        </p:nvSpPr>
                        <p:spPr>
                          <a:xfrm>
                            <a:off x="5715000" y="3124200"/>
                            <a:ext cx="1295400" cy="609600"/>
                          </a:xfrm>
                          <a:prstGeom prst="flowChartMagneticDisk">
                            <a:avLst/>
                          </a:prstGeom>
                          <a:gradFill flip="none" rotWithShape="1">
                            <a:gsLst>
                              <a:gs pos="0">
                                <a:schemeClr val="accent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accent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accent1">
                                  <a:tint val="23500"/>
                                  <a:satMod val="160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innerShdw blurRad="63500" dist="50800" dir="8100000">
                              <a:prstClr val="black">
                                <a:alpha val="50000"/>
                              </a:prstClr>
                            </a:inn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89" name="Flowchart: Magnetic Disk 88"/>
                          <p:cNvSpPr/>
                          <p:nvPr/>
                        </p:nvSpPr>
                        <p:spPr>
                          <a:xfrm>
                            <a:off x="5715000" y="2586526"/>
                            <a:ext cx="1295400" cy="766275"/>
                          </a:xfrm>
                          <a:prstGeom prst="flowChartMagneticDisk">
                            <a:avLst/>
                          </a:prstGeom>
                          <a:gradFill flip="none" rotWithShape="1">
                            <a:gsLst>
                              <a:gs pos="0">
                                <a:schemeClr val="accent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accent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accent1">
                                  <a:tint val="23500"/>
                                  <a:satMod val="160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innerShdw blurRad="63500" dist="50800" dir="8100000">
                              <a:prstClr val="black">
                                <a:alpha val="50000"/>
                              </a:prstClr>
                            </a:inn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0" name="Flowchart: Magnetic Disk 89"/>
                          <p:cNvSpPr/>
                          <p:nvPr/>
                        </p:nvSpPr>
                        <p:spPr>
                          <a:xfrm>
                            <a:off x="5715000" y="2362200"/>
                            <a:ext cx="1295400" cy="475824"/>
                          </a:xfrm>
                          <a:prstGeom prst="flowChartMagneticDisk">
                            <a:avLst/>
                          </a:prstGeom>
                          <a:gradFill flip="none" rotWithShape="1">
                            <a:gsLst>
                              <a:gs pos="0">
                                <a:schemeClr val="accent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accent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accent1">
                                  <a:tint val="23500"/>
                                  <a:satMod val="160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innerShdw blurRad="63500" dist="50800" dir="8100000">
                              <a:prstClr val="black">
                                <a:alpha val="50000"/>
                              </a:prstClr>
                            </a:inn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</p:grpSp>
                    <p:sp>
                      <p:nvSpPr>
                        <p:cNvPr id="85" name="TextBox 84"/>
                        <p:cNvSpPr txBox="1"/>
                        <p:nvPr/>
                      </p:nvSpPr>
                      <p:spPr>
                        <a:xfrm>
                          <a:off x="5681830" y="3745393"/>
                          <a:ext cx="1066800" cy="1881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1000" b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Metadata</a:t>
                          </a:r>
                          <a:endParaRPr lang="en-US" sz="1000" b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86" name="TextBox 85"/>
                        <p:cNvSpPr txBox="1"/>
                        <p:nvPr/>
                      </p:nvSpPr>
                      <p:spPr>
                        <a:xfrm>
                          <a:off x="5638800" y="3333245"/>
                          <a:ext cx="1066800" cy="1824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1000" b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Validated </a:t>
                          </a:r>
                          <a:r>
                            <a:rPr lang="en-US" sz="1000" b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Data</a:t>
                          </a:r>
                          <a:endParaRPr lang="en-US" sz="1000" b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87" name="TextBox 86"/>
                        <p:cNvSpPr txBox="1"/>
                        <p:nvPr/>
                      </p:nvSpPr>
                      <p:spPr>
                        <a:xfrm>
                          <a:off x="5638800" y="2978726"/>
                          <a:ext cx="1066800" cy="1881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1000" b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rPr>
                            <a:t>Raw Data</a:t>
                          </a:r>
                          <a:endParaRPr lang="en-US" sz="1000" b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3" name="TextBox 82"/>
                      <p:cNvSpPr txBox="1"/>
                      <p:nvPr/>
                    </p:nvSpPr>
                    <p:spPr>
                      <a:xfrm>
                        <a:off x="5278600" y="2035067"/>
                        <a:ext cx="1787200" cy="5018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</a:rPr>
                          <a:t>IRWIN Operational Data Store</a:t>
                        </a:r>
                        <a:endPara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78" name="Shape 120"/>
                    <p:cNvCxnSpPr>
                      <a:stCxn id="80" idx="0"/>
                      <a:endCxn id="97" idx="0"/>
                    </p:cNvCxnSpPr>
                    <p:nvPr/>
                  </p:nvCxnSpPr>
                  <p:spPr>
                    <a:xfrm rot="16200000" flipV="1">
                      <a:off x="4457700" y="-914400"/>
                      <a:ext cx="76199" cy="6324599"/>
                    </a:xfrm>
                    <a:prstGeom prst="bentConnector3">
                      <a:avLst>
                        <a:gd name="adj1" fmla="val 387757"/>
                      </a:avLst>
                    </a:prstGeom>
                    <a:ln w="25400">
                      <a:solidFill>
                        <a:srgbClr val="C00000"/>
                      </a:solidFill>
                      <a:headEnd type="none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oup 78"/>
                    <p:cNvGrpSpPr/>
                    <p:nvPr/>
                  </p:nvGrpSpPr>
                  <p:grpSpPr>
                    <a:xfrm>
                      <a:off x="7086600" y="2286000"/>
                      <a:ext cx="1143000" cy="1122024"/>
                      <a:chOff x="7086600" y="2286000"/>
                      <a:chExt cx="1143000" cy="1122024"/>
                    </a:xfrm>
                  </p:grpSpPr>
                  <p:sp>
                    <p:nvSpPr>
                      <p:cNvPr id="80" name="TextBox 79"/>
                      <p:cNvSpPr txBox="1"/>
                      <p:nvPr/>
                    </p:nvSpPr>
                    <p:spPr>
                      <a:xfrm>
                        <a:off x="7086600" y="2286000"/>
                        <a:ext cx="1143000" cy="55352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050" b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</a:rPr>
                          <a:t>IRWIN Dashboard and Reporting</a:t>
                        </a:r>
                        <a:endParaRPr 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</a:endParaRPr>
                      </a:p>
                    </p:txBody>
                  </p:sp>
                  <p:pic>
                    <p:nvPicPr>
                      <p:cNvPr id="81" name="Picture 80" descr="MC900439818.PNG"/>
                      <p:cNvPicPr>
                        <a:picLocks noChangeAspect="1"/>
                      </p:cNvPicPr>
                      <p:nvPr/>
                    </p:nvPicPr>
                    <p:blipFill>
                      <a:blip r:embed="rId6" cstate="print"/>
                      <a:stretch>
                        <a:fillRect/>
                      </a:stretch>
                    </p:blipFill>
                    <p:spPr>
                      <a:xfrm rot="906269">
                        <a:off x="7221921" y="2779317"/>
                        <a:ext cx="532057" cy="628707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cxnSp>
                <p:nvCxnSpPr>
                  <p:cNvPr id="71" name="Straight Arrow Connector 70"/>
                  <p:cNvCxnSpPr>
                    <a:stCxn id="86" idx="3"/>
                    <a:endCxn id="113" idx="1"/>
                  </p:cNvCxnSpPr>
                  <p:nvPr/>
                </p:nvCxnSpPr>
                <p:spPr>
                  <a:xfrm flipV="1">
                    <a:off x="6629400" y="3228979"/>
                    <a:ext cx="339399" cy="14894"/>
                  </a:xfrm>
                  <a:prstGeom prst="straightConnector1">
                    <a:avLst/>
                  </a:prstGeom>
                  <a:ln w="25400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1990866" y="2935074"/>
                  <a:ext cx="1177037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FireCode</a:t>
                  </a:r>
                  <a:endParaRPr lang="en-US" sz="1000" b="1" dirty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67" name="TextBox 66"/>
              <p:cNvSpPr txBox="1"/>
              <p:nvPr/>
            </p:nvSpPr>
            <p:spPr>
              <a:xfrm>
                <a:off x="2845313" y="4733679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“Write Once, Use Often”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systems </a:t>
            </a:r>
            <a:r>
              <a:rPr lang="en-US" dirty="0" smtClean="0"/>
              <a:t>prototyped</a:t>
            </a:r>
            <a:endParaRPr lang="en-US" dirty="0" smtClean="0"/>
          </a:p>
          <a:p>
            <a:pPr lvl="1"/>
            <a:r>
              <a:rPr lang="en-US" dirty="0" smtClean="0"/>
              <a:t>WildCAD (Refresh &amp; CAD Integration Server)</a:t>
            </a:r>
          </a:p>
          <a:p>
            <a:pPr lvl="1"/>
            <a:r>
              <a:rPr lang="en-US" dirty="0" smtClean="0"/>
              <a:t>FireCode</a:t>
            </a:r>
          </a:p>
          <a:p>
            <a:pPr lvl="1"/>
            <a:r>
              <a:rPr lang="en-US" dirty="0" smtClean="0"/>
              <a:t>WFDSS</a:t>
            </a:r>
          </a:p>
          <a:p>
            <a:pPr lvl="1"/>
            <a:r>
              <a:rPr lang="en-US" dirty="0" smtClean="0"/>
              <a:t>Sit209 (Updated)</a:t>
            </a:r>
          </a:p>
          <a:p>
            <a:pPr lvl="1"/>
            <a:r>
              <a:rPr lang="en-US" dirty="0" smtClean="0"/>
              <a:t>Enterprise Geospatial Portal (EGP)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65EE-F266-4DEF-976A-3660B421830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8564</TotalTime>
  <Words>668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 </vt:lpstr>
      <vt:lpstr>PowerPoint Presentation</vt:lpstr>
      <vt:lpstr>Wildland Fire Information &amp; Technology (WFI&amp;T)</vt:lpstr>
      <vt:lpstr>So what does that mean?</vt:lpstr>
      <vt:lpstr>Special focus areas </vt:lpstr>
      <vt:lpstr>Special focus areas </vt:lpstr>
      <vt:lpstr>What is IRWIN?</vt:lpstr>
      <vt:lpstr>IRWIN </vt:lpstr>
      <vt:lpstr>Development</vt:lpstr>
      <vt:lpstr>CAD (WildCAD as prototype)</vt:lpstr>
      <vt:lpstr>FireCode, WFDSS, Sit209</vt:lpstr>
      <vt:lpstr>Enterprise Geospatial Portal (EGP)</vt:lpstr>
      <vt:lpstr>Current Development Timeline</vt:lpstr>
      <vt:lpstr>Questions or Comments </vt:lpstr>
    </vt:vector>
  </TitlesOfParts>
  <Company>National Business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IRWIN  and  Wildland Fire I&amp;T</dc:title>
  <dc:creator>KRP</dc:creator>
  <cp:lastModifiedBy>Pederson, Kimber R</cp:lastModifiedBy>
  <cp:revision>73</cp:revision>
  <dcterms:created xsi:type="dcterms:W3CDTF">2012-05-07T19:39:01Z</dcterms:created>
  <dcterms:modified xsi:type="dcterms:W3CDTF">2013-02-20T20:54:19Z</dcterms:modified>
</cp:coreProperties>
</file>