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10"/>
  </p:notesMasterIdLst>
  <p:handoutMasterIdLst>
    <p:handoutMasterId r:id="rId11"/>
  </p:handoutMasterIdLst>
  <p:sldIdLst>
    <p:sldId id="524" r:id="rId2"/>
    <p:sldId id="525" r:id="rId3"/>
    <p:sldId id="527" r:id="rId4"/>
    <p:sldId id="530" r:id="rId5"/>
    <p:sldId id="529" r:id="rId6"/>
    <p:sldId id="531" r:id="rId7"/>
    <p:sldId id="528" r:id="rId8"/>
    <p:sldId id="532" r:id="rId9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CCFFCC"/>
    <a:srgbClr val="FF66CC"/>
    <a:srgbClr val="6699FF"/>
    <a:srgbClr val="0000FF"/>
    <a:srgbClr val="66FFCC"/>
    <a:srgbClr val="FF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96" autoAdjust="0"/>
    <p:restoredTop sz="94660"/>
  </p:normalViewPr>
  <p:slideViewPr>
    <p:cSldViewPr snapToGrid="0">
      <p:cViewPr>
        <p:scale>
          <a:sx n="90" d="100"/>
          <a:sy n="90" d="100"/>
        </p:scale>
        <p:origin x="-2244" y="-10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6942"/>
    </p:cViewPr>
  </p:sorterViewPr>
  <p:notesViewPr>
    <p:cSldViewPr snapToGrid="0">
      <p:cViewPr varScale="1">
        <p:scale>
          <a:sx n="58" d="100"/>
          <a:sy n="58" d="100"/>
        </p:scale>
        <p:origin x="-1746" y="-102"/>
      </p:cViewPr>
      <p:guideLst>
        <p:guide orient="horz" pos="2925"/>
        <p:guide pos="22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11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7" tIns="45704" rIns="91417" bIns="45704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7163" y="0"/>
            <a:ext cx="30495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7" tIns="45704" rIns="91417" bIns="45704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200"/>
            <a:ext cx="30511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7" tIns="45704" rIns="91417" bIns="45704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7163" y="8839200"/>
            <a:ext cx="30495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7" tIns="45704" rIns="91417" bIns="45704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6221365-2031-4C59-9DDA-33B07BE33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042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8788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41" tIns="46424" rIns="92841" bIns="46424" numCol="1" anchor="t" anchorCtr="0" compatLnSpc="1">
            <a:prstTxWarp prst="textNoShape">
              <a:avLst/>
            </a:prstTxWarp>
          </a:bodyPr>
          <a:lstStyle>
            <a:lvl1pPr defTabSz="92075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8913" y="0"/>
            <a:ext cx="2998787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41" tIns="46424" rIns="92841" bIns="46424" numCol="1" anchor="t" anchorCtr="0" compatLnSpc="1">
            <a:prstTxWarp prst="textNoShape">
              <a:avLst/>
            </a:prstTxWarp>
          </a:bodyPr>
          <a:lstStyle>
            <a:lvl1pPr algn="r" defTabSz="92075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65225" y="703263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37063"/>
            <a:ext cx="5146675" cy="413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41" tIns="46424" rIns="92841" bIns="464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1100"/>
            <a:ext cx="299878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41" tIns="46424" rIns="92841" bIns="46424" numCol="1" anchor="b" anchorCtr="0" compatLnSpc="1">
            <a:prstTxWarp prst="textNoShape">
              <a:avLst/>
            </a:prstTxWarp>
          </a:bodyPr>
          <a:lstStyle>
            <a:lvl1pPr defTabSz="92075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8913" y="8801100"/>
            <a:ext cx="299878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41" tIns="46424" rIns="92841" bIns="46424" numCol="1" anchor="b" anchorCtr="0" compatLnSpc="1">
            <a:prstTxWarp prst="textNoShape">
              <a:avLst/>
            </a:prstTxWarp>
          </a:bodyPr>
          <a:lstStyle>
            <a:lvl1pPr algn="r" defTabSz="92075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C49AEE9-6431-44BE-9A17-F4242CB806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759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8139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09728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77140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9076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87941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73268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1728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6083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712732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824299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149228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dist="17961" dir="81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Text Box 6"/>
          <p:cNvSpPr txBox="1">
            <a:spLocks noChangeArrowheads="1"/>
          </p:cNvSpPr>
          <p:nvPr/>
        </p:nvSpPr>
        <p:spPr bwMode="auto">
          <a:xfrm>
            <a:off x="8661400" y="6521450"/>
            <a:ext cx="482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0D422485-66D1-432C-B8E7-F6FDF386CDE6}" type="slidenum">
              <a:rPr lang="en-GB" sz="1400" smtClean="0">
                <a:solidFill>
                  <a:srgbClr val="FF0066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GB" sz="1400" smtClean="0">
              <a:solidFill>
                <a:srgbClr val="FF0066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CC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CC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CC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CC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CC00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CC00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CC00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CC00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CC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50000"/>
        </a:spcAft>
        <a:buClr>
          <a:srgbClr val="FFCC00"/>
        </a:buClr>
        <a:buChar char="•"/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50000"/>
        </a:spcAft>
        <a:buClr>
          <a:schemeClr val="accent1"/>
        </a:buClr>
        <a:buChar char="–"/>
        <a:defRPr sz="2200" b="1" i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50000"/>
        </a:spcAft>
        <a:buClr>
          <a:schemeClr val="accent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50000"/>
        </a:spcAft>
        <a:buClr>
          <a:schemeClr val="accent1"/>
        </a:buClr>
        <a:buChar char="–"/>
        <a:defRPr sz="2000" b="1" i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50000"/>
        </a:spcAft>
        <a:buClr>
          <a:schemeClr val="accent1"/>
        </a:buClr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50000"/>
        </a:spcAft>
        <a:buClr>
          <a:schemeClr val="accent1"/>
        </a:buClr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50000"/>
        </a:spcAft>
        <a:buClr>
          <a:schemeClr val="accent1"/>
        </a:buClr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50000"/>
        </a:spcAft>
        <a:buClr>
          <a:schemeClr val="accent1"/>
        </a:buClr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50000"/>
        </a:spcAft>
        <a:buClr>
          <a:schemeClr val="accent1"/>
        </a:buClr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National Weather Service</a:t>
            </a:r>
            <a:br>
              <a:rPr lang="en-US" smtClean="0"/>
            </a:br>
            <a:r>
              <a:rPr lang="en-US" smtClean="0"/>
              <a:t>Products and Services</a:t>
            </a: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Jenn Kitsmiller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Decision Support</a:t>
            </a:r>
            <a:br>
              <a:rPr lang="en-US" smtClean="0"/>
            </a:br>
            <a:r>
              <a:rPr lang="en-US" sz="3200" smtClean="0"/>
              <a:t>What is it?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Focusing on the impacts</a:t>
            </a:r>
          </a:p>
          <a:p>
            <a:r>
              <a:rPr lang="en-US" smtClean="0"/>
              <a:t>Instead of just telling people the weather, focus on what that weather will mean</a:t>
            </a:r>
          </a:p>
          <a:p>
            <a:r>
              <a:rPr lang="en-US" smtClean="0"/>
              <a:t>Take time to understand the impacts different groups have in regards to the weather</a:t>
            </a:r>
          </a:p>
          <a:p>
            <a:r>
              <a:rPr lang="en-US" smtClean="0"/>
              <a:t>Very applicable to the fire weather community</a:t>
            </a:r>
          </a:p>
          <a:p>
            <a:pPr lvl="1"/>
            <a:r>
              <a:rPr lang="en-US" sz="2000" smtClean="0"/>
              <a:t>Have been doing this for a while for fire weather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Use of Social Media</a:t>
            </a:r>
            <a:br>
              <a:rPr lang="en-US" smtClean="0"/>
            </a:br>
            <a:r>
              <a:rPr lang="en-US" sz="2800" smtClean="0"/>
              <a:t>Facebook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Facebook 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	</a:t>
            </a:r>
            <a:r>
              <a:rPr lang="en-US" sz="1800" dirty="0" smtClean="0"/>
              <a:t>US National Weather Service Missoula Montana (Like our 	page!!!)</a:t>
            </a:r>
          </a:p>
          <a:p>
            <a:pPr>
              <a:defRPr/>
            </a:pPr>
            <a:r>
              <a:rPr lang="en-US" dirty="0" smtClean="0"/>
              <a:t>Longer Term Weather Info </a:t>
            </a:r>
          </a:p>
          <a:p>
            <a:pPr lvl="1">
              <a:defRPr/>
            </a:pPr>
            <a:r>
              <a:rPr lang="en-US" sz="2000" dirty="0" smtClean="0"/>
              <a:t>May discuss our confidence in long term changes</a:t>
            </a:r>
          </a:p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Geared to the public</a:t>
            </a:r>
          </a:p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Open line of communication (as long as the question isn’t urgent!) </a:t>
            </a:r>
            <a:endParaRPr lang="en-US" dirty="0">
              <a:solidFill>
                <a:srgbClr val="FFFFFF"/>
              </a:solidFill>
            </a:endParaRPr>
          </a:p>
          <a:p>
            <a:pPr marL="457200" lvl="1" indent="0">
              <a:buFontTx/>
              <a:buNone/>
              <a:defRPr/>
            </a:pPr>
            <a:endParaRPr lang="en-US" sz="2000" dirty="0" smtClean="0"/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endParaRPr lang="en-US" dirty="0" smtClean="0"/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1" t="5334" r="25873" b="5270"/>
          <a:stretch>
            <a:fillRect/>
          </a:stretch>
        </p:blipFill>
        <p:spPr bwMode="auto">
          <a:xfrm>
            <a:off x="1087438" y="1165225"/>
            <a:ext cx="6896100" cy="556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Use of Social Media</a:t>
            </a:r>
            <a:br>
              <a:rPr lang="en-US" smtClean="0"/>
            </a:br>
            <a:r>
              <a:rPr lang="en-US" sz="2800" smtClean="0"/>
              <a:t>Twitter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Twitter</a:t>
            </a:r>
          </a:p>
          <a:p>
            <a:pPr lvl="1">
              <a:defRPr/>
            </a:pPr>
            <a:r>
              <a:rPr lang="en-US" dirty="0" smtClean="0"/>
              <a:t>@</a:t>
            </a:r>
            <a:r>
              <a:rPr lang="en-US" dirty="0" err="1" smtClean="0"/>
              <a:t>NWSMissoula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Used for short term weather information (next 24 hours)</a:t>
            </a:r>
          </a:p>
          <a:p>
            <a:pPr>
              <a:defRPr/>
            </a:pPr>
            <a:r>
              <a:rPr lang="en-US" dirty="0" smtClean="0"/>
              <a:t>Developing thunderstorms, winds, low RHs, may include red flag warning info</a:t>
            </a:r>
          </a:p>
          <a:p>
            <a:pPr>
              <a:defRPr/>
            </a:pPr>
            <a:r>
              <a:rPr lang="en-US" dirty="0" smtClean="0"/>
              <a:t>Quick bits of information 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	</a:t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" r="25635" b="15556"/>
          <a:stretch>
            <a:fillRect/>
          </a:stretch>
        </p:blipFill>
        <p:spPr bwMode="auto">
          <a:xfrm>
            <a:off x="1047750" y="1141413"/>
            <a:ext cx="7834313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Weather Stories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Meant to be a one stop shop for weather info</a:t>
            </a:r>
          </a:p>
          <a:p>
            <a:r>
              <a:rPr lang="en-US" smtClean="0"/>
              <a:t>Often use maps to highlight particular areas of concern</a:t>
            </a:r>
          </a:p>
          <a:p>
            <a:r>
              <a:rPr lang="en-US" smtClean="0"/>
              <a:t>Graphics depict the main upcoming impacts</a:t>
            </a:r>
          </a:p>
          <a:p>
            <a:r>
              <a:rPr lang="en-US" smtClean="0"/>
              <a:t>Not issued every day/ only as necessary</a:t>
            </a: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3" t="14096" r="24762" b="19048"/>
          <a:stretch>
            <a:fillRect/>
          </a:stretch>
        </p:blipFill>
        <p:spPr bwMode="auto">
          <a:xfrm>
            <a:off x="1047750" y="868363"/>
            <a:ext cx="7104063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38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1" t="17525" r="13095" b="12762"/>
          <a:stretch>
            <a:fillRect/>
          </a:stretch>
        </p:blipFill>
        <p:spPr bwMode="auto">
          <a:xfrm>
            <a:off x="1047750" y="868363"/>
            <a:ext cx="7104063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38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1" t="22334" r="30690" b="26749"/>
          <a:stretch>
            <a:fillRect/>
          </a:stretch>
        </p:blipFill>
        <p:spPr bwMode="auto">
          <a:xfrm>
            <a:off x="1047750" y="868363"/>
            <a:ext cx="7104063" cy="584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3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3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3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3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Recorded Briefings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685800" y="1182688"/>
            <a:ext cx="7772400" cy="4913312"/>
          </a:xfrm>
        </p:spPr>
        <p:txBody>
          <a:bodyPr/>
          <a:lstStyle/>
          <a:p>
            <a:r>
              <a:rPr lang="en-US" smtClean="0"/>
              <a:t>Upcoming fire weather concerns</a:t>
            </a:r>
          </a:p>
          <a:p>
            <a:r>
              <a:rPr lang="en-US" smtClean="0"/>
              <a:t>Address level of confidence in weather systems and potential results (impacts)</a:t>
            </a:r>
          </a:p>
          <a:p>
            <a:r>
              <a:rPr lang="en-US" smtClean="0"/>
              <a:t>Provide simple graphics to help highlight any potential areas of concern</a:t>
            </a:r>
          </a:p>
          <a:p>
            <a:r>
              <a:rPr lang="en-US" smtClean="0"/>
              <a:t>Done by Missoula every Monday/Thursday, daily once conditions become critical for fire weather</a:t>
            </a:r>
          </a:p>
          <a:p>
            <a:r>
              <a:rPr lang="en-US" smtClean="0"/>
              <a:t>Most all offices in the Northern Rockies provide a briefing</a:t>
            </a:r>
          </a:p>
          <a:p>
            <a:endParaRPr lang="en-US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1" r="57932" b="6837"/>
          <a:stretch>
            <a:fillRect/>
          </a:stretch>
        </p:blipFill>
        <p:spPr bwMode="auto">
          <a:xfrm>
            <a:off x="139700" y="315913"/>
            <a:ext cx="4954588" cy="641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830638" y="2035175"/>
            <a:ext cx="381000" cy="239713"/>
          </a:xfrm>
          <a:prstGeom prst="rect">
            <a:avLst/>
          </a:prstGeom>
          <a:noFill/>
          <a:ln w="412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1" r="44630" b="3842"/>
          <a:stretch>
            <a:fillRect/>
          </a:stretch>
        </p:blipFill>
        <p:spPr bwMode="auto">
          <a:xfrm>
            <a:off x="2808288" y="315913"/>
            <a:ext cx="6149975" cy="641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30638" y="1477963"/>
            <a:ext cx="2808287" cy="306387"/>
          </a:xfrm>
          <a:prstGeom prst="rect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30638" y="1506538"/>
            <a:ext cx="28082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C00000"/>
                </a:solidFill>
              </a:rPr>
              <a:t>Fire Wx Briefing Link Appears Here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What Makes a Good Spot Forecast?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65163" y="1268413"/>
            <a:ext cx="7772400" cy="4114800"/>
          </a:xfrm>
        </p:spPr>
        <p:txBody>
          <a:bodyPr/>
          <a:lstStyle/>
          <a:p>
            <a:r>
              <a:rPr lang="en-US" smtClean="0"/>
              <a:t>Observations (good obs!)</a:t>
            </a:r>
          </a:p>
          <a:p>
            <a:r>
              <a:rPr lang="en-US" smtClean="0"/>
              <a:t>Give detail (to avoid confusion, let us know in the remarks the times you need)</a:t>
            </a:r>
          </a:p>
          <a:p>
            <a:r>
              <a:rPr lang="en-US" smtClean="0"/>
              <a:t>Communication (give us a call if you have any questions and we will do the same!)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Can We Do for You?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Don’t be shy, give us a call anytime!</a:t>
            </a:r>
          </a:p>
          <a:p>
            <a:r>
              <a:rPr lang="en-US" smtClean="0"/>
              <a:t>Any questions?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WS template">
  <a:themeElements>
    <a:clrScheme name="NWS template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NWS templat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WS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WS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WS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WS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WS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WS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WS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Settings\ypluijmers001\Application Data\Microsoft\Templates\NWS template.pot</Template>
  <TotalTime>8330</TotalTime>
  <Words>261</Words>
  <Application>Microsoft Office PowerPoint</Application>
  <PresentationFormat>On-screen Show (4:3)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NWS template</vt:lpstr>
      <vt:lpstr>National Weather Service Products and Services</vt:lpstr>
      <vt:lpstr>Decision Support What is it?</vt:lpstr>
      <vt:lpstr>Use of Social Media Facebook</vt:lpstr>
      <vt:lpstr>Use of Social Media Twitter</vt:lpstr>
      <vt:lpstr>Weather Stories</vt:lpstr>
      <vt:lpstr>Recorded Briefings</vt:lpstr>
      <vt:lpstr>What Makes a Good Spot Forecast?</vt:lpstr>
      <vt:lpstr>What Can We Do for You?</vt:lpstr>
    </vt:vector>
  </TitlesOfParts>
  <Company>NWS/NOAA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Weather Service</dc:title>
  <dc:creator>ISS</dc:creator>
  <cp:lastModifiedBy>USDA Forest Service</cp:lastModifiedBy>
  <cp:revision>389</cp:revision>
  <cp:lastPrinted>2001-02-09T18:10:18Z</cp:lastPrinted>
  <dcterms:created xsi:type="dcterms:W3CDTF">1999-11-15T21:24:44Z</dcterms:created>
  <dcterms:modified xsi:type="dcterms:W3CDTF">2013-03-12T15:35:21Z</dcterms:modified>
</cp:coreProperties>
</file>