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1" r:id="rId1"/>
  </p:sldMasterIdLst>
  <p:handoutMasterIdLst>
    <p:handoutMasterId r:id="rId18"/>
  </p:handoutMasterIdLst>
  <p:sldIdLst>
    <p:sldId id="380" r:id="rId2"/>
    <p:sldId id="381" r:id="rId3"/>
    <p:sldId id="389" r:id="rId4"/>
    <p:sldId id="375" r:id="rId5"/>
    <p:sldId id="376" r:id="rId6"/>
    <p:sldId id="379" r:id="rId7"/>
    <p:sldId id="370" r:id="rId8"/>
    <p:sldId id="372" r:id="rId9"/>
    <p:sldId id="373" r:id="rId10"/>
    <p:sldId id="391" r:id="rId11"/>
    <p:sldId id="369" r:id="rId12"/>
    <p:sldId id="377" r:id="rId13"/>
    <p:sldId id="378" r:id="rId14"/>
    <p:sldId id="383" r:id="rId15"/>
    <p:sldId id="384" r:id="rId16"/>
    <p:sldId id="390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3300"/>
    <a:srgbClr val="FFFFCC"/>
    <a:srgbClr val="FF7C8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99" autoAdjust="0"/>
    <p:restoredTop sz="90929"/>
  </p:normalViewPr>
  <p:slideViewPr>
    <p:cSldViewPr>
      <p:cViewPr varScale="1">
        <p:scale>
          <a:sx n="106" d="100"/>
          <a:sy n="106" d="100"/>
        </p:scale>
        <p:origin x="-8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43A9D-9B63-4433-BC95-4C86D19194A2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27D18-0E42-4BF8-9327-95EFFEB6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57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ED706-8119-4427-A53B-A2C4B20D39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7A3C5-5C6B-4CDA-9FF6-7FBFFDDAE5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58F3A-F106-44CE-9761-6E3F409DA3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04D3C-5891-4E51-A0AF-0D3D8030E2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1BA72-B838-4772-A9E0-04530A66F2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79316-EED0-42F4-A950-F7E67E84B5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354A3-D412-440F-A5EB-BB6B65F752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ED6B6-FCC7-4E21-BEE2-FFCBCE3AC3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F0C52-398A-464B-9DA2-3C15B79CEB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7845B-8A23-4D7B-9975-D8FC161B63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B9B2C46F-ACB7-4A0D-A096-4684DBFDD1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4DEED706-8119-4427-A53B-A2C4B20D39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WildCAD</a:t>
            </a:r>
            <a:br>
              <a:rPr lang="en-US" sz="7200" dirty="0" smtClean="0"/>
            </a:br>
            <a:r>
              <a:rPr lang="en-US" sz="2800" dirty="0" smtClean="0">
                <a:solidFill>
                  <a:srgbClr val="DDDDDD"/>
                </a:solidFill>
              </a:rPr>
              <a:t>Kara Stringer</a:t>
            </a:r>
            <a:endParaRPr lang="en-US" sz="2800" dirty="0">
              <a:solidFill>
                <a:srgbClr val="DDDDD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Thursday March 8,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8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66675"/>
            <a:ext cx="5953125" cy="672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504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WildCAD and The iRWIn Project</a:t>
            </a:r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2895600" y="3124200"/>
            <a:ext cx="2209800" cy="1752600"/>
          </a:xfrm>
          <a:prstGeom prst="ellipse">
            <a:avLst/>
          </a:prstGeom>
          <a:solidFill>
            <a:srgbClr val="CCFFCC">
              <a:alpha val="50000"/>
            </a:srgbClr>
          </a:solidFill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40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ICS</a:t>
            </a:r>
            <a:r>
              <a:rPr lang="en-US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 </a:t>
            </a: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Integrated CAD Server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914400" y="4800600"/>
            <a:ext cx="1447800" cy="1484313"/>
          </a:xfrm>
          <a:prstGeom prst="flowChartMagneticDisk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WildCAD Center </a:t>
            </a:r>
          </a:p>
        </p:txBody>
      </p:sp>
      <p:sp>
        <p:nvSpPr>
          <p:cNvPr id="5148" name="AutoShape 28"/>
          <p:cNvSpPr>
            <a:spLocks noChangeArrowheads="1"/>
          </p:cNvSpPr>
          <p:nvPr/>
        </p:nvSpPr>
        <p:spPr bwMode="auto">
          <a:xfrm>
            <a:off x="3276600" y="5257800"/>
            <a:ext cx="1447800" cy="1484313"/>
          </a:xfrm>
          <a:prstGeom prst="flowChartMagneticDisk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WildCAD Center </a:t>
            </a:r>
          </a:p>
        </p:txBody>
      </p:sp>
      <p:sp>
        <p:nvSpPr>
          <p:cNvPr id="5149" name="AutoShape 29"/>
          <p:cNvSpPr>
            <a:spLocks noChangeArrowheads="1"/>
          </p:cNvSpPr>
          <p:nvPr/>
        </p:nvSpPr>
        <p:spPr bwMode="auto">
          <a:xfrm>
            <a:off x="5486400" y="4840288"/>
            <a:ext cx="1447800" cy="1484312"/>
          </a:xfrm>
          <a:prstGeom prst="flowChartMagneticDisk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WildCAD Center </a:t>
            </a:r>
          </a:p>
        </p:txBody>
      </p:sp>
      <p:grpSp>
        <p:nvGrpSpPr>
          <p:cNvPr id="5171" name="Group 51"/>
          <p:cNvGrpSpPr>
            <a:grpSpLocks/>
          </p:cNvGrpSpPr>
          <p:nvPr/>
        </p:nvGrpSpPr>
        <p:grpSpPr bwMode="auto">
          <a:xfrm>
            <a:off x="4953000" y="1752600"/>
            <a:ext cx="3048000" cy="2057400"/>
            <a:chOff x="3120" y="1104"/>
            <a:chExt cx="1920" cy="1296"/>
          </a:xfrm>
        </p:grpSpPr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>
              <a:off x="3264" y="1104"/>
              <a:ext cx="1776" cy="1296"/>
            </a:xfrm>
            <a:prstGeom prst="cloudCallout">
              <a:avLst>
                <a:gd name="adj1" fmla="val -57884"/>
                <a:gd name="adj2" fmla="val 33949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/>
            </a:p>
          </p:txBody>
        </p:sp>
        <p:pic>
          <p:nvPicPr>
            <p:cNvPr id="5151" name="Picture 31" descr="file:///C:\Users\Aaron\AppData\Local\Temp\SNAGHTML4c9685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1284"/>
              <a:ext cx="1016" cy="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52" name="Text Box 32"/>
            <p:cNvSpPr txBox="1">
              <a:spLocks noChangeArrowheads="1"/>
            </p:cNvSpPr>
            <p:nvPr/>
          </p:nvSpPr>
          <p:spPr bwMode="auto">
            <a:xfrm>
              <a:off x="3120" y="1584"/>
              <a:ext cx="192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ODS – Operational Data Store</a:t>
              </a:r>
            </a:p>
          </p:txBody>
        </p:sp>
      </p:grpSp>
      <p:grpSp>
        <p:nvGrpSpPr>
          <p:cNvPr id="5172" name="Group 52"/>
          <p:cNvGrpSpPr>
            <a:grpSpLocks/>
          </p:cNvGrpSpPr>
          <p:nvPr/>
        </p:nvGrpSpPr>
        <p:grpSpPr bwMode="auto">
          <a:xfrm>
            <a:off x="1828800" y="4419600"/>
            <a:ext cx="4267200" cy="1143000"/>
            <a:chOff x="1152" y="2784"/>
            <a:chExt cx="2688" cy="720"/>
          </a:xfrm>
        </p:grpSpPr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 flipV="1">
              <a:off x="1152" y="2784"/>
              <a:ext cx="768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 flipV="1">
              <a:off x="2496" y="3072"/>
              <a:ext cx="0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 flipH="1" flipV="1">
              <a:off x="3120" y="2784"/>
              <a:ext cx="720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76" name="Group 56"/>
          <p:cNvGrpSpPr>
            <a:grpSpLocks/>
          </p:cNvGrpSpPr>
          <p:nvPr/>
        </p:nvGrpSpPr>
        <p:grpSpPr bwMode="auto">
          <a:xfrm>
            <a:off x="609600" y="1905000"/>
            <a:ext cx="2286000" cy="2057400"/>
            <a:chOff x="384" y="1200"/>
            <a:chExt cx="1440" cy="1296"/>
          </a:xfrm>
        </p:grpSpPr>
        <p:sp>
          <p:nvSpPr>
            <p:cNvPr id="5144" name="AutoShape 24"/>
            <p:cNvSpPr>
              <a:spLocks noChangeArrowheads="1"/>
            </p:cNvSpPr>
            <p:nvPr/>
          </p:nvSpPr>
          <p:spPr bwMode="auto">
            <a:xfrm>
              <a:off x="384" y="1200"/>
              <a:ext cx="1056" cy="960"/>
            </a:xfrm>
            <a:prstGeom prst="flowChartPunchedTape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FFFF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dirty="0" err="1"/>
                <a:t>Wildweb</a:t>
              </a:r>
              <a:r>
                <a:rPr lang="en-US" dirty="0"/>
                <a:t>   </a:t>
              </a:r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auto">
            <a:xfrm flipH="1" flipV="1">
              <a:off x="1152" y="1968"/>
              <a:ext cx="672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77" name="Group 57"/>
          <p:cNvGrpSpPr>
            <a:grpSpLocks/>
          </p:cNvGrpSpPr>
          <p:nvPr/>
        </p:nvGrpSpPr>
        <p:grpSpPr bwMode="auto">
          <a:xfrm>
            <a:off x="2590800" y="1600200"/>
            <a:ext cx="1219200" cy="1600200"/>
            <a:chOff x="1632" y="1008"/>
            <a:chExt cx="768" cy="1008"/>
          </a:xfrm>
        </p:grpSpPr>
        <p:sp>
          <p:nvSpPr>
            <p:cNvPr id="5136" name="AutoShape 16"/>
            <p:cNvSpPr>
              <a:spLocks noChangeArrowheads="1"/>
            </p:cNvSpPr>
            <p:nvPr/>
          </p:nvSpPr>
          <p:spPr bwMode="auto">
            <a:xfrm>
              <a:off x="1632" y="1008"/>
              <a:ext cx="768" cy="701"/>
            </a:xfrm>
            <a:prstGeom prst="flowChartMultidocument">
              <a:avLst/>
            </a:prstGeom>
            <a:solidFill>
              <a:srgbClr val="CC99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2200"/>
                <a:t>Other Access</a:t>
              </a:r>
            </a:p>
          </p:txBody>
        </p:sp>
        <p:sp>
          <p:nvSpPr>
            <p:cNvPr id="5160" name="Line 40"/>
            <p:cNvSpPr>
              <a:spLocks noChangeShapeType="1"/>
            </p:cNvSpPr>
            <p:nvPr/>
          </p:nvSpPr>
          <p:spPr bwMode="auto">
            <a:xfrm flipH="1" flipV="1">
              <a:off x="1968" y="1680"/>
              <a:ext cx="336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124200"/>
            <a:ext cx="438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752600"/>
            <a:ext cx="4270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7391400" y="2057400"/>
            <a:ext cx="914400" cy="1981200"/>
            <a:chOff x="7391400" y="2057400"/>
            <a:chExt cx="914400" cy="1981200"/>
          </a:xfrm>
        </p:grpSpPr>
        <p:sp>
          <p:nvSpPr>
            <p:cNvPr id="5162" name="Line 42"/>
            <p:cNvSpPr>
              <a:spLocks noChangeShapeType="1"/>
            </p:cNvSpPr>
            <p:nvPr/>
          </p:nvSpPr>
          <p:spPr bwMode="auto">
            <a:xfrm flipH="1" flipV="1">
              <a:off x="7848600" y="3048000"/>
              <a:ext cx="45720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 flipV="1">
              <a:off x="7924800" y="2057400"/>
              <a:ext cx="38100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61" name="Line 41"/>
            <p:cNvSpPr>
              <a:spLocks noChangeShapeType="1"/>
            </p:cNvSpPr>
            <p:nvPr/>
          </p:nvSpPr>
          <p:spPr bwMode="auto">
            <a:xfrm flipH="1" flipV="1">
              <a:off x="7391400" y="3505200"/>
              <a:ext cx="22860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5170" name="Picture 5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038600"/>
            <a:ext cx="9715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 animBg="1" autoUpdateAnimBg="0"/>
      <p:bldP spid="5135" grpId="0" animBg="1" autoUpdateAnimBg="0"/>
      <p:bldP spid="5148" grpId="0" animBg="1" autoUpdateAnimBg="0"/>
      <p:bldP spid="514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CAD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sz="5200" dirty="0" smtClean="0"/>
              <a:t>New WildWeb</a:t>
            </a:r>
          </a:p>
          <a:p>
            <a:r>
              <a:rPr lang="en-US" sz="5200" dirty="0" smtClean="0"/>
              <a:t>Additional public information?</a:t>
            </a:r>
          </a:p>
          <a:p>
            <a:r>
              <a:rPr lang="en-US" sz="5200" dirty="0" smtClean="0"/>
              <a:t>Password-protected interface</a:t>
            </a:r>
          </a:p>
          <a:p>
            <a:r>
              <a:rPr lang="en-US" sz="5200" dirty="0" smtClean="0"/>
              <a:t>Also can feed into local WildCAD</a:t>
            </a:r>
          </a:p>
          <a:p>
            <a:pPr marL="0" indent="0">
              <a:buNone/>
            </a:pPr>
            <a:endParaRPr lang="en-US" sz="5200" dirty="0" smtClean="0"/>
          </a:p>
          <a:p>
            <a:r>
              <a:rPr lang="en-US" sz="5200" dirty="0"/>
              <a:t>Ideas?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905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WildCAD</a:t>
            </a:r>
            <a:r>
              <a:rPr lang="en-US" sz="5400" dirty="0" smtClean="0"/>
              <a:t> –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iRWIn:</a:t>
            </a:r>
            <a:b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/>
              <a:t>Questions?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02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WildCAD 4.3.0</a:t>
            </a:r>
          </a:p>
          <a:p>
            <a:r>
              <a:rPr lang="en-US" sz="5400" dirty="0" smtClean="0"/>
              <a:t>WildWeb 4.3.0</a:t>
            </a:r>
          </a:p>
          <a:p>
            <a:r>
              <a:rPr lang="en-US" sz="5400" dirty="0" smtClean="0"/>
              <a:t>User Guide</a:t>
            </a:r>
          </a:p>
          <a:p>
            <a:r>
              <a:rPr lang="en-US" sz="5400" dirty="0" smtClean="0"/>
              <a:t>System Administrator Guide</a:t>
            </a:r>
          </a:p>
          <a:p>
            <a:r>
              <a:rPr lang="en-US" sz="5400" dirty="0" smtClean="0"/>
              <a:t>Video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7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2400"/>
            <a:ext cx="4495800" cy="63246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F keys for Phone Book and Find </a:t>
            </a:r>
            <a:r>
              <a:rPr lang="en-US" dirty="0" err="1" smtClean="0"/>
              <a:t>Inc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Rename Pagers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Pager interface from Incident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Pager Groups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Pager Incident </a:t>
            </a:r>
            <a:r>
              <a:rPr lang="en-US" dirty="0" err="1" smtClean="0"/>
              <a:t>DropDown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Import Mile Marker data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Create Mile Marker Shape File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Street Button on </a:t>
            </a:r>
            <a:r>
              <a:rPr lang="en-US" dirty="0" smtClean="0"/>
              <a:t>Map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New Status: In Service Unavailable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Drag Group of Resources to Incident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Default Status by Type when dragging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Increase characters in status text </a:t>
            </a:r>
            <a:r>
              <a:rPr lang="en-US" dirty="0" smtClean="0"/>
              <a:t>box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Fire Summary Report by </a:t>
            </a:r>
            <a:r>
              <a:rPr lang="en-US" dirty="0" smtClean="0"/>
              <a:t>Type/</a:t>
            </a:r>
            <a:r>
              <a:rPr lang="en-US" dirty="0" err="1" smtClean="0"/>
              <a:t>SubType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SA choice for new incident type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SA choice to allow </a:t>
            </a:r>
            <a:r>
              <a:rPr lang="en-US" dirty="0" err="1"/>
              <a:t>chg</a:t>
            </a:r>
            <a:r>
              <a:rPr lang="en-US" dirty="0"/>
              <a:t> Incident Dispatcher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Wider Resource Order #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Ownership updates from map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Add WFDSS export history to new Tab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24400" y="-152400"/>
            <a:ext cx="4419600" cy="7162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IC Tab: Trainee</a:t>
            </a:r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Comments: Unlimited chars</a:t>
            </a:r>
          </a:p>
          <a:p>
            <a:pPr marL="0" indent="0">
              <a:buFont typeface="Arial" pitchFamily="34" charset="0"/>
              <a:buNone/>
            </a:pPr>
            <a:r>
              <a:rPr lang="en-US" sz="3800" dirty="0" err="1" smtClean="0"/>
              <a:t>Freqs</a:t>
            </a:r>
            <a:r>
              <a:rPr lang="en-US" sz="3800" dirty="0" smtClean="0"/>
              <a:t>: wider, defaults</a:t>
            </a:r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Aircraft Tab: 3 new fields</a:t>
            </a:r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Aviation Report</a:t>
            </a:r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Questions Tab</a:t>
            </a:r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Fire Size history</a:t>
            </a:r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Strike through on Incident Log</a:t>
            </a:r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Actions tab show statuses after incident</a:t>
            </a:r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WildWeb: </a:t>
            </a:r>
            <a:r>
              <a:rPr lang="en-US" sz="3800" dirty="0" err="1" smtClean="0"/>
              <a:t>lat</a:t>
            </a:r>
            <a:r>
              <a:rPr lang="en-US" sz="3800" dirty="0" smtClean="0"/>
              <a:t>/</a:t>
            </a:r>
            <a:r>
              <a:rPr lang="en-US" sz="3800" dirty="0" err="1" smtClean="0"/>
              <a:t>lon</a:t>
            </a:r>
            <a:endParaRPr lang="en-US" sz="3800" dirty="0" smtClean="0"/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Selected Whiteboard cats to </a:t>
            </a:r>
            <a:r>
              <a:rPr lang="en-US" sz="3800" dirty="0" err="1" smtClean="0"/>
              <a:t>WildWeb</a:t>
            </a:r>
            <a:endParaRPr lang="en-US" sz="3800" dirty="0" smtClean="0"/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Sequence Whiteboard from main screen</a:t>
            </a:r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Replace initials and </a:t>
            </a:r>
            <a:r>
              <a:rPr lang="en-US" sz="3800" dirty="0" err="1" smtClean="0"/>
              <a:t>dt</a:t>
            </a:r>
            <a:r>
              <a:rPr lang="en-US" sz="3800" dirty="0" smtClean="0"/>
              <a:t>/time if updated</a:t>
            </a:r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Multiple timer sounds by incident type</a:t>
            </a:r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Ownership and DPA and others on map</a:t>
            </a:r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Build Incident Shape File - selected</a:t>
            </a:r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Export database viewer tables to .</a:t>
            </a:r>
            <a:r>
              <a:rPr lang="en-US" sz="3800" dirty="0" err="1" smtClean="0"/>
              <a:t>csv</a:t>
            </a:r>
            <a:endParaRPr lang="en-US" sz="3800" dirty="0" smtClean="0"/>
          </a:p>
          <a:p>
            <a:pPr marL="0" indent="0">
              <a:buFont typeface="Arial" pitchFamily="34" charset="0"/>
              <a:buNone/>
            </a:pPr>
            <a:r>
              <a:rPr lang="en-US" sz="3800" dirty="0" smtClean="0"/>
              <a:t>dispatcher time</a:t>
            </a:r>
          </a:p>
          <a:p>
            <a:pPr marL="0" indent="0">
              <a:buFont typeface="Arial" pitchFamily="34" charset="0"/>
              <a:buNone/>
            </a:pPr>
            <a:endParaRPr lang="en-US" sz="3800" dirty="0" smtClean="0"/>
          </a:p>
          <a:p>
            <a:pPr marL="0" indent="0">
              <a:buFont typeface="Arial" pitchFamily="34" charset="0"/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42801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013192" cy="990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Importing Milepost Data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022336" cy="3886200"/>
          </a:xfrm>
        </p:spPr>
        <p:txBody>
          <a:bodyPr/>
          <a:lstStyle/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bg1"/>
                </a:solidFill>
                <a:latin typeface="Century Gothic" pitchFamily="34" charset="0"/>
              </a:rPr>
              <a:t>.</a:t>
            </a:r>
            <a:r>
              <a:rPr lang="en-US" sz="2200" b="1" dirty="0" err="1" smtClean="0">
                <a:solidFill>
                  <a:schemeClr val="bg1"/>
                </a:solidFill>
                <a:latin typeface="Century Gothic" pitchFamily="34" charset="0"/>
              </a:rPr>
              <a:t>csv</a:t>
            </a:r>
            <a:r>
              <a:rPr lang="en-US" sz="2200" b="1" dirty="0" smtClean="0">
                <a:solidFill>
                  <a:schemeClr val="bg1"/>
                </a:solidFill>
                <a:latin typeface="Century Gothic" pitchFamily="34" charset="0"/>
              </a:rPr>
              <a:t> text file</a:t>
            </a:r>
          </a:p>
          <a:p>
            <a:pPr marL="742950" lvl="1" indent="-285750">
              <a:buClrTx/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  <a:latin typeface="Century Gothic" pitchFamily="34" charset="0"/>
              </a:rPr>
              <a:t>Four entries per row</a:t>
            </a:r>
          </a:p>
          <a:p>
            <a:pPr marL="1200150" lvl="2" indent="-285750">
              <a:buClrTx/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  <a:latin typeface="Century Gothic" pitchFamily="34" charset="0"/>
              </a:rPr>
              <a:t>Street Name</a:t>
            </a:r>
          </a:p>
          <a:p>
            <a:pPr marL="1200150" lvl="2" indent="-285750">
              <a:buClrTx/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  <a:latin typeface="Century Gothic" pitchFamily="34" charset="0"/>
              </a:rPr>
              <a:t>Milepost number</a:t>
            </a:r>
          </a:p>
          <a:p>
            <a:pPr marL="1200150" lvl="2" indent="-285750">
              <a:buClrTx/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  <a:latin typeface="Century Gothic" pitchFamily="34" charset="0"/>
              </a:rPr>
              <a:t>Decimal latitude</a:t>
            </a:r>
          </a:p>
          <a:p>
            <a:pPr marL="1200150" lvl="2" indent="-285750">
              <a:buClrTx/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  <a:latin typeface="Century Gothic" pitchFamily="34" charset="0"/>
              </a:rPr>
              <a:t>Decimal longitude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bg1"/>
                </a:solidFill>
                <a:latin typeface="Century Gothic" pitchFamily="34" charset="0"/>
              </a:rPr>
              <a:t>Edit data relevant to your Center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bg1"/>
                </a:solidFill>
                <a:latin typeface="Century Gothic" pitchFamily="34" charset="0"/>
              </a:rPr>
              <a:t>Montana data…arbitrary naming convention for roads.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bg1"/>
                </a:solidFill>
                <a:latin typeface="Century Gothic" pitchFamily="34" charset="0"/>
              </a:rPr>
              <a:t>Sys Admin </a:t>
            </a:r>
            <a:r>
              <a:rPr lang="en-US" sz="2200" b="1" smtClean="0">
                <a:solidFill>
                  <a:schemeClr val="bg1"/>
                </a:solidFill>
                <a:latin typeface="Century Gothic" pitchFamily="34" charset="0"/>
                <a:sym typeface="Wingdings"/>
              </a:rPr>
              <a:t> Imports  Import </a:t>
            </a:r>
            <a:r>
              <a:rPr lang="en-US" sz="2200" b="1" dirty="0" smtClean="0">
                <a:solidFill>
                  <a:schemeClr val="bg1"/>
                </a:solidFill>
                <a:latin typeface="Century Gothic" pitchFamily="34" charset="0"/>
                <a:sym typeface="Wingdings"/>
              </a:rPr>
              <a:t>Mile Post Information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bg1"/>
                </a:solidFill>
                <a:latin typeface="Century Gothic" pitchFamily="34" charset="0"/>
                <a:sym typeface="Wingdings"/>
              </a:rPr>
              <a:t>Navigate to your.csv file, and click open</a:t>
            </a:r>
          </a:p>
          <a:p>
            <a:pPr marL="342900" indent="-342900">
              <a:buClrTx/>
              <a:buFont typeface="Wingdings" pitchFamily="2" charset="2"/>
              <a:buChar char="Ø"/>
            </a:pPr>
            <a:endParaRPr lang="en-US" sz="22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Discussion Points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/>
        <p:txBody>
          <a:bodyPr>
            <a:normAutofit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  <a:buBlip>
                <a:blip r:embed="rId2"/>
              </a:buBlip>
            </a:pPr>
            <a:r>
              <a:rPr lang="en-US" sz="5400" dirty="0" smtClean="0"/>
              <a:t>WildCAD program update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Blip>
                <a:blip r:embed="rId2"/>
              </a:buBlip>
            </a:pPr>
            <a:r>
              <a:rPr lang="en-US" sz="5400" dirty="0" smtClean="0"/>
              <a:t>WildCAD/</a:t>
            </a:r>
            <a:r>
              <a:rPr lang="en-US" sz="5400" dirty="0" err="1" smtClean="0"/>
              <a:t>iRWIn</a:t>
            </a:r>
            <a:endParaRPr lang="en-US" sz="5400" dirty="0" smtClean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Blip>
                <a:blip r:embed="rId2"/>
              </a:buBlip>
            </a:pPr>
            <a:r>
              <a:rPr lang="en-US" sz="5400" dirty="0" smtClean="0"/>
              <a:t>Enhancements 4.3.3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Blip>
                <a:blip r:embed="rId2"/>
              </a:buBlip>
            </a:pPr>
            <a:r>
              <a:rPr lang="en-US" sz="5400" dirty="0" smtClean="0"/>
              <a:t>Milepost .</a:t>
            </a:r>
            <a:r>
              <a:rPr lang="en-US" sz="5400" dirty="0" err="1" smtClean="0"/>
              <a:t>cvs</a:t>
            </a:r>
            <a:r>
              <a:rPr lang="en-US" sz="5400" dirty="0" smtClean="0"/>
              <a:t>/.</a:t>
            </a:r>
            <a:r>
              <a:rPr lang="en-US" sz="5400" dirty="0" err="1" smtClean="0"/>
              <a:t>shapefile</a:t>
            </a:r>
            <a:endParaRPr lang="en-US" sz="5400" dirty="0" smtClean="0"/>
          </a:p>
          <a:p>
            <a:pPr>
              <a:buClr>
                <a:schemeClr val="tx1">
                  <a:lumMod val="50000"/>
                  <a:lumOff val="50000"/>
                </a:schemeClr>
              </a:buClr>
              <a:buBlip>
                <a:blip r:embed="rId2"/>
              </a:buBlip>
            </a:pPr>
            <a:r>
              <a:rPr lang="en-US" sz="5400" dirty="0" smtClean="0"/>
              <a:t>Cool Stuff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60021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WildCAD Program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Blip>
                <a:blip r:embed="rId2"/>
              </a:buBlip>
            </a:pPr>
            <a:r>
              <a:rPr lang="en-US" sz="4400" b="1" dirty="0" smtClean="0"/>
              <a:t>Contract with Bighorn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sz="3800" dirty="0" smtClean="0"/>
              <a:t>Carries us to June 15</a:t>
            </a:r>
            <a:r>
              <a:rPr lang="en-US" sz="3800" baseline="30000" dirty="0" smtClean="0"/>
              <a:t>th</a:t>
            </a:r>
            <a:r>
              <a:rPr lang="en-US" sz="3800" dirty="0" smtClean="0"/>
              <a:t>, 2013 with the ability 	 to extend 3 years </a:t>
            </a:r>
          </a:p>
          <a:p>
            <a:pPr>
              <a:buBlip>
                <a:blip r:embed="rId2"/>
              </a:buBlip>
            </a:pPr>
            <a:r>
              <a:rPr lang="en-US" b="1" dirty="0" smtClean="0"/>
              <a:t> </a:t>
            </a:r>
            <a:r>
              <a:rPr lang="en-US" sz="4400" b="1" dirty="0" smtClean="0"/>
              <a:t>NAS Servers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sz="3800" dirty="0" smtClean="0"/>
              <a:t>Be sure only Dispatch is placing material on the servers.  Could lose privileges. </a:t>
            </a:r>
          </a:p>
          <a:p>
            <a:pPr>
              <a:buBlip>
                <a:blip r:embed="rId2"/>
              </a:buBlip>
            </a:pPr>
            <a:r>
              <a:rPr lang="en-US" b="1" dirty="0" smtClean="0"/>
              <a:t> </a:t>
            </a:r>
            <a:r>
              <a:rPr lang="en-US" sz="4400" b="1" dirty="0" smtClean="0"/>
              <a:t>Cross Street Data  </a:t>
            </a:r>
          </a:p>
          <a:p>
            <a:pPr lvl="1">
              <a:buClrTx/>
              <a:buNone/>
            </a:pPr>
            <a:r>
              <a:rPr lang="en-US" dirty="0" smtClean="0"/>
              <a:t> </a:t>
            </a:r>
            <a:r>
              <a:rPr lang="en-US" sz="3600" dirty="0" smtClean="0"/>
              <a:t>GOOD NEWS/BAD NEWS </a:t>
            </a:r>
          </a:p>
          <a:p>
            <a:pPr lvl="3">
              <a:buClrTx/>
              <a:buFont typeface="Wingdings" pitchFamily="2" charset="2"/>
              <a:buChar char="ü"/>
            </a:pPr>
            <a:r>
              <a:rPr lang="en-US" sz="3600" dirty="0" smtClean="0"/>
              <a:t>TABLED!!!</a:t>
            </a:r>
          </a:p>
          <a:p>
            <a:pPr lvl="3">
              <a:buClrTx/>
              <a:buFont typeface="Wingdings" pitchFamily="2" charset="2"/>
              <a:buChar char="ü"/>
            </a:pPr>
            <a:r>
              <a:rPr lang="en-US" sz="3600" dirty="0" smtClean="0"/>
              <a:t> Option B = Milepost feature/Data</a:t>
            </a:r>
          </a:p>
          <a:p>
            <a:pPr lvl="1">
              <a:buNone/>
            </a:pPr>
            <a:r>
              <a:rPr lang="en-US" sz="3600" dirty="0" smtClean="0"/>
              <a:t>	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WildCAD Program Update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/>
              <a:t>WildCAD </a:t>
            </a:r>
            <a:r>
              <a:rPr lang="en-US" b="1" dirty="0" smtClean="0"/>
              <a:t>Refresh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Security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MS ACCESS not secure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Migrate WildCAD to SQL Server Express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WildCAD “polls” database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Bighorn developed performance test, 10,000 database read/write:</a:t>
            </a:r>
          </a:p>
          <a:p>
            <a:pPr lvl="2"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 smtClean="0"/>
              <a:t>320 ms Access</a:t>
            </a:r>
          </a:p>
          <a:p>
            <a:pPr lvl="2">
              <a:buClrTx/>
              <a:buFont typeface="Wingdings" pitchFamily="2" charset="2"/>
              <a:buChar char="ü"/>
            </a:pPr>
            <a:r>
              <a:rPr lang="en-US" dirty="0" smtClean="0"/>
              <a:t>6,000 ms SQL Server</a:t>
            </a:r>
          </a:p>
          <a:p>
            <a:pPr lvl="1">
              <a:buBlip>
                <a:blip r:embed="rId3"/>
              </a:buBlip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Blip>
                <a:blip r:embed="rId3"/>
              </a:buBlip>
            </a:pPr>
            <a:endParaRPr lang="en-US" dirty="0" smtClean="0"/>
          </a:p>
          <a:p>
            <a:pPr lvl="1">
              <a:buBlip>
                <a:blip r:embed="rId3"/>
              </a:buBlip>
            </a:pPr>
            <a:endParaRPr lang="en-US" dirty="0" smtClean="0"/>
          </a:p>
          <a:p>
            <a:pPr lvl="1">
              <a:buBlip>
                <a:blip r:embed="rId3"/>
              </a:buBlip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9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From VB6 to DOT 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n-US" sz="3600" dirty="0" smtClean="0"/>
              <a:t>VB6 is old technology, optimized for use with Access</a:t>
            </a:r>
          </a:p>
          <a:p>
            <a:pPr>
              <a:buBlip>
                <a:blip r:embed="rId2"/>
              </a:buBlip>
            </a:pPr>
            <a:r>
              <a:rPr lang="en-US" sz="3600" dirty="0" smtClean="0"/>
              <a:t>DOT NET allows “Query Notifications”</a:t>
            </a:r>
          </a:p>
          <a:p>
            <a:pPr>
              <a:buBlip>
                <a:blip r:embed="rId2"/>
              </a:buBlip>
            </a:pPr>
            <a:r>
              <a:rPr lang="en-US" sz="3600" dirty="0" smtClean="0"/>
              <a:t>So…Technical Refresh includes:</a:t>
            </a:r>
          </a:p>
          <a:p>
            <a:pPr lvl="1">
              <a:buClrTx/>
              <a:buFont typeface="Wingdings" pitchFamily="2" charset="2"/>
              <a:buChar char="ü"/>
            </a:pPr>
            <a:r>
              <a:rPr lang="en-US" sz="3600" dirty="0" smtClean="0"/>
              <a:t> SQL Server</a:t>
            </a:r>
          </a:p>
          <a:p>
            <a:pPr lvl="1">
              <a:buClrTx/>
              <a:buFont typeface="Wingdings" pitchFamily="2" charset="2"/>
              <a:buChar char="ü"/>
            </a:pPr>
            <a:r>
              <a:rPr lang="en-US" sz="3600" dirty="0" smtClean="0"/>
              <a:t>DOT NET</a:t>
            </a:r>
          </a:p>
          <a:p>
            <a:pPr>
              <a:buClrTx/>
              <a:buBlip>
                <a:blip r:embed="rId2"/>
              </a:buBlip>
            </a:pPr>
            <a:r>
              <a:rPr lang="en-US" sz="3600" dirty="0" smtClean="0"/>
              <a:t>Completion: July 1, 2012 – ahead of schedule.</a:t>
            </a:r>
          </a:p>
          <a:p>
            <a:pPr>
              <a:buClrTx/>
              <a:buBlip>
                <a:blip r:embed="rId2"/>
              </a:buBlip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6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DOT 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Blip>
                <a:blip r:embed="rId2"/>
              </a:buBlip>
            </a:pPr>
            <a:r>
              <a:rPr lang="en-US" dirty="0" smtClean="0"/>
              <a:t>Microsoft’s latest programming environment</a:t>
            </a:r>
          </a:p>
          <a:p>
            <a:pPr>
              <a:buClrTx/>
              <a:buBlip>
                <a:blip r:embed="rId2"/>
              </a:buBlip>
            </a:pPr>
            <a:r>
              <a:rPr lang="en-US" dirty="0" smtClean="0"/>
              <a:t>Close integration with SQL Server</a:t>
            </a:r>
          </a:p>
          <a:p>
            <a:pPr>
              <a:buClrTx/>
              <a:buBlip>
                <a:blip r:embed="rId2"/>
              </a:buBlip>
            </a:pPr>
            <a:r>
              <a:rPr lang="en-US" dirty="0" smtClean="0"/>
              <a:t>Low-level capabilities, minimizes need for “3</a:t>
            </a:r>
            <a:r>
              <a:rPr lang="en-US" baseline="30000" dirty="0" smtClean="0"/>
              <a:t>rd</a:t>
            </a:r>
            <a:r>
              <a:rPr lang="en-US" dirty="0" smtClean="0"/>
              <a:t> party control” and DLL Hell.”</a:t>
            </a:r>
          </a:p>
          <a:p>
            <a:pPr>
              <a:buClrTx/>
              <a:buBlip>
                <a:blip r:embed="rId2"/>
              </a:buBlip>
            </a:pPr>
            <a:r>
              <a:rPr lang="en-US" dirty="0" smtClean="0"/>
              <a:t>GIS Engine:</a:t>
            </a:r>
          </a:p>
          <a:p>
            <a:pPr lvl="3">
              <a:buClrTx/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sz="2400" dirty="0" smtClean="0"/>
              <a:t>ESRI products, not limited to shape files</a:t>
            </a:r>
          </a:p>
          <a:p>
            <a:pPr lvl="3">
              <a:buClrTx/>
              <a:buFont typeface="Wingdings" pitchFamily="2" charset="2"/>
              <a:buChar char="ü"/>
            </a:pPr>
            <a:r>
              <a:rPr lang="en-US" sz="2400" dirty="0" smtClean="0"/>
              <a:t>Any projection</a:t>
            </a:r>
          </a:p>
          <a:p>
            <a:pPr lvl="3">
              <a:buClrTx/>
              <a:buFont typeface="Wingdings" pitchFamily="2" charset="2"/>
              <a:buChar char="ü"/>
            </a:pPr>
            <a:r>
              <a:rPr lang="en-US" sz="2400" dirty="0" smtClean="0"/>
              <a:t>Built-in routing, travel times, TIGER streets data</a:t>
            </a:r>
          </a:p>
          <a:p>
            <a:pPr>
              <a:buClrTx/>
              <a:buBlip>
                <a:blip r:embed="rId2"/>
              </a:buBlip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90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WildCAD</a:t>
            </a:r>
            <a:br>
              <a:rPr lang="en-US" sz="4800" dirty="0" smtClean="0"/>
            </a:br>
            <a:r>
              <a:rPr lang="en-US" sz="4800" dirty="0" smtClean="0"/>
              <a:t>and </a:t>
            </a:r>
            <a:br>
              <a:rPr lang="en-US" sz="4800" dirty="0" smtClean="0"/>
            </a:br>
            <a:r>
              <a:rPr lang="en-US" sz="4800" dirty="0" smtClean="0"/>
              <a:t>iRWIn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895600"/>
            <a:ext cx="8022336" cy="3505200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iRWIn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IRWIn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(Integrated Reporting of Wildland-Fire Information- is an NWCG sponsored project to develop an “end-to-end” fire reporting capability that provides  an integrated and coordinated process for collecting and reporting incident/event data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Lat</a:t>
            </a:r>
            <a:r>
              <a:rPr lang="en-US" dirty="0" smtClean="0"/>
              <a:t>/Lon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A 2008 interagency efficiency report identified that an interagency dispatcher may have to enter this piece of data </a:t>
            </a:r>
            <a:r>
              <a:rPr lang="en-US" b="1" dirty="0" smtClean="0"/>
              <a:t>in up to 26 different systems</a:t>
            </a:r>
            <a:r>
              <a:rPr lang="en-US" dirty="0" smtClean="0"/>
              <a:t>. 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Once they have received what they need from each system, </a:t>
            </a:r>
            <a:r>
              <a:rPr lang="en-US" b="1" dirty="0" smtClean="0"/>
              <a:t>they do not go back and update </a:t>
            </a:r>
            <a:r>
              <a:rPr lang="en-US" dirty="0" smtClean="0"/>
              <a:t>each system when better info becomes available.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When questions arise about individual fires or national views, there are often </a:t>
            </a:r>
            <a:r>
              <a:rPr lang="en-US" b="1" dirty="0" smtClean="0"/>
              <a:t>multiple answers </a:t>
            </a:r>
            <a:r>
              <a:rPr lang="en-US" dirty="0" smtClean="0"/>
              <a:t>depending upon where one goes for the answer.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23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To Be Included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Presently, we have identified 13 primary systems, and 9 secondary systems as candidates for interconnection. 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These systems include: Computer Aided Dispatch, decision support, incident management, financial management, situation analysis, weather, public information, and final fire reporting.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1388</TotalTime>
  <Words>607</Words>
  <Application>Microsoft Office PowerPoint</Application>
  <PresentationFormat>On-screen Show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WildCAD Kara Stringer</vt:lpstr>
      <vt:lpstr>Discussion Points</vt:lpstr>
      <vt:lpstr>WildCAD Program Update</vt:lpstr>
      <vt:lpstr>WildCAD Program Update (cont’d)</vt:lpstr>
      <vt:lpstr>Move From VB6 to DOT NET</vt:lpstr>
      <vt:lpstr>DOT NET</vt:lpstr>
      <vt:lpstr>WildCAD and  iRWIn</vt:lpstr>
      <vt:lpstr>Example: Lat/Lon</vt:lpstr>
      <vt:lpstr>Systems To Be Included</vt:lpstr>
      <vt:lpstr>PowerPoint Presentation</vt:lpstr>
      <vt:lpstr>WildCAD and The iRWIn Project</vt:lpstr>
      <vt:lpstr>Integrated CAD Server</vt:lpstr>
      <vt:lpstr>WildCAD – iRWIn: Questions?</vt:lpstr>
      <vt:lpstr>Enhancements</vt:lpstr>
      <vt:lpstr>PowerPoint Presentation</vt:lpstr>
      <vt:lpstr>Importing Milepost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WildCAD</dc:title>
  <dc:creator>brian</dc:creator>
  <cp:lastModifiedBy>cbienhold</cp:lastModifiedBy>
  <cp:revision>314</cp:revision>
  <dcterms:created xsi:type="dcterms:W3CDTF">1998-09-09T13:22:16Z</dcterms:created>
  <dcterms:modified xsi:type="dcterms:W3CDTF">2012-03-12T22:52:53Z</dcterms:modified>
</cp:coreProperties>
</file>