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6" r:id="rId3"/>
    <p:sldMasterId id="2147483748" r:id="rId4"/>
    <p:sldMasterId id="2147483761" r:id="rId5"/>
    <p:sldMasterId id="2147483781" r:id="rId6"/>
  </p:sldMasterIdLst>
  <p:notesMasterIdLst>
    <p:notesMasterId r:id="rId44"/>
  </p:notesMasterIdLst>
  <p:sldIdLst>
    <p:sldId id="391" r:id="rId7"/>
    <p:sldId id="1007" r:id="rId8"/>
    <p:sldId id="1012" r:id="rId9"/>
    <p:sldId id="1013" r:id="rId10"/>
    <p:sldId id="1014" r:id="rId11"/>
    <p:sldId id="1015" r:id="rId12"/>
    <p:sldId id="1016" r:id="rId13"/>
    <p:sldId id="1017" r:id="rId14"/>
    <p:sldId id="1018" r:id="rId15"/>
    <p:sldId id="1019" r:id="rId16"/>
    <p:sldId id="645" r:id="rId17"/>
    <p:sldId id="1020" r:id="rId18"/>
    <p:sldId id="1021" r:id="rId19"/>
    <p:sldId id="1022" r:id="rId20"/>
    <p:sldId id="1023" r:id="rId21"/>
    <p:sldId id="1024" r:id="rId22"/>
    <p:sldId id="1025" r:id="rId23"/>
    <p:sldId id="1006" r:id="rId24"/>
    <p:sldId id="1042" r:id="rId25"/>
    <p:sldId id="1026" r:id="rId26"/>
    <p:sldId id="1027" r:id="rId27"/>
    <p:sldId id="1028" r:id="rId28"/>
    <p:sldId id="1029" r:id="rId29"/>
    <p:sldId id="1030" r:id="rId30"/>
    <p:sldId id="1031" r:id="rId31"/>
    <p:sldId id="1032" r:id="rId32"/>
    <p:sldId id="1033" r:id="rId33"/>
    <p:sldId id="1034" r:id="rId34"/>
    <p:sldId id="1035" r:id="rId35"/>
    <p:sldId id="1036" r:id="rId36"/>
    <p:sldId id="1037" r:id="rId37"/>
    <p:sldId id="583" r:id="rId38"/>
    <p:sldId id="586" r:id="rId39"/>
    <p:sldId id="1011" r:id="rId40"/>
    <p:sldId id="585" r:id="rId41"/>
    <p:sldId id="1043" r:id="rId42"/>
    <p:sldId id="43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0FA595-B63C-519D-2620-6371F6733567}" name="McGuire, Gina" initials="GM" userId="S::gmcguire@blm.gov::4da40a15-8918-48ea-874b-248a6993be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  <a:srgbClr val="DF7674"/>
    <a:srgbClr val="FF4747"/>
    <a:srgbClr val="FFC4C4"/>
    <a:srgbClr val="FF8787"/>
    <a:srgbClr val="CCDAEC"/>
    <a:srgbClr val="9CB7D9"/>
    <a:srgbClr val="6D95C5"/>
    <a:srgbClr val="FF5050"/>
    <a:srgbClr val="00D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501" autoAdjust="0"/>
  </p:normalViewPr>
  <p:slideViewPr>
    <p:cSldViewPr>
      <p:cViewPr varScale="1">
        <p:scale>
          <a:sx n="66" d="100"/>
          <a:sy n="66" d="100"/>
        </p:scale>
        <p:origin x="94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1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CCB26-9AB0-4DD5-810F-1B7E9930555E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AE104-26ED-460C-8173-661E92C3A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E01B8-1AEB-4BFC-9CF8-31189BF7044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1DFCE-4630-B985-3C70-8B80CB316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A5FCF-5BE0-6AA9-C093-81B425B60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567B6-BA5B-ABD2-E727-5AAE7B25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north central spots of the Great Basin  – northwest Nevada, </a:t>
            </a:r>
            <a:r>
              <a:rPr lang="en-US" dirty="0" err="1"/>
              <a:t>Jarbidge</a:t>
            </a:r>
            <a:r>
              <a:rPr lang="en-US" dirty="0"/>
              <a:t>, west Elko, Lahontan Basin, Upper Snake are the targets.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6BC33-F176-413F-5E64-623FE1463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DD313-FE5C-4E0A-8CD0-4F016D0BA3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309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6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07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73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73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AE104-26ED-460C-8173-661E92C3A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4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1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59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0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E01B8-1AEB-4BFC-9CF8-31189BF7044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9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1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902CB-C75D-4A26-90E1-C279C8B2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87926-4D88-FF0B-448D-8D4F652D6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95245-F059-7640-D8A6-51C2306FF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2 years of high snow pack exists where it matters for </a:t>
            </a:r>
            <a:r>
              <a:rPr lang="en-US" b="1" dirty="0" err="1"/>
              <a:t>nrn</a:t>
            </a:r>
            <a:r>
              <a:rPr lang="en-US" b="1" dirty="0"/>
              <a:t>/ern/</a:t>
            </a:r>
            <a:r>
              <a:rPr lang="en-US" b="1" dirty="0" err="1"/>
              <a:t>srn</a:t>
            </a:r>
            <a:r>
              <a:rPr lang="en-US" b="1" dirty="0"/>
              <a:t> NV, </a:t>
            </a:r>
            <a:r>
              <a:rPr lang="en-US" b="1" dirty="0" err="1"/>
              <a:t>srn</a:t>
            </a:r>
            <a:r>
              <a:rPr lang="en-US" b="1" dirty="0"/>
              <a:t> ID, </a:t>
            </a:r>
            <a:r>
              <a:rPr lang="en-US" b="1" dirty="0" err="1"/>
              <a:t>nrn</a:t>
            </a:r>
            <a:r>
              <a:rPr lang="en-US" b="1" dirty="0"/>
              <a:t>/</a:t>
            </a:r>
            <a:r>
              <a:rPr lang="en-US" b="1" dirty="0" err="1"/>
              <a:t>wrn</a:t>
            </a:r>
            <a:r>
              <a:rPr lang="en-US" b="1" dirty="0"/>
              <a:t> 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snowpack in 2022/23 for most of GB, especially NV, UT, 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Normal to just above normal snowpack 2023/24 for NV/UT/AZ/</a:t>
            </a:r>
            <a:r>
              <a:rPr lang="en-US" dirty="0" err="1"/>
              <a:t>srn</a:t>
            </a:r>
            <a:r>
              <a:rPr lang="en-US" dirty="0"/>
              <a:t> 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Winter/spring precipitation matters most for fine fuel growth in </a:t>
            </a:r>
            <a:r>
              <a:rPr lang="en-US" dirty="0" err="1"/>
              <a:t>srn</a:t>
            </a:r>
            <a:r>
              <a:rPr lang="en-US" dirty="0"/>
              <a:t> ID, northern and western NV, northwest 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AA52D-0C55-97AB-88F6-4D5941216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51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6DE8-4468-7DD2-B8F2-8A53BBA46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C9B7C-FE1B-66E3-4219-BB14579FA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55F49-3C00-0CC8-DC6F-F32A4F7F6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highlight>
                  <a:srgbClr val="FFFF00"/>
                </a:highlight>
              </a:rPr>
              <a:t>2 wet winters back to back exist for parts of southern ID, </a:t>
            </a:r>
            <a:r>
              <a:rPr lang="en-US" b="1" dirty="0" err="1">
                <a:highlight>
                  <a:srgbClr val="FFFF00"/>
                </a:highlight>
              </a:rPr>
              <a:t>nrn</a:t>
            </a:r>
            <a:r>
              <a:rPr lang="en-US" b="1" dirty="0">
                <a:highlight>
                  <a:srgbClr val="FFFF00"/>
                </a:highlight>
              </a:rPr>
              <a:t> NV, </a:t>
            </a:r>
            <a:r>
              <a:rPr lang="en-US" b="1" dirty="0" err="1">
                <a:highlight>
                  <a:srgbClr val="FFFF00"/>
                </a:highlight>
              </a:rPr>
              <a:t>nrn</a:t>
            </a:r>
            <a:r>
              <a:rPr lang="en-US" b="1" dirty="0">
                <a:highlight>
                  <a:srgbClr val="FFFF00"/>
                </a:highlight>
              </a:rPr>
              <a:t> 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Wet winter in 2022/23 for most of GB, especially NV, UT, AZ, eastern 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Normal to just above normal winter 2023/24 for </a:t>
            </a:r>
            <a:r>
              <a:rPr lang="en-US" dirty="0" err="1"/>
              <a:t>nrn</a:t>
            </a:r>
            <a:r>
              <a:rPr lang="en-US" dirty="0"/>
              <a:t> NV/</a:t>
            </a:r>
            <a:r>
              <a:rPr lang="en-US" dirty="0" err="1"/>
              <a:t>nrn</a:t>
            </a:r>
            <a:r>
              <a:rPr lang="en-US" dirty="0"/>
              <a:t> UT/</a:t>
            </a:r>
            <a:r>
              <a:rPr lang="en-US" dirty="0" err="1"/>
              <a:t>srn</a:t>
            </a:r>
            <a:r>
              <a:rPr lang="en-US" dirty="0"/>
              <a:t> 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Winter/spring precipitation matters most for fine fuel growth in </a:t>
            </a:r>
            <a:r>
              <a:rPr lang="en-US" dirty="0" err="1"/>
              <a:t>srn</a:t>
            </a:r>
            <a:r>
              <a:rPr lang="en-US" dirty="0"/>
              <a:t> ID, northern and western NV, northwest 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8EB0F-8560-473A-1E29-314F086C5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B108BA55-DD78-4AAC-D6EB-7B4E3AC2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>
            <a:extLst>
              <a:ext uri="{FF2B5EF4-FFF2-40B4-BE49-F238E27FC236}">
                <a16:creationId xmlns:a16="http://schemas.microsoft.com/office/drawing/2014/main" id="{DD0CC51C-F549-AAB6-641C-B701249D6C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Shape 215">
            <a:extLst>
              <a:ext uri="{FF2B5EF4-FFF2-40B4-BE49-F238E27FC236}">
                <a16:creationId xmlns:a16="http://schemas.microsoft.com/office/drawing/2014/main" id="{18AC816B-24A2-7ED4-8F56-1F673DFC47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>
            <a:extLst>
              <a:ext uri="{FF2B5EF4-FFF2-40B4-BE49-F238E27FC236}">
                <a16:creationId xmlns:a16="http://schemas.microsoft.com/office/drawing/2014/main" id="{374B876C-3448-779E-C3FA-CBF087E503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496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4/2024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AE104-26ED-460C-8173-661E92C3A6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25334" y="0"/>
            <a:ext cx="541866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rgbClr val="27271B">
                  <a:alpha val="84706"/>
                </a:srgb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756752"/>
          </a:xfrm>
          <a:prstGeom prst="rect">
            <a:avLst/>
          </a:prstGeom>
          <a:gradFill flip="none" rotWithShape="1">
            <a:gsLst>
              <a:gs pos="9000">
                <a:srgbClr val="FFC000"/>
              </a:gs>
              <a:gs pos="98000">
                <a:srgbClr val="9A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91440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7" b="98369" l="5395" r="97303">
                        <a14:foregroundMark x1="55877" y1="18271" x2="77264" y2="15824"/>
                        <a14:foregroundMark x1="52601" y1="56770" x2="75145" y2="36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33987"/>
            <a:ext cx="5410200" cy="63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38600" y="1447799"/>
            <a:ext cx="3733800" cy="46481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447801"/>
            <a:ext cx="3733800" cy="46481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8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400" y="660975"/>
            <a:ext cx="6172200" cy="61970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53754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_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1196975" y="1358900"/>
            <a:ext cx="6765925" cy="5084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7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ay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79138" y="1524000"/>
            <a:ext cx="40386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20286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8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27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4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6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4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66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85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2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30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00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22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99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74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elMoisture">
  <p:cSld name="FuelMoistu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>
            <a:spLocks noGrp="1"/>
          </p:cNvSpPr>
          <p:nvPr>
            <p:ph type="pic" idx="2"/>
          </p:nvPr>
        </p:nvSpPr>
        <p:spPr>
          <a:xfrm>
            <a:off x="5486400" y="5037364"/>
            <a:ext cx="3629891" cy="1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0"/>
          <p:cNvSpPr>
            <a:spLocks noGrp="1"/>
          </p:cNvSpPr>
          <p:nvPr>
            <p:ph type="pic" idx="3"/>
          </p:nvPr>
        </p:nvSpPr>
        <p:spPr>
          <a:xfrm>
            <a:off x="5466248" y="2915807"/>
            <a:ext cx="3629891" cy="1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0"/>
          <p:cNvSpPr>
            <a:spLocks noGrp="1"/>
          </p:cNvSpPr>
          <p:nvPr>
            <p:ph type="pic" idx="4"/>
          </p:nvPr>
        </p:nvSpPr>
        <p:spPr>
          <a:xfrm>
            <a:off x="5431611" y="800100"/>
            <a:ext cx="3629891" cy="1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0"/>
          <p:cNvSpPr txBox="1">
            <a:spLocks noGrp="1"/>
          </p:cNvSpPr>
          <p:nvPr>
            <p:ph type="body" idx="1"/>
          </p:nvPr>
        </p:nvSpPr>
        <p:spPr>
          <a:xfrm>
            <a:off x="0" y="762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0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>
            <a:gsLst>
              <a:gs pos="0">
                <a:srgbClr val="C75F09"/>
              </a:gs>
              <a:gs pos="9000">
                <a:srgbClr val="C75F09"/>
              </a:gs>
              <a:gs pos="64000">
                <a:srgbClr val="884106"/>
              </a:gs>
              <a:gs pos="100000">
                <a:srgbClr val="88410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57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8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FD Forecast Slides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687888" y="1455738"/>
            <a:ext cx="4189412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81000" y="1455738"/>
            <a:ext cx="41910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" y="6629400"/>
            <a:ext cx="91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Surface forecast images via NOAA National Digital Forecast Database Display</a:t>
            </a:r>
          </a:p>
        </p:txBody>
      </p:sp>
      <p:pic>
        <p:nvPicPr>
          <p:cNvPr id="9" name="Picture 6" descr="http://talltailsguideservice.com/main/wp-content/uploads/2009/03/noa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33682"/>
            <a:ext cx="609600" cy="618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2068382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PFW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4425" y="1038225"/>
            <a:ext cx="7143750" cy="5353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1625545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25863" y="0"/>
            <a:ext cx="541813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rgbClr val="27271B">
                  <a:alpha val="84706"/>
                </a:srgb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757238"/>
          </a:xfrm>
          <a:prstGeom prst="rect">
            <a:avLst/>
          </a:prstGeom>
          <a:gradFill flip="none" rotWithShape="1">
            <a:gsLst>
              <a:gs pos="9000">
                <a:srgbClr val="FFC000"/>
              </a:gs>
              <a:gs pos="98000">
                <a:srgbClr val="9A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"/>
            <a:ext cx="5410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577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3614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FD Forecast Slides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6629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FFFFFF"/>
                </a:solidFill>
              </a:rPr>
              <a:t>Surface forecast images via NOAA National Digital Forecast Database Display</a:t>
            </a:r>
          </a:p>
        </p:txBody>
      </p:sp>
      <p:pic>
        <p:nvPicPr>
          <p:cNvPr id="9" name="Picture 6" descr="http://talltailsguideservice.com/main/wp-content/uploads/2009/03/noa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33682"/>
            <a:ext cx="609600" cy="618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687888" y="1455738"/>
            <a:ext cx="4189412" cy="5005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81000" y="1455738"/>
            <a:ext cx="4191000" cy="5005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822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54400" y="1455738"/>
            <a:ext cx="5745600" cy="5005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684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Vapor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1600" y="152400"/>
            <a:ext cx="7467600" cy="74676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255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6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981200" y="812115"/>
            <a:ext cx="5562600" cy="5207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19046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20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524000"/>
            <a:ext cx="4648200" cy="4343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54400" y="1455738"/>
            <a:ext cx="57456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3840244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38600" y="1447799"/>
            <a:ext cx="3733800" cy="4648199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447801"/>
            <a:ext cx="3733800" cy="464819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0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400" y="660975"/>
            <a:ext cx="6172200" cy="619702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145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_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24063" y="829009"/>
            <a:ext cx="9119937" cy="519396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05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ay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79138" y="1524000"/>
            <a:ext cx="4038600" cy="4343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262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31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16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PFW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4425" y="1038225"/>
            <a:ext cx="7143750" cy="535305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809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wo panel">
  <p:cSld name="1_Standard Two panel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3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gradFill rotWithShape="0">
            <a:gsLst>
              <a:gs pos="0">
                <a:srgbClr val="C75F09"/>
              </a:gs>
              <a:gs pos="9000">
                <a:srgbClr val="C75F09"/>
              </a:gs>
              <a:gs pos="64000">
                <a:srgbClr val="884106"/>
              </a:gs>
              <a:gs pos="100000">
                <a:srgbClr val="884106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Google Shape;15;p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444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35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4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Vapor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1600" y="152400"/>
            <a:ext cx="7467600" cy="746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7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3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74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85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4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92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13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4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6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093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25334" y="0"/>
            <a:ext cx="541866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rgbClr val="27271B">
                  <a:alpha val="84706"/>
                </a:srgb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756752"/>
          </a:xfrm>
          <a:prstGeom prst="rect">
            <a:avLst/>
          </a:prstGeom>
          <a:gradFill flip="none" rotWithShape="1">
            <a:gsLst>
              <a:gs pos="9000">
                <a:srgbClr val="FFC000"/>
              </a:gs>
              <a:gs pos="98000">
                <a:srgbClr val="9A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91440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7" b="98369" l="5395" r="97303">
                        <a14:foregroundMark x1="55877" y1="18271" x2="77264" y2="15824"/>
                        <a14:foregroundMark x1="52601" y1="56770" x2="75145" y2="36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33987"/>
            <a:ext cx="5410200" cy="63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2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255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FD Forecast Slides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687888" y="1455738"/>
            <a:ext cx="4189412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81000" y="1455738"/>
            <a:ext cx="41910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" y="6629400"/>
            <a:ext cx="91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Surface forecast images via NOAA National Digital Forecast Database Display</a:t>
            </a:r>
          </a:p>
        </p:txBody>
      </p:sp>
      <p:pic>
        <p:nvPicPr>
          <p:cNvPr id="9" name="Picture 6" descr="http://talltailsguideservice.com/main/wp-content/uploads/2009/03/noa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33682"/>
            <a:ext cx="609600" cy="618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1255068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ke forec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" y="1600200"/>
            <a:ext cx="38100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52336" y="1608905"/>
            <a:ext cx="38100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47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oke forecas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" y="1362895"/>
            <a:ext cx="38100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52336" y="1371600"/>
            <a:ext cx="38100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11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54400" y="1455738"/>
            <a:ext cx="57456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561449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Vapor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1600" y="152400"/>
            <a:ext cx="7467600" cy="746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65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22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981200" y="812115"/>
            <a:ext cx="5562600" cy="5207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96082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89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981200" y="812115"/>
            <a:ext cx="5562600" cy="5207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20768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524000"/>
            <a:ext cx="46482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15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38600" y="1447799"/>
            <a:ext cx="3733800" cy="46481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447801"/>
            <a:ext cx="3733800" cy="46481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65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400" y="660975"/>
            <a:ext cx="6172200" cy="61970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732675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_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838200"/>
            <a:ext cx="9144000" cy="518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136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ay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79138" y="1524000"/>
            <a:ext cx="40386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350364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70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5181600" y="3880847"/>
            <a:ext cx="3962400" cy="29548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181600" y="876301"/>
            <a:ext cx="3962400" cy="2971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62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fuel moi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366657" y="4882242"/>
            <a:ext cx="3755572" cy="19316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5366657" y="2840778"/>
            <a:ext cx="3755572" cy="19316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88428" y="833346"/>
            <a:ext cx="3755572" cy="19316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38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88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25334" y="0"/>
            <a:ext cx="5418667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1000">
                <a:srgbClr val="27271B">
                  <a:alpha val="84706"/>
                </a:srgbClr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756752"/>
          </a:xfrm>
          <a:prstGeom prst="rect">
            <a:avLst/>
          </a:prstGeom>
          <a:gradFill flip="none" rotWithShape="1">
            <a:gsLst>
              <a:gs pos="9000">
                <a:srgbClr val="FFC000"/>
              </a:gs>
              <a:gs pos="98000">
                <a:srgbClr val="9A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914400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7" b="98369" l="5395" r="97303">
                        <a14:foregroundMark x1="55877" y1="18271" x2="77264" y2="15824"/>
                        <a14:foregroundMark x1="52601" y1="56770" x2="75145" y2="36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33987"/>
            <a:ext cx="5410200" cy="63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6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97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81000" y="1447800"/>
            <a:ext cx="4191000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687888" y="1447800"/>
            <a:ext cx="4189412" cy="525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2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FD Forecast Slides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687888" y="1455738"/>
            <a:ext cx="4189412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81000" y="1455738"/>
            <a:ext cx="41910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" y="6629400"/>
            <a:ext cx="91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Surface forecast images via NOAA National Digital Forecast Database Display</a:t>
            </a:r>
          </a:p>
        </p:txBody>
      </p:sp>
      <p:pic>
        <p:nvPicPr>
          <p:cNvPr id="9" name="Picture 6" descr="http://talltailsguideservice.com/main/wp-content/uploads/2009/03/noa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33682"/>
            <a:ext cx="609600" cy="618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2089539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54400" y="1455738"/>
            <a:ext cx="5745600" cy="50053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2416240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Vapor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1600" y="152400"/>
            <a:ext cx="7467600" cy="746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14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8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981200" y="812115"/>
            <a:ext cx="5562600" cy="52075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27429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507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524000"/>
            <a:ext cx="46482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45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38600" y="1447799"/>
            <a:ext cx="3733800" cy="46481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447801"/>
            <a:ext cx="3733800" cy="46481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12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400" y="660975"/>
            <a:ext cx="6172200" cy="61970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216078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500mb_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92688" y="1524000"/>
            <a:ext cx="3998912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400" y="1524000"/>
            <a:ext cx="46482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728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_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24063" y="829009"/>
            <a:ext cx="9119937" cy="51939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85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Day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79138" y="1524000"/>
            <a:ext cx="4038600" cy="4343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33682"/>
            <a:ext cx="9143998" cy="6521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13393976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502726" y="1455738"/>
            <a:ext cx="4495800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90054" y="1455738"/>
            <a:ext cx="4365781" cy="49154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2"/>
          </p:nvPr>
        </p:nvSpPr>
        <p:spPr>
          <a:xfrm>
            <a:off x="0" y="76200"/>
            <a:ext cx="9144000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23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40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2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6" r:id="rId2"/>
    <p:sldLayoutId id="2147483693" r:id="rId3"/>
    <p:sldLayoutId id="2147483695" r:id="rId4"/>
    <p:sldLayoutId id="2147483702" r:id="rId5"/>
    <p:sldLayoutId id="2147483698" r:id="rId6"/>
    <p:sldLayoutId id="2147483709" r:id="rId7"/>
    <p:sldLayoutId id="2147483699" r:id="rId8"/>
    <p:sldLayoutId id="2147483697" r:id="rId9"/>
    <p:sldLayoutId id="2147483707" r:id="rId10"/>
    <p:sldLayoutId id="2147483700" r:id="rId11"/>
    <p:sldLayoutId id="2147483696" r:id="rId12"/>
    <p:sldLayoutId id="2147483705" r:id="rId13"/>
    <p:sldLayoutId id="214748367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5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06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CF5E0-C867-44F3-88B4-C998609CA5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F1088-A14B-48F9-BBB5-B59EF347D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6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8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80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5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tmp"/><Relationship Id="rId5" Type="http://schemas.openxmlformats.org/officeDocument/2006/relationships/image" Target="../media/image27.png"/><Relationship Id="rId4" Type="http://schemas.openxmlformats.org/officeDocument/2006/relationships/image" Target="../media/image2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6729"/>
          <a:stretch/>
        </p:blipFill>
        <p:spPr>
          <a:xfrm>
            <a:off x="0" y="2895600"/>
            <a:ext cx="91440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40" y="-152400"/>
            <a:ext cx="9029059" cy="239983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Great Basin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Seasonal Outlook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Image result for great basin coordination 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0" y="5314472"/>
            <a:ext cx="1256345" cy="12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predictive servic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69" y="5435600"/>
            <a:ext cx="10668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276" y="1970727"/>
            <a:ext cx="906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</a:rPr>
              <a:t>May – August 2024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76400" y="5543237"/>
            <a:ext cx="6872526" cy="5712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bg1"/>
                </a:solidFill>
              </a:rPr>
              <a:t>Basil Newmerzhycky   Shelby Law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5999202"/>
            <a:ext cx="665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Gina Palma</a:t>
            </a:r>
          </a:p>
        </p:txBody>
      </p:sp>
    </p:spTree>
    <p:extLst>
      <p:ext uri="{BB962C8B-B14F-4D97-AF65-F5344CB8AC3E}">
        <p14:creationId xmlns:p14="http://schemas.microsoft.com/office/powerpoint/2010/main" val="16640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52C2E-3A41-5905-6C06-BEE182AF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D08F01-D958-2D9C-1BA4-002F5A7F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" y="838200"/>
            <a:ext cx="5156405" cy="4267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E67600-BC8B-367E-D43A-D5D2209C56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Wet Winter 2022/23 Followed by “Wet” Winter 2023/24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92A89-C966-5AB3-5756-961002629AF1}"/>
              </a:ext>
            </a:extLst>
          </p:cNvPr>
          <p:cNvSpPr txBox="1"/>
          <p:nvPr/>
        </p:nvSpPr>
        <p:spPr>
          <a:xfrm>
            <a:off x="7035560" y="2258754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2023-2024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56204-3669-DD49-ADD4-01C73BB07C6F}"/>
              </a:ext>
            </a:extLst>
          </p:cNvPr>
          <p:cNvSpPr txBox="1"/>
          <p:nvPr/>
        </p:nvSpPr>
        <p:spPr>
          <a:xfrm>
            <a:off x="110835" y="5135993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2022-2023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7F872-E0E7-7A2F-8704-E6F027BF4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44" y="2843529"/>
            <a:ext cx="4659921" cy="39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F43B-C732-C8BE-F53D-7E761E197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E64A-1388-5660-316E-A26EF516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Precipitation for Fine Fuel Growth Western and Northern Great Basin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8EA04-6F4C-1132-1A95-B3FC3F7FF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Where Winter/Spring Rains Matter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01549-F8E6-FEA1-0F0B-7163751B8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Where Precipitation Occurred in 2023-24 Winter/Spring</a:t>
            </a:r>
          </a:p>
        </p:txBody>
      </p:sp>
      <p:pic>
        <p:nvPicPr>
          <p:cNvPr id="9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33E84B8C-9ADC-74A3-4A31-2DC9645A3F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3" y="2453694"/>
            <a:ext cx="4284645" cy="3397436"/>
          </a:xfrm>
          <a:prstGeom prst="rect">
            <a:avLst/>
          </a:prstGeom>
        </p:spPr>
      </p:pic>
      <p:pic>
        <p:nvPicPr>
          <p:cNvPr id="10" name="Content Placeholder 9" descr="A map of the united states&#10;&#10;Description automatically generated">
            <a:extLst>
              <a:ext uri="{FF2B5EF4-FFF2-40B4-BE49-F238E27FC236}">
                <a16:creationId xmlns:a16="http://schemas.microsoft.com/office/drawing/2014/main" id="{57FA486C-DDE6-B575-853D-3B4EE7B8D6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53694"/>
            <a:ext cx="4041775" cy="3393650"/>
          </a:xfrm>
        </p:spPr>
      </p:pic>
    </p:spTree>
    <p:extLst>
      <p:ext uri="{BB962C8B-B14F-4D97-AF65-F5344CB8AC3E}">
        <p14:creationId xmlns:p14="http://schemas.microsoft.com/office/powerpoint/2010/main" val="327934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914B-BAC9-FF93-8E29-1B6B86652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695FC-BFDA-0EAC-A611-7AE76E9F7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Moisture – April 25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pic>
        <p:nvPicPr>
          <p:cNvPr id="7" name="Picture 6" descr="A group of rectangular shapes with numbers&#10;&#10;Description automatically generated with medium confidence">
            <a:extLst>
              <a:ext uri="{FF2B5EF4-FFF2-40B4-BE49-F238E27FC236}">
                <a16:creationId xmlns:a16="http://schemas.microsoft.com/office/drawing/2014/main" id="{53618080-4C62-FCAA-3006-08E8FA5C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14400"/>
            <a:ext cx="1522723" cy="5678489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0E69ABC4-CA21-9E8A-8304-A5A495D08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5486400" cy="57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3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>
          <a:extLst>
            <a:ext uri="{FF2B5EF4-FFF2-40B4-BE49-F238E27FC236}">
              <a16:creationId xmlns:a16="http://schemas.microsoft.com/office/drawing/2014/main" id="{D2EA49CF-EBC3-1253-2CDA-CC052F748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>
            <a:extLst>
              <a:ext uri="{FF2B5EF4-FFF2-40B4-BE49-F238E27FC236}">
                <a16:creationId xmlns:a16="http://schemas.microsoft.com/office/drawing/2014/main" id="{F0BB9D2E-0543-4DAC-6C0A-5DD6877A04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743506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Drought Monitor</a:t>
            </a:r>
            <a:endParaRPr sz="2400" b="1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>
            <a:extLst>
              <a:ext uri="{FF2B5EF4-FFF2-40B4-BE49-F238E27FC236}">
                <a16:creationId xmlns:a16="http://schemas.microsoft.com/office/drawing/2014/main" id="{7DDD66E4-8BC4-4DAC-4B15-064F00CFDDC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5" y="743506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Drought Outlook</a:t>
            </a:r>
            <a:endParaRPr sz="2200" b="1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>
            <a:extLst>
              <a:ext uri="{FF2B5EF4-FFF2-40B4-BE49-F238E27FC236}">
                <a16:creationId xmlns:a16="http://schemas.microsoft.com/office/drawing/2014/main" id="{5856775D-EE2A-AB72-DDA8-DE1053F55341}"/>
              </a:ext>
            </a:extLst>
          </p:cNvPr>
          <p:cNvSpPr txBox="1"/>
          <p:nvPr/>
        </p:nvSpPr>
        <p:spPr>
          <a:xfrm>
            <a:off x="499125" y="1383268"/>
            <a:ext cx="3932566" cy="369332"/>
          </a:xfrm>
          <a:prstGeom prst="rect">
            <a:avLst/>
          </a:prstGeom>
          <a:solidFill>
            <a:schemeClr val="dk1">
              <a:alpha val="45882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April 23</a:t>
            </a:r>
            <a:r>
              <a:rPr lang="en-US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>
            <a:extLst>
              <a:ext uri="{FF2B5EF4-FFF2-40B4-BE49-F238E27FC236}">
                <a16:creationId xmlns:a16="http://schemas.microsoft.com/office/drawing/2014/main" id="{EB875F62-CE60-7A08-01D7-C8BC03F14B15}"/>
              </a:ext>
            </a:extLst>
          </p:cNvPr>
          <p:cNvSpPr txBox="1"/>
          <p:nvPr/>
        </p:nvSpPr>
        <p:spPr>
          <a:xfrm>
            <a:off x="4678817" y="1383268"/>
            <a:ext cx="4437157" cy="369332"/>
          </a:xfrm>
          <a:prstGeom prst="rect">
            <a:avLst/>
          </a:prstGeom>
          <a:solidFill>
            <a:schemeClr val="dk1">
              <a:alpha val="45882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April 18</a:t>
            </a:r>
            <a:r>
              <a:rPr lang="en-US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July 31</a:t>
            </a:r>
            <a:r>
              <a:rPr lang="en-US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>
            <a:extLst>
              <a:ext uri="{FF2B5EF4-FFF2-40B4-BE49-F238E27FC236}">
                <a16:creationId xmlns:a16="http://schemas.microsoft.com/office/drawing/2014/main" id="{61497952-34C9-0EEF-6BDF-41D39A807265}"/>
              </a:ext>
            </a:extLst>
          </p:cNvPr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>
            <a:gsLst>
              <a:gs pos="0">
                <a:srgbClr val="C75F09"/>
              </a:gs>
              <a:gs pos="9000">
                <a:srgbClr val="C75F09"/>
              </a:gs>
              <a:gs pos="64000">
                <a:srgbClr val="884106"/>
              </a:gs>
              <a:gs pos="100000">
                <a:srgbClr val="88410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>
            <a:extLst>
              <a:ext uri="{FF2B5EF4-FFF2-40B4-BE49-F238E27FC236}">
                <a16:creationId xmlns:a16="http://schemas.microsoft.com/office/drawing/2014/main" id="{B107313C-7A3C-017F-AC4F-E87A8985FD37}"/>
              </a:ext>
            </a:extLst>
          </p:cNvPr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>
            <a:extLst>
              <a:ext uri="{FF2B5EF4-FFF2-40B4-BE49-F238E27FC236}">
                <a16:creationId xmlns:a16="http://schemas.microsoft.com/office/drawing/2014/main" id="{AC9C7631-B2A1-0735-F3A5-AD3D845525FF}"/>
              </a:ext>
            </a:extLst>
          </p:cNvPr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Drought Monitor and Outlook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Shape 224">
            <a:extLst>
              <a:ext uri="{FF2B5EF4-FFF2-40B4-BE49-F238E27FC236}">
                <a16:creationId xmlns:a16="http://schemas.microsoft.com/office/drawing/2014/main" id="{BCF09506-9E82-5199-6EC6-F2DA34EAF9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9579" y="5181600"/>
            <a:ext cx="1816395" cy="16652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7B0BB96A-46A7-FD62-D8A0-0D1661FA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" y="1830482"/>
            <a:ext cx="3696020" cy="4183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FC3B7-E946-1197-BA30-4E3A56355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3" y="5867400"/>
            <a:ext cx="3766488" cy="780634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4961BAB4-3532-E5A7-B546-71C6C57C2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830481"/>
            <a:ext cx="4463233" cy="33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E840-6F7A-1267-C55E-5F6EE883D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6F0CC97F-D555-DF86-6E6A-8F182B55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342"/>
            <a:ext cx="9144000" cy="27793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1EB2D0-605D-B7E3-9B3C-EA32AB506A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Drought Comparison 2024 vs 1 Year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3E08C-E504-4A44-AD28-BFEF262D8428}"/>
              </a:ext>
            </a:extLst>
          </p:cNvPr>
          <p:cNvSpPr txBox="1"/>
          <p:nvPr/>
        </p:nvSpPr>
        <p:spPr>
          <a:xfrm>
            <a:off x="482847" y="943578"/>
            <a:ext cx="80479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Drought Category improved by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1 to 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“Levels” past 12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71DBD-0A87-A270-75DD-942A64912935}"/>
              </a:ext>
            </a:extLst>
          </p:cNvPr>
          <p:cNvSpPr txBox="1"/>
          <p:nvPr/>
        </p:nvSpPr>
        <p:spPr>
          <a:xfrm>
            <a:off x="6302532" y="200021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April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2ADFC-4AE0-4C73-5186-5D74F77CE19C}"/>
              </a:ext>
            </a:extLst>
          </p:cNvPr>
          <p:cNvSpPr txBox="1"/>
          <p:nvPr/>
        </p:nvSpPr>
        <p:spPr>
          <a:xfrm>
            <a:off x="1130968" y="200021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April 2023</a:t>
            </a:r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A793445-C528-A3B8-000C-CFE414A4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136996"/>
            <a:ext cx="6934200" cy="15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1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E840-6F7A-1267-C55E-5F6EE883D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800DEC2B-6A0C-489F-4070-111C0737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566"/>
            <a:ext cx="9144000" cy="279886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1EB2D0-605D-B7E3-9B3C-EA32AB506A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Drought Comparison 2024 vs 2 Year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3E08C-E504-4A44-AD28-BFEF262D8428}"/>
              </a:ext>
            </a:extLst>
          </p:cNvPr>
          <p:cNvSpPr txBox="1"/>
          <p:nvPr/>
        </p:nvSpPr>
        <p:spPr>
          <a:xfrm>
            <a:off x="517310" y="943578"/>
            <a:ext cx="79789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Drought Category improved by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3 to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“Levels” past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24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71DBD-0A87-A270-75DD-942A64912935}"/>
              </a:ext>
            </a:extLst>
          </p:cNvPr>
          <p:cNvSpPr txBox="1"/>
          <p:nvPr/>
        </p:nvSpPr>
        <p:spPr>
          <a:xfrm>
            <a:off x="6302532" y="200021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April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2ADFC-4AE0-4C73-5186-5D74F77CE19C}"/>
              </a:ext>
            </a:extLst>
          </p:cNvPr>
          <p:cNvSpPr txBox="1"/>
          <p:nvPr/>
        </p:nvSpPr>
        <p:spPr>
          <a:xfrm>
            <a:off x="1130968" y="200021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April 2022</a:t>
            </a:r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A793445-C528-A3B8-000C-CFE414A4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136996"/>
            <a:ext cx="6934200" cy="15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1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9AAE-1808-7DD1-8ABC-08E41CF9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CC8445FC-8141-8658-CAA8-7AB38792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375"/>
            <a:ext cx="9144000" cy="24941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C898C6-053D-1DAF-A6E7-CA8F07E3A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Nevada – Lower Elevations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7FBCAA-0EF2-CB43-4B4A-852ECB79ADE6}"/>
              </a:ext>
            </a:extLst>
          </p:cNvPr>
          <p:cNvSpPr/>
          <p:nvPr/>
        </p:nvSpPr>
        <p:spPr>
          <a:xfrm>
            <a:off x="2240563" y="2581038"/>
            <a:ext cx="774700" cy="2280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0F5E6-F3EE-C449-EAE5-61ED6EC8E4FC}"/>
              </a:ext>
            </a:extLst>
          </p:cNvPr>
          <p:cNvSpPr/>
          <p:nvPr/>
        </p:nvSpPr>
        <p:spPr>
          <a:xfrm>
            <a:off x="398463" y="2564964"/>
            <a:ext cx="609600" cy="2280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D745D-7E33-54A7-B81C-D6A038B5A436}"/>
              </a:ext>
            </a:extLst>
          </p:cNvPr>
          <p:cNvSpPr/>
          <p:nvPr/>
        </p:nvSpPr>
        <p:spPr>
          <a:xfrm>
            <a:off x="4196080" y="2564965"/>
            <a:ext cx="546100" cy="2280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CD35B-93AB-4D14-8121-70AB45C0151B}"/>
              </a:ext>
            </a:extLst>
          </p:cNvPr>
          <p:cNvSpPr/>
          <p:nvPr/>
        </p:nvSpPr>
        <p:spPr>
          <a:xfrm>
            <a:off x="6173170" y="2564965"/>
            <a:ext cx="622300" cy="2280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0F58B2-6756-6833-784C-BA5A2E53388E}"/>
              </a:ext>
            </a:extLst>
          </p:cNvPr>
          <p:cNvSpPr/>
          <p:nvPr/>
        </p:nvSpPr>
        <p:spPr>
          <a:xfrm>
            <a:off x="7197107" y="2564966"/>
            <a:ext cx="374650" cy="22806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C4469-A5D8-BE5D-EB70-131C8D8843E9}"/>
              </a:ext>
            </a:extLst>
          </p:cNvPr>
          <p:cNvSpPr txBox="1"/>
          <p:nvPr/>
        </p:nvSpPr>
        <p:spPr>
          <a:xfrm>
            <a:off x="4358640" y="5623989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Season didn’t start until lightning bust in late September 2011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632EC3-5672-4F8C-87C1-5CF00416C4B7}"/>
              </a:ext>
            </a:extLst>
          </p:cNvPr>
          <p:cNvCxnSpPr>
            <a:cxnSpLocks/>
          </p:cNvCxnSpPr>
          <p:nvPr/>
        </p:nvCxnSpPr>
        <p:spPr>
          <a:xfrm flipH="1" flipV="1">
            <a:off x="4419600" y="4795205"/>
            <a:ext cx="622300" cy="892380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A8A9912-D21C-5E1D-2D3B-C76246BBFD6D}"/>
              </a:ext>
            </a:extLst>
          </p:cNvPr>
          <p:cNvSpPr txBox="1"/>
          <p:nvPr/>
        </p:nvSpPr>
        <p:spPr>
          <a:xfrm>
            <a:off x="106963" y="5629356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2005 was  only well above normal for Srn NV and Srn Ely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9D821D-FB14-1060-703A-44F237A06BC8}"/>
              </a:ext>
            </a:extLst>
          </p:cNvPr>
          <p:cNvCxnSpPr>
            <a:cxnSpLocks/>
          </p:cNvCxnSpPr>
          <p:nvPr/>
        </p:nvCxnSpPr>
        <p:spPr>
          <a:xfrm flipV="1">
            <a:off x="1046163" y="4896246"/>
            <a:ext cx="1143000" cy="712914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1833F0-2658-11E9-A548-C0BB4D841747}"/>
              </a:ext>
            </a:extLst>
          </p:cNvPr>
          <p:cNvCxnSpPr>
            <a:cxnSpLocks/>
          </p:cNvCxnSpPr>
          <p:nvPr/>
        </p:nvCxnSpPr>
        <p:spPr>
          <a:xfrm>
            <a:off x="7654925" y="1058980"/>
            <a:ext cx="970915" cy="953450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B88D1A-209C-DBB2-0E08-69C04770B452}"/>
              </a:ext>
            </a:extLst>
          </p:cNvPr>
          <p:cNvSpPr txBox="1"/>
          <p:nvPr/>
        </p:nvSpPr>
        <p:spPr>
          <a:xfrm>
            <a:off x="6739290" y="83175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75C4CD-165F-9367-9068-C396CBBC7D12}"/>
              </a:ext>
            </a:extLst>
          </p:cNvPr>
          <p:cNvSpPr txBox="1"/>
          <p:nvPr/>
        </p:nvSpPr>
        <p:spPr>
          <a:xfrm>
            <a:off x="6047117" y="1682204"/>
            <a:ext cx="209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2020 was an ok year</a:t>
            </a:r>
          </a:p>
          <a:p>
            <a:r>
              <a:rPr lang="en-US" dirty="0">
                <a:solidFill>
                  <a:schemeClr val="bg1"/>
                </a:solidFill>
              </a:rPr>
              <a:t>Above median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EDAAF8-0676-5038-60E1-B842591E23D0}"/>
              </a:ext>
            </a:extLst>
          </p:cNvPr>
          <p:cNvSpPr/>
          <p:nvPr/>
        </p:nvSpPr>
        <p:spPr>
          <a:xfrm>
            <a:off x="8458200" y="2365344"/>
            <a:ext cx="685800" cy="2524861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C7F4F3C8-83FF-C1D7-CB8F-CBE51AA66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45"/>
            <a:ext cx="9144000" cy="24751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7B77B-FE5C-4DA4-BFA9-DBB42BF0C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Nevada – Higher Elevations</a:t>
            </a:r>
          </a:p>
          <a:p>
            <a:r>
              <a:rPr lang="en-US" b="1" dirty="0"/>
              <a:t>Bigger Threat for Higher Elevation Fires in Drought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4EF13-6DF9-41CE-397F-DA3AFE838DF7}"/>
              </a:ext>
            </a:extLst>
          </p:cNvPr>
          <p:cNvSpPr txBox="1"/>
          <p:nvPr/>
        </p:nvSpPr>
        <p:spPr>
          <a:xfrm>
            <a:off x="731365" y="800946"/>
            <a:ext cx="76812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Black Box – Notable Forest Service / Higher Elevation Fires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AA11EF-0160-5853-EEE2-B7FFF50F5E81}"/>
              </a:ext>
            </a:extLst>
          </p:cNvPr>
          <p:cNvSpPr/>
          <p:nvPr/>
        </p:nvSpPr>
        <p:spPr>
          <a:xfrm>
            <a:off x="2852570" y="2365344"/>
            <a:ext cx="969695" cy="24751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D8881-5BB9-1892-2267-99D3C11C4D87}"/>
              </a:ext>
            </a:extLst>
          </p:cNvPr>
          <p:cNvSpPr/>
          <p:nvPr/>
        </p:nvSpPr>
        <p:spPr>
          <a:xfrm>
            <a:off x="917280" y="2365346"/>
            <a:ext cx="1368720" cy="25248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6AD392-CBB4-6918-2ED8-EB78E8B34675}"/>
              </a:ext>
            </a:extLst>
          </p:cNvPr>
          <p:cNvSpPr/>
          <p:nvPr/>
        </p:nvSpPr>
        <p:spPr>
          <a:xfrm>
            <a:off x="4540620" y="2365344"/>
            <a:ext cx="1287037" cy="24751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D8525-4267-8153-A068-E0A0BE5C183D}"/>
              </a:ext>
            </a:extLst>
          </p:cNvPr>
          <p:cNvSpPr/>
          <p:nvPr/>
        </p:nvSpPr>
        <p:spPr>
          <a:xfrm>
            <a:off x="6544120" y="2365344"/>
            <a:ext cx="1339357" cy="24751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82E2CE-9A77-9B74-084E-D5E73FA2EB80}"/>
              </a:ext>
            </a:extLst>
          </p:cNvPr>
          <p:cNvSpPr txBox="1"/>
          <p:nvPr/>
        </p:nvSpPr>
        <p:spPr>
          <a:xfrm>
            <a:off x="4170865" y="5111150"/>
            <a:ext cx="15839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Carpenter One</a:t>
            </a:r>
          </a:p>
          <a:p>
            <a:r>
              <a:rPr lang="en-US" b="1" dirty="0"/>
              <a:t>2013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88C608-4BD1-0F05-699F-9D52AF74EC58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4267200"/>
            <a:ext cx="257862" cy="82575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FB2EBB-A274-A6DC-E335-51B57EEF6196}"/>
              </a:ext>
            </a:extLst>
          </p:cNvPr>
          <p:cNvSpPr txBox="1"/>
          <p:nvPr/>
        </p:nvSpPr>
        <p:spPr>
          <a:xfrm>
            <a:off x="3104349" y="5875869"/>
            <a:ext cx="2182713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East Slide Rock Ridge</a:t>
            </a:r>
          </a:p>
          <a:p>
            <a:r>
              <a:rPr lang="en-US" b="1" dirty="0"/>
              <a:t>2008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8ED17-FE89-AA6F-9FD7-F63EBD71FBBF}"/>
              </a:ext>
            </a:extLst>
          </p:cNvPr>
          <p:cNvSpPr txBox="1"/>
          <p:nvPr/>
        </p:nvSpPr>
        <p:spPr>
          <a:xfrm>
            <a:off x="6587623" y="5083425"/>
            <a:ext cx="81887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Cherry</a:t>
            </a:r>
          </a:p>
          <a:p>
            <a:r>
              <a:rPr lang="en-US" b="1" dirty="0"/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683D9-1FD4-1B8F-C124-8E1AAA6CB20A}"/>
              </a:ext>
            </a:extLst>
          </p:cNvPr>
          <p:cNvSpPr txBox="1"/>
          <p:nvPr/>
        </p:nvSpPr>
        <p:spPr>
          <a:xfrm>
            <a:off x="1434538" y="5595389"/>
            <a:ext cx="1121461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 Waterfall</a:t>
            </a:r>
          </a:p>
          <a:p>
            <a:r>
              <a:rPr lang="en-US" b="1" dirty="0"/>
              <a:t>2004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6CEC34-AD3D-04AF-039E-BFE7E113D74E}"/>
              </a:ext>
            </a:extLst>
          </p:cNvPr>
          <p:cNvSpPr txBox="1"/>
          <p:nvPr/>
        </p:nvSpPr>
        <p:spPr>
          <a:xfrm>
            <a:off x="5868014" y="5893909"/>
            <a:ext cx="137948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 Washington</a:t>
            </a:r>
          </a:p>
          <a:p>
            <a:r>
              <a:rPr lang="en-US" b="1" dirty="0"/>
              <a:t>2015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DF2B5F-A381-FB2F-B076-9C2045ADA993}"/>
              </a:ext>
            </a:extLst>
          </p:cNvPr>
          <p:cNvCxnSpPr>
            <a:cxnSpLocks/>
          </p:cNvCxnSpPr>
          <p:nvPr/>
        </p:nvCxnSpPr>
        <p:spPr>
          <a:xfrm flipH="1" flipV="1">
            <a:off x="5754825" y="4267200"/>
            <a:ext cx="500488" cy="164675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299FBC-1A17-B672-E166-30E31A33E207}"/>
              </a:ext>
            </a:extLst>
          </p:cNvPr>
          <p:cNvCxnSpPr>
            <a:cxnSpLocks/>
          </p:cNvCxnSpPr>
          <p:nvPr/>
        </p:nvCxnSpPr>
        <p:spPr>
          <a:xfrm flipH="1" flipV="1">
            <a:off x="3352800" y="4267200"/>
            <a:ext cx="202928" cy="164722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4BFD2A-0929-E13F-DA0C-77F85181651F}"/>
              </a:ext>
            </a:extLst>
          </p:cNvPr>
          <p:cNvCxnSpPr>
            <a:cxnSpLocks/>
          </p:cNvCxnSpPr>
          <p:nvPr/>
        </p:nvCxnSpPr>
        <p:spPr>
          <a:xfrm flipH="1" flipV="1">
            <a:off x="7008746" y="4267200"/>
            <a:ext cx="154054" cy="79071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9DE029-4354-0B89-DBC4-542A2BE0FC9D}"/>
              </a:ext>
            </a:extLst>
          </p:cNvPr>
          <p:cNvSpPr txBox="1"/>
          <p:nvPr/>
        </p:nvSpPr>
        <p:spPr>
          <a:xfrm>
            <a:off x="7478542" y="4977656"/>
            <a:ext cx="652743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Slink</a:t>
            </a:r>
          </a:p>
          <a:p>
            <a:r>
              <a:rPr lang="en-US" b="1" dirty="0"/>
              <a:t>2020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52E4F2-2F17-96F5-8D75-7445C45585C6}"/>
              </a:ext>
            </a:extLst>
          </p:cNvPr>
          <p:cNvCxnSpPr>
            <a:cxnSpLocks/>
          </p:cNvCxnSpPr>
          <p:nvPr/>
        </p:nvCxnSpPr>
        <p:spPr>
          <a:xfrm flipH="1" flipV="1">
            <a:off x="7393936" y="4267200"/>
            <a:ext cx="233490" cy="6640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CD32929-5D88-AE15-1C5F-39D975ACE7AA}"/>
              </a:ext>
            </a:extLst>
          </p:cNvPr>
          <p:cNvSpPr txBox="1"/>
          <p:nvPr/>
        </p:nvSpPr>
        <p:spPr>
          <a:xfrm>
            <a:off x="265821" y="5848626"/>
            <a:ext cx="80983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Martis</a:t>
            </a:r>
            <a:endParaRPr lang="en-US" b="1" dirty="0"/>
          </a:p>
          <a:p>
            <a:r>
              <a:rPr lang="en-US" b="1" dirty="0"/>
              <a:t>2001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C31FF2-0D9F-7924-5F6B-4000E21CA1CD}"/>
              </a:ext>
            </a:extLst>
          </p:cNvPr>
          <p:cNvCxnSpPr>
            <a:cxnSpLocks/>
          </p:cNvCxnSpPr>
          <p:nvPr/>
        </p:nvCxnSpPr>
        <p:spPr>
          <a:xfrm flipV="1">
            <a:off x="917280" y="4267200"/>
            <a:ext cx="158378" cy="158142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0F74303-36C9-B928-D316-F1781DF24310}"/>
              </a:ext>
            </a:extLst>
          </p:cNvPr>
          <p:cNvSpPr/>
          <p:nvPr/>
        </p:nvSpPr>
        <p:spPr>
          <a:xfrm>
            <a:off x="4117209" y="2365344"/>
            <a:ext cx="290138" cy="24751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7CED41-9DBC-5A05-8B6A-D38C2A8F1F99}"/>
              </a:ext>
            </a:extLst>
          </p:cNvPr>
          <p:cNvSpPr txBox="1"/>
          <p:nvPr/>
        </p:nvSpPr>
        <p:spPr>
          <a:xfrm>
            <a:off x="1083346" y="4890205"/>
            <a:ext cx="120265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Lost Cabin</a:t>
            </a:r>
          </a:p>
          <a:p>
            <a:r>
              <a:rPr lang="en-US" b="1" dirty="0"/>
              <a:t>2002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6BE67A9-5035-C5E8-1C5A-AB6325F9EDE0}"/>
              </a:ext>
            </a:extLst>
          </p:cNvPr>
          <p:cNvCxnSpPr>
            <a:cxnSpLocks/>
          </p:cNvCxnSpPr>
          <p:nvPr/>
        </p:nvCxnSpPr>
        <p:spPr>
          <a:xfrm flipV="1">
            <a:off x="1398677" y="4267200"/>
            <a:ext cx="0" cy="63279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ED19A9-2AC7-DE5F-836E-86C4FE6DD661}"/>
              </a:ext>
            </a:extLst>
          </p:cNvPr>
          <p:cNvCxnSpPr>
            <a:cxnSpLocks/>
          </p:cNvCxnSpPr>
          <p:nvPr/>
        </p:nvCxnSpPr>
        <p:spPr>
          <a:xfrm flipH="1" flipV="1">
            <a:off x="1981200" y="4267200"/>
            <a:ext cx="191396" cy="132818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F9DC171-1BC1-DCBB-A810-554C297F32AA}"/>
              </a:ext>
            </a:extLst>
          </p:cNvPr>
          <p:cNvSpPr txBox="1"/>
          <p:nvPr/>
        </p:nvSpPr>
        <p:spPr>
          <a:xfrm>
            <a:off x="7986647" y="5623989"/>
            <a:ext cx="1093504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Caldor</a:t>
            </a:r>
            <a:br>
              <a:rPr lang="en-US" b="1" dirty="0"/>
            </a:br>
            <a:r>
              <a:rPr lang="en-US" b="1" dirty="0"/>
              <a:t>Dixie</a:t>
            </a:r>
          </a:p>
          <a:p>
            <a:r>
              <a:rPr lang="en-US" b="1" dirty="0"/>
              <a:t>Tamarack</a:t>
            </a:r>
          </a:p>
          <a:p>
            <a:r>
              <a:rPr lang="en-US" b="1" dirty="0"/>
              <a:t>2021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D4B7B15-9A11-3DF1-6367-C66762266A8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7738812" y="4267200"/>
            <a:ext cx="794587" cy="135678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77A06B0-2C9F-1D90-8C27-0FFA5A475212}"/>
              </a:ext>
            </a:extLst>
          </p:cNvPr>
          <p:cNvSpPr txBox="1"/>
          <p:nvPr/>
        </p:nvSpPr>
        <p:spPr>
          <a:xfrm>
            <a:off x="419100" y="1371204"/>
            <a:ext cx="8305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Coming out of drought in 2024 would indicate a LOWER than normal likelihood of larger higher elevation fires.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F0F137-C7B7-77A1-5607-8A3F57673C07}"/>
              </a:ext>
            </a:extLst>
          </p:cNvPr>
          <p:cNvSpPr/>
          <p:nvPr/>
        </p:nvSpPr>
        <p:spPr>
          <a:xfrm>
            <a:off x="8458200" y="2365344"/>
            <a:ext cx="685800" cy="2524861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2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13DD-7275-4973-3F93-AE6BAF3D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36E0A2-28EC-2B43-55EC-69D15FA95484}"/>
              </a:ext>
            </a:extLst>
          </p:cNvPr>
          <p:cNvSpPr/>
          <p:nvPr/>
        </p:nvSpPr>
        <p:spPr>
          <a:xfrm>
            <a:off x="342900" y="2136338"/>
            <a:ext cx="8458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areas are most at risk??</a:t>
            </a:r>
          </a:p>
        </p:txBody>
      </p:sp>
    </p:spTree>
    <p:extLst>
      <p:ext uri="{BB962C8B-B14F-4D97-AF65-F5344CB8AC3E}">
        <p14:creationId xmlns:p14="http://schemas.microsoft.com/office/powerpoint/2010/main" val="158652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4489-D5F3-313E-3D0A-02A12EFE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5CF8C4-6347-8775-F4CC-C72C1E47D8CE}"/>
              </a:ext>
            </a:extLst>
          </p:cNvPr>
          <p:cNvSpPr/>
          <p:nvPr/>
        </p:nvSpPr>
        <p:spPr>
          <a:xfrm>
            <a:off x="0" y="1"/>
            <a:ext cx="9144000" cy="79531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 Fuel Loading from 2023 - Carryover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78EB3-22DC-EF29-C890-D898B57F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10" t="11187" r="22190" b="1956"/>
          <a:stretch/>
        </p:blipFill>
        <p:spPr>
          <a:xfrm>
            <a:off x="2455815" y="851878"/>
            <a:ext cx="6002393" cy="588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E72DE-7D93-B13B-F5B5-3C301D002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" t="33340" r="90286" b="46967"/>
          <a:stretch/>
        </p:blipFill>
        <p:spPr>
          <a:xfrm>
            <a:off x="313507" y="3753393"/>
            <a:ext cx="1907178" cy="2483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5E5E6-24FA-A454-EE72-9E8B31CF07FE}"/>
              </a:ext>
            </a:extLst>
          </p:cNvPr>
          <p:cNvSpPr txBox="1"/>
          <p:nvPr/>
        </p:nvSpPr>
        <p:spPr>
          <a:xfrm>
            <a:off x="313507" y="3104607"/>
            <a:ext cx="17077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pounds per acre</a:t>
            </a:r>
          </a:p>
        </p:txBody>
      </p:sp>
    </p:spTree>
    <p:extLst>
      <p:ext uri="{BB962C8B-B14F-4D97-AF65-F5344CB8AC3E}">
        <p14:creationId xmlns:p14="http://schemas.microsoft.com/office/powerpoint/2010/main" val="3100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27"/>
    </mc:Choice>
    <mc:Fallback xmlns="">
      <p:transition spd="slow" advTm="549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72724-350E-4B06-B779-4B559891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5F0AAC-F726-5036-EBEA-B2773F0A6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Still Lots of Prescribed Burning Around the Great Basin</a:t>
            </a:r>
          </a:p>
        </p:txBody>
      </p:sp>
      <p:pic>
        <p:nvPicPr>
          <p:cNvPr id="5" name="Picture 4" descr="A map of the great basin fire activity&#10;&#10;Description automatically generated">
            <a:extLst>
              <a:ext uri="{FF2B5EF4-FFF2-40B4-BE49-F238E27FC236}">
                <a16:creationId xmlns:a16="http://schemas.microsoft.com/office/drawing/2014/main" id="{F5634BA6-866C-78CC-5241-0F6ABD00A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43" y="1066800"/>
            <a:ext cx="6165114" cy="55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E851C-6EED-0652-E1B9-B6FCC8388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D494B-A511-E8E1-9662-1B937E28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07066"/>
            <a:ext cx="4103114" cy="4021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D9F6D2-A8F9-5B06-2009-D9CDBB85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0"/>
            <a:ext cx="4568781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98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body" idx="1"/>
          </p:nvPr>
        </p:nvSpPr>
        <p:spPr>
          <a:xfrm>
            <a:off x="0" y="762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10 Hour Fuel Moisture</a:t>
            </a:r>
            <a:endParaRPr dirty="0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53A5DE5C-7832-2F11-428C-9D82F8DBA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3" y="838200"/>
            <a:ext cx="7780694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body" idx="1"/>
          </p:nvPr>
        </p:nvSpPr>
        <p:spPr>
          <a:xfrm>
            <a:off x="0" y="762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100 Hour Fuel Moisture</a:t>
            </a:r>
            <a:endParaRPr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1B959518-6B68-7A49-17AB-ACDB3FD3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2" y="914400"/>
            <a:ext cx="7803556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body" idx="1"/>
          </p:nvPr>
        </p:nvSpPr>
        <p:spPr>
          <a:xfrm>
            <a:off x="0" y="762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1000 Hour Fuel Moisture</a:t>
            </a:r>
            <a:endParaRPr dirty="0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ACF392B8-1EDD-3EC5-D1D7-D9D152348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8" y="914400"/>
            <a:ext cx="7887383" cy="5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2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519"/>
            <a:ext cx="4114800" cy="64309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Drought, Weather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Fuels, Snowpack: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What Happens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From Here?</a:t>
            </a:r>
          </a:p>
        </p:txBody>
      </p:sp>
      <p:pic>
        <p:nvPicPr>
          <p:cNvPr id="4098" name="Picture 2" descr="http://images.search.yahoo.com/r/_ylt=A0PDoX8fIGpPuwYAa4ajzbkF;_ylu=X3oDMTBtdXFkOWthBHNlYwNmcC1hdHRyaWIEc2xrA2ZpbWc-/SIG=13dhec1cl/EXP=1332383903/**http%3a/www.cosmosmagazine.com/files/imagecache/feature/files/20080314_sherlock_holm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7"/>
          <a:stretch/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9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  Nina?  El Nino?  La Nada?</a:t>
            </a:r>
          </a:p>
        </p:txBody>
      </p:sp>
      <p:pic>
        <p:nvPicPr>
          <p:cNvPr id="1028" name="Picture 4" descr="https://wattsupwiththat.files.wordpress.com/2015/10/1997-2015-eln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858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829270"/>
            <a:ext cx="2316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La Nina</a:t>
            </a:r>
          </a:p>
        </p:txBody>
      </p:sp>
      <p:sp>
        <p:nvSpPr>
          <p:cNvPr id="8" name="Rectangle 7"/>
          <p:cNvSpPr/>
          <p:nvPr/>
        </p:nvSpPr>
        <p:spPr>
          <a:xfrm>
            <a:off x="4978648" y="833624"/>
            <a:ext cx="2265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Nino</a:t>
            </a:r>
          </a:p>
        </p:txBody>
      </p:sp>
    </p:spTree>
    <p:extLst>
      <p:ext uri="{BB962C8B-B14F-4D97-AF65-F5344CB8AC3E}">
        <p14:creationId xmlns:p14="http://schemas.microsoft.com/office/powerpoint/2010/main" val="2113973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9D4752D-E9AE-3E28-0E96-891443E7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6" y="796062"/>
            <a:ext cx="7239627" cy="5265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05" y="155219"/>
            <a:ext cx="7882787" cy="588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El Nino/Neutral/La Nina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1" y="2481982"/>
            <a:ext cx="5029200" cy="572716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0199" y="2126796"/>
            <a:ext cx="5029198" cy="381995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0200" y="3734940"/>
            <a:ext cx="5029199" cy="648749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00199" y="4059315"/>
            <a:ext cx="5029199" cy="892424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4411847"/>
            <a:ext cx="5029199" cy="53989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1600200" y="2157607"/>
            <a:ext cx="5029198" cy="514125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528FF-FB9A-4E7B-BF9A-5CECBD0EFF22}"/>
              </a:ext>
            </a:extLst>
          </p:cNvPr>
          <p:cNvSpPr/>
          <p:nvPr/>
        </p:nvSpPr>
        <p:spPr>
          <a:xfrm>
            <a:off x="4572000" y="5956358"/>
            <a:ext cx="630195" cy="231037"/>
          </a:xfrm>
          <a:prstGeom prst="rect">
            <a:avLst/>
          </a:prstGeom>
          <a:solidFill>
            <a:srgbClr val="FF4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5D4E77-FE0B-40D0-85AA-707A1C9C59DC}"/>
              </a:ext>
            </a:extLst>
          </p:cNvPr>
          <p:cNvSpPr/>
          <p:nvPr/>
        </p:nvSpPr>
        <p:spPr>
          <a:xfrm>
            <a:off x="5202195" y="5956358"/>
            <a:ext cx="630195" cy="231037"/>
          </a:xfrm>
          <a:prstGeom prst="rect">
            <a:avLst/>
          </a:prstGeom>
          <a:solidFill>
            <a:srgbClr val="6D95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EF0192-775C-4EFE-B012-A96B9A532281}"/>
              </a:ext>
            </a:extLst>
          </p:cNvPr>
          <p:cNvSpPr/>
          <p:nvPr/>
        </p:nvSpPr>
        <p:spPr>
          <a:xfrm>
            <a:off x="4572000" y="6258025"/>
            <a:ext cx="630195" cy="231037"/>
          </a:xfrm>
          <a:prstGeom prst="rect">
            <a:avLst/>
          </a:prstGeom>
          <a:solidFill>
            <a:srgbClr val="FF87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181A9-C438-42B6-BAE6-78095BC7049A}"/>
              </a:ext>
            </a:extLst>
          </p:cNvPr>
          <p:cNvSpPr/>
          <p:nvPr/>
        </p:nvSpPr>
        <p:spPr>
          <a:xfrm>
            <a:off x="5202195" y="6258025"/>
            <a:ext cx="630195" cy="231037"/>
          </a:xfrm>
          <a:prstGeom prst="rect">
            <a:avLst/>
          </a:prstGeom>
          <a:solidFill>
            <a:srgbClr val="9CB7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D3CA3-5C6E-4184-8AEC-BFE627BE4FD5}"/>
              </a:ext>
            </a:extLst>
          </p:cNvPr>
          <p:cNvSpPr/>
          <p:nvPr/>
        </p:nvSpPr>
        <p:spPr>
          <a:xfrm>
            <a:off x="4572000" y="6559693"/>
            <a:ext cx="630195" cy="231037"/>
          </a:xfrm>
          <a:prstGeom prst="rect">
            <a:avLst/>
          </a:prstGeom>
          <a:solidFill>
            <a:srgbClr val="FFC4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2D3CF0-AB1D-4BF8-B09D-30DA9D2C2B25}"/>
              </a:ext>
            </a:extLst>
          </p:cNvPr>
          <p:cNvSpPr/>
          <p:nvPr/>
        </p:nvSpPr>
        <p:spPr>
          <a:xfrm>
            <a:off x="5202195" y="6559693"/>
            <a:ext cx="630195" cy="231037"/>
          </a:xfrm>
          <a:prstGeom prst="rect">
            <a:avLst/>
          </a:prstGeom>
          <a:solidFill>
            <a:srgbClr val="CCDA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AE642-7721-4895-835D-7B51BBD17B56}"/>
              </a:ext>
            </a:extLst>
          </p:cNvPr>
          <p:cNvSpPr txBox="1"/>
          <p:nvPr/>
        </p:nvSpPr>
        <p:spPr>
          <a:xfrm>
            <a:off x="6019800" y="5867400"/>
            <a:ext cx="2835052" cy="923330"/>
          </a:xfrm>
          <a:prstGeom prst="rect">
            <a:avLst/>
          </a:prstGeom>
          <a:solidFill>
            <a:srgbClr val="DF767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Strong El Nino/La Nina</a:t>
            </a:r>
          </a:p>
          <a:p>
            <a:r>
              <a:rPr lang="en-US" dirty="0">
                <a:solidFill>
                  <a:schemeClr val="bg1"/>
                </a:solidFill>
              </a:rPr>
              <a:t>Moderate El Nino/La Nina</a:t>
            </a:r>
          </a:p>
          <a:p>
            <a:r>
              <a:rPr lang="en-US" dirty="0">
                <a:solidFill>
                  <a:schemeClr val="bg1"/>
                </a:solidFill>
              </a:rPr>
              <a:t>Weak El Nino/La Nina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E5988-F7EE-D3A0-2A2D-A8DBFC26A20F}"/>
              </a:ext>
            </a:extLst>
          </p:cNvPr>
          <p:cNvSpPr/>
          <p:nvPr/>
        </p:nvSpPr>
        <p:spPr>
          <a:xfrm flipV="1">
            <a:off x="1600200" y="1032516"/>
            <a:ext cx="5029200" cy="1208420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2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/>
              <a:t>Upcoming Total Forecast Precipitation – April 30</a:t>
            </a:r>
            <a:r>
              <a:rPr lang="en-US" sz="2400" baseline="30000" dirty="0"/>
              <a:t>th</a:t>
            </a:r>
            <a:r>
              <a:rPr lang="en-US" sz="2400" dirty="0"/>
              <a:t> – May 7</a:t>
            </a:r>
            <a:r>
              <a:rPr lang="en-US" sz="2400" baseline="30000" dirty="0"/>
              <a:t>th</a:t>
            </a:r>
            <a:r>
              <a:rPr lang="en-US" sz="2400" dirty="0"/>
              <a:t>, 2024</a:t>
            </a:r>
          </a:p>
          <a:p>
            <a:endParaRPr lang="en-US" dirty="0"/>
          </a:p>
        </p:txBody>
      </p:sp>
      <p:pic>
        <p:nvPicPr>
          <p:cNvPr id="7" name="Picture Placeholder 6" descr="A map of the united states&#10;&#10;Description automatically generated">
            <a:extLst>
              <a:ext uri="{FF2B5EF4-FFF2-40B4-BE49-F238E27FC236}">
                <a16:creationId xmlns:a16="http://schemas.microsoft.com/office/drawing/2014/main" id="{077D2B27-40D3-8C9B-797C-279D6B3006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6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4034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2726" y="914400"/>
            <a:ext cx="44958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435" y="914400"/>
            <a:ext cx="43434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NOAA CPC 8-14 Day Outlook – May 7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179" y="990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3358" y="945109"/>
            <a:ext cx="448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Precipitation</a:t>
            </a:r>
          </a:p>
        </p:txBody>
      </p:sp>
      <p:pic>
        <p:nvPicPr>
          <p:cNvPr id="12" name="Picture Placeholder 11" descr="A map of the united states with different colors of the same weather&#10;&#10;Description automatically generated">
            <a:extLst>
              <a:ext uri="{FF2B5EF4-FFF2-40B4-BE49-F238E27FC236}">
                <a16:creationId xmlns:a16="http://schemas.microsoft.com/office/drawing/2014/main" id="{50D99AFF-B2D4-A564-B09C-F90DBD66F6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r="15693"/>
          <a:stretch>
            <a:fillRect/>
          </a:stretch>
        </p:blipFill>
        <p:spPr/>
      </p:pic>
      <p:pic>
        <p:nvPicPr>
          <p:cNvPr id="16" name="Picture Placeholder 15" descr="A map of the united states with different weather conditions&#10;&#10;Description automatically generated">
            <a:extLst>
              <a:ext uri="{FF2B5EF4-FFF2-40B4-BE49-F238E27FC236}">
                <a16:creationId xmlns:a16="http://schemas.microsoft.com/office/drawing/2014/main" id="{D2521DA1-C8BF-7CEE-A0B9-FF4B1A738F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4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638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D3688D-3A11-43BF-B480-D99808CAA5D7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Predictive Services Outlook: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May – August 2024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E1ED7720-AC47-1861-F31F-9EC72427E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544"/>
            <a:ext cx="9144000" cy="31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map of the united states&#10;&#10;Description automatically generated">
            <a:extLst>
              <a:ext uri="{FF2B5EF4-FFF2-40B4-BE49-F238E27FC236}">
                <a16:creationId xmlns:a16="http://schemas.microsoft.com/office/drawing/2014/main" id="{59D770C0-81D0-63DA-23C8-D1A0EBD46E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r="15634"/>
          <a:stretch>
            <a:fillRect/>
          </a:stretch>
        </p:blipFill>
        <p:spPr/>
      </p:pic>
      <p:pic>
        <p:nvPicPr>
          <p:cNvPr id="14" name="Picture Placeholder 13" descr="A map of the united states&#10;&#10;Description automatically generated">
            <a:extLst>
              <a:ext uri="{FF2B5EF4-FFF2-40B4-BE49-F238E27FC236}">
                <a16:creationId xmlns:a16="http://schemas.microsoft.com/office/drawing/2014/main" id="{0C9DCDB9-BDBF-0C18-06E8-82E2066A91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599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688188" y="917549"/>
            <a:ext cx="4188900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Percent of  Normal – Last 2 Weeks of April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917549"/>
            <a:ext cx="4191002" cy="457200"/>
          </a:xfrm>
          <a:prstGeom prst="rect">
            <a:avLst/>
          </a:prstGeom>
          <a:solidFill>
            <a:schemeClr val="tx1">
              <a:alpha val="46000"/>
            </a:schemeClr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Observed – Last Week of April</a:t>
            </a:r>
          </a:p>
        </p:txBody>
      </p:sp>
      <p:sp>
        <p:nvSpPr>
          <p:cNvPr id="7" name="Rectangle 6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Precipitation: Past 7-14 days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54" y="1906548"/>
            <a:ext cx="657317" cy="4772691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599" y="1887496"/>
            <a:ext cx="666843" cy="48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61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D3688D-3A11-43BF-B480-D99808CAA5D7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Predictive Services “Early” Monsoon Outlook: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July – August 2024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07B7DD12-F5BB-6261-C10E-60927FEED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9990"/>
            <a:ext cx="8839200" cy="525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3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6278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Putting the Pieces Together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r="22939"/>
          <a:stretch/>
        </p:blipFill>
        <p:spPr bwMode="auto">
          <a:xfrm>
            <a:off x="4267199" y="0"/>
            <a:ext cx="487680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9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56444"/>
            <a:ext cx="661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May 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17180" y="2835903"/>
            <a:ext cx="332513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7937" y="2871681"/>
            <a:ext cx="442969" cy="431842"/>
          </a:xfrm>
          <a:prstGeom prst="rect">
            <a:avLst/>
          </a:prstGeom>
          <a:solidFill>
            <a:srgbClr val="F9EBD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3175">
                <a:solidFill>
                  <a:prstClr val="black">
                    <a:alpha val="40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2902936"/>
            <a:ext cx="272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Normal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7180" y="3438167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501" y="3490679"/>
            <a:ext cx="443793" cy="431842"/>
          </a:xfrm>
          <a:prstGeom prst="rect">
            <a:avLst/>
          </a:prstGeom>
          <a:solidFill>
            <a:srgbClr val="A0D56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3505200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Below Normal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19129" y="4023806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1450" y="4076318"/>
            <a:ext cx="443793" cy="431842"/>
          </a:xfrm>
          <a:prstGeom prst="rect">
            <a:avLst/>
          </a:prstGeom>
          <a:solidFill>
            <a:srgbClr val="DF7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6949" y="4090839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Above Normal</a:t>
            </a:r>
          </a:p>
        </p:txBody>
      </p:sp>
      <p:pic>
        <p:nvPicPr>
          <p:cNvPr id="3" name="Picture Placeholder 2" descr="Screen Clippin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83"/>
          <a:stretch>
            <a:fillRect/>
          </a:stretch>
        </p:blipFill>
        <p:spPr>
          <a:xfrm>
            <a:off x="228600" y="1245632"/>
            <a:ext cx="4189412" cy="5257800"/>
          </a:xfrm>
        </p:spPr>
      </p:pic>
    </p:spTree>
    <p:extLst>
      <p:ext uri="{BB962C8B-B14F-4D97-AF65-F5344CB8AC3E}">
        <p14:creationId xmlns:p14="http://schemas.microsoft.com/office/powerpoint/2010/main" val="3104844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56444"/>
            <a:ext cx="661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June 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17180" y="2835903"/>
            <a:ext cx="332513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7937" y="2871681"/>
            <a:ext cx="442969" cy="431842"/>
          </a:xfrm>
          <a:prstGeom prst="rect">
            <a:avLst/>
          </a:prstGeom>
          <a:solidFill>
            <a:srgbClr val="F9EBD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3175">
                <a:solidFill>
                  <a:prstClr val="black">
                    <a:alpha val="40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2902936"/>
            <a:ext cx="272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Normal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7180" y="3438167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501" y="3490679"/>
            <a:ext cx="443793" cy="431842"/>
          </a:xfrm>
          <a:prstGeom prst="rect">
            <a:avLst/>
          </a:prstGeom>
          <a:solidFill>
            <a:srgbClr val="A0D56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3505200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Below Normal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19129" y="4023806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1450" y="4076318"/>
            <a:ext cx="443793" cy="431842"/>
          </a:xfrm>
          <a:prstGeom prst="rect">
            <a:avLst/>
          </a:prstGeom>
          <a:solidFill>
            <a:srgbClr val="DF7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6949" y="4090839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Above Normal</a:t>
            </a:r>
          </a:p>
        </p:txBody>
      </p:sp>
      <p:pic>
        <p:nvPicPr>
          <p:cNvPr id="3" name="Picture Placeholder 2" descr="Screen Clippin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83"/>
          <a:stretch>
            <a:fillRect/>
          </a:stretch>
        </p:blipFill>
        <p:spPr>
          <a:xfrm>
            <a:off x="228600" y="1245632"/>
            <a:ext cx="4189412" cy="5257800"/>
          </a:xfr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0B4F20B-6CD0-F7C5-3D89-7C7A95400A73}"/>
              </a:ext>
            </a:extLst>
          </p:cNvPr>
          <p:cNvSpPr/>
          <p:nvPr/>
        </p:nvSpPr>
        <p:spPr>
          <a:xfrm>
            <a:off x="1794076" y="5393803"/>
            <a:ext cx="358815" cy="763929"/>
          </a:xfrm>
          <a:custGeom>
            <a:avLst/>
            <a:gdLst>
              <a:gd name="connsiteX0" fmla="*/ 231494 w 358815"/>
              <a:gd name="connsiteY0" fmla="*/ 763929 h 763929"/>
              <a:gd name="connsiteX1" fmla="*/ 289367 w 358815"/>
              <a:gd name="connsiteY1" fmla="*/ 416688 h 763929"/>
              <a:gd name="connsiteX2" fmla="*/ 358815 w 358815"/>
              <a:gd name="connsiteY2" fmla="*/ 34724 h 763929"/>
              <a:gd name="connsiteX3" fmla="*/ 254643 w 358815"/>
              <a:gd name="connsiteY3" fmla="*/ 0 h 763929"/>
              <a:gd name="connsiteX4" fmla="*/ 69448 w 358815"/>
              <a:gd name="connsiteY4" fmla="*/ 23149 h 763929"/>
              <a:gd name="connsiteX5" fmla="*/ 0 w 358815"/>
              <a:gd name="connsiteY5" fmla="*/ 127321 h 763929"/>
              <a:gd name="connsiteX6" fmla="*/ 0 w 358815"/>
              <a:gd name="connsiteY6" fmla="*/ 370389 h 763929"/>
              <a:gd name="connsiteX7" fmla="*/ 11575 w 358815"/>
              <a:gd name="connsiteY7" fmla="*/ 555584 h 763929"/>
              <a:gd name="connsiteX8" fmla="*/ 46299 w 358815"/>
              <a:gd name="connsiteY8" fmla="*/ 694481 h 763929"/>
              <a:gd name="connsiteX9" fmla="*/ 231494 w 358815"/>
              <a:gd name="connsiteY9" fmla="*/ 763929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815" h="763929">
                <a:moveTo>
                  <a:pt x="231494" y="763929"/>
                </a:moveTo>
                <a:lnTo>
                  <a:pt x="289367" y="416688"/>
                </a:lnTo>
                <a:lnTo>
                  <a:pt x="358815" y="34724"/>
                </a:lnTo>
                <a:lnTo>
                  <a:pt x="254643" y="0"/>
                </a:lnTo>
                <a:lnTo>
                  <a:pt x="69448" y="23149"/>
                </a:lnTo>
                <a:lnTo>
                  <a:pt x="0" y="127321"/>
                </a:lnTo>
                <a:lnTo>
                  <a:pt x="0" y="370389"/>
                </a:lnTo>
                <a:lnTo>
                  <a:pt x="11575" y="555584"/>
                </a:lnTo>
                <a:lnTo>
                  <a:pt x="46299" y="694481"/>
                </a:lnTo>
                <a:lnTo>
                  <a:pt x="231494" y="763929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1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B3E82-B0DB-B4C2-8F87-E55933EB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E7EE7E-5645-9589-6356-C86A948CF6D5}"/>
              </a:ext>
            </a:extLst>
          </p:cNvPr>
          <p:cNvSpPr txBox="1"/>
          <p:nvPr/>
        </p:nvSpPr>
        <p:spPr>
          <a:xfrm>
            <a:off x="762000" y="56444"/>
            <a:ext cx="661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July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072CC-B419-21B3-F495-172D7F73FCCF}"/>
              </a:ext>
            </a:extLst>
          </p:cNvPr>
          <p:cNvSpPr/>
          <p:nvPr/>
        </p:nvSpPr>
        <p:spPr>
          <a:xfrm>
            <a:off x="5117180" y="2835903"/>
            <a:ext cx="332513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24B621-FB8A-8909-9D3D-9E3D969E9CFF}"/>
              </a:ext>
            </a:extLst>
          </p:cNvPr>
          <p:cNvSpPr/>
          <p:nvPr/>
        </p:nvSpPr>
        <p:spPr>
          <a:xfrm>
            <a:off x="5157937" y="2871681"/>
            <a:ext cx="442969" cy="431842"/>
          </a:xfrm>
          <a:prstGeom prst="rect">
            <a:avLst/>
          </a:prstGeom>
          <a:solidFill>
            <a:srgbClr val="F9EBD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3175">
                <a:solidFill>
                  <a:prstClr val="black">
                    <a:alpha val="40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C56E4-BFEC-9E9D-AF93-7A0532C1E6D6}"/>
              </a:ext>
            </a:extLst>
          </p:cNvPr>
          <p:cNvSpPr txBox="1"/>
          <p:nvPr/>
        </p:nvSpPr>
        <p:spPr>
          <a:xfrm>
            <a:off x="5715000" y="2902936"/>
            <a:ext cx="272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Normal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65DF7-55FE-355A-9B6D-73E364B0FBE3}"/>
              </a:ext>
            </a:extLst>
          </p:cNvPr>
          <p:cNvSpPr/>
          <p:nvPr/>
        </p:nvSpPr>
        <p:spPr>
          <a:xfrm>
            <a:off x="5117180" y="3438167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454E97-754A-F423-7296-918A6377C565}"/>
              </a:ext>
            </a:extLst>
          </p:cNvPr>
          <p:cNvSpPr/>
          <p:nvPr/>
        </p:nvSpPr>
        <p:spPr>
          <a:xfrm>
            <a:off x="5149501" y="3490679"/>
            <a:ext cx="443793" cy="431842"/>
          </a:xfrm>
          <a:prstGeom prst="rect">
            <a:avLst/>
          </a:prstGeom>
          <a:solidFill>
            <a:srgbClr val="A0D56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8E3909-823A-6940-A619-ACD176AA11BD}"/>
              </a:ext>
            </a:extLst>
          </p:cNvPr>
          <p:cNvSpPr txBox="1"/>
          <p:nvPr/>
        </p:nvSpPr>
        <p:spPr>
          <a:xfrm>
            <a:off x="5715000" y="3505200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Below Normal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4503A-9C4F-16D8-833B-7F5CBADD564D}"/>
              </a:ext>
            </a:extLst>
          </p:cNvPr>
          <p:cNvSpPr/>
          <p:nvPr/>
        </p:nvSpPr>
        <p:spPr>
          <a:xfrm>
            <a:off x="5119129" y="4023806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C4C7B9-C9D5-9A56-796F-67D44F28F23B}"/>
              </a:ext>
            </a:extLst>
          </p:cNvPr>
          <p:cNvSpPr/>
          <p:nvPr/>
        </p:nvSpPr>
        <p:spPr>
          <a:xfrm>
            <a:off x="5151450" y="4076318"/>
            <a:ext cx="443793" cy="431842"/>
          </a:xfrm>
          <a:prstGeom prst="rect">
            <a:avLst/>
          </a:prstGeom>
          <a:solidFill>
            <a:srgbClr val="DF7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9B56B-5181-F41B-E43E-073A95366965}"/>
              </a:ext>
            </a:extLst>
          </p:cNvPr>
          <p:cNvSpPr txBox="1"/>
          <p:nvPr/>
        </p:nvSpPr>
        <p:spPr>
          <a:xfrm>
            <a:off x="5716949" y="4090839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Above Normal</a:t>
            </a:r>
          </a:p>
        </p:txBody>
      </p:sp>
      <p:pic>
        <p:nvPicPr>
          <p:cNvPr id="3" name="Picture Placeholder 2" descr="Screen Clipping">
            <a:extLst>
              <a:ext uri="{FF2B5EF4-FFF2-40B4-BE49-F238E27FC236}">
                <a16:creationId xmlns:a16="http://schemas.microsoft.com/office/drawing/2014/main" id="{0AA30142-0BE7-344C-4163-5EA7F365A5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83"/>
          <a:stretch>
            <a:fillRect/>
          </a:stretch>
        </p:blipFill>
        <p:spPr>
          <a:xfrm>
            <a:off x="228600" y="1245632"/>
            <a:ext cx="4189412" cy="5257800"/>
          </a:xfr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F41EF57-9239-71B2-077F-92790544EB7C}"/>
              </a:ext>
            </a:extLst>
          </p:cNvPr>
          <p:cNvSpPr/>
          <p:nvPr/>
        </p:nvSpPr>
        <p:spPr>
          <a:xfrm>
            <a:off x="737635" y="2468880"/>
            <a:ext cx="2643783" cy="2639083"/>
          </a:xfrm>
          <a:custGeom>
            <a:avLst/>
            <a:gdLst>
              <a:gd name="connsiteX0" fmla="*/ 502920 w 1965960"/>
              <a:gd name="connsiteY0" fmla="*/ 1337310 h 1337310"/>
              <a:gd name="connsiteX1" fmla="*/ 1417320 w 1965960"/>
              <a:gd name="connsiteY1" fmla="*/ 1291590 h 1337310"/>
              <a:gd name="connsiteX2" fmla="*/ 1783080 w 1965960"/>
              <a:gd name="connsiteY2" fmla="*/ 1143000 h 1337310"/>
              <a:gd name="connsiteX3" fmla="*/ 1920240 w 1965960"/>
              <a:gd name="connsiteY3" fmla="*/ 628650 h 1337310"/>
              <a:gd name="connsiteX4" fmla="*/ 1965960 w 1965960"/>
              <a:gd name="connsiteY4" fmla="*/ 148590 h 1337310"/>
              <a:gd name="connsiteX5" fmla="*/ 1371600 w 1965960"/>
              <a:gd name="connsiteY5" fmla="*/ 102870 h 1337310"/>
              <a:gd name="connsiteX6" fmla="*/ 868680 w 1965960"/>
              <a:gd name="connsiteY6" fmla="*/ 0 h 1337310"/>
              <a:gd name="connsiteX7" fmla="*/ 388620 w 1965960"/>
              <a:gd name="connsiteY7" fmla="*/ 34290 h 1337310"/>
              <a:gd name="connsiteX8" fmla="*/ 0 w 1965960"/>
              <a:gd name="connsiteY8" fmla="*/ 114300 h 1337310"/>
              <a:gd name="connsiteX9" fmla="*/ 22860 w 1965960"/>
              <a:gd name="connsiteY9" fmla="*/ 605790 h 1337310"/>
              <a:gd name="connsiteX10" fmla="*/ 80010 w 1965960"/>
              <a:gd name="connsiteY10" fmla="*/ 982980 h 1337310"/>
              <a:gd name="connsiteX11" fmla="*/ 240030 w 1965960"/>
              <a:gd name="connsiteY11" fmla="*/ 1234440 h 1337310"/>
              <a:gd name="connsiteX12" fmla="*/ 502920 w 1965960"/>
              <a:gd name="connsiteY12" fmla="*/ 1337310 h 1337310"/>
              <a:gd name="connsiteX0" fmla="*/ 502920 w 1965960"/>
              <a:gd name="connsiteY0" fmla="*/ 1337310 h 1337310"/>
              <a:gd name="connsiteX1" fmla="*/ 1417320 w 1965960"/>
              <a:gd name="connsiteY1" fmla="*/ 1291590 h 1337310"/>
              <a:gd name="connsiteX2" fmla="*/ 1783080 w 1965960"/>
              <a:gd name="connsiteY2" fmla="*/ 1143000 h 1337310"/>
              <a:gd name="connsiteX3" fmla="*/ 1920240 w 1965960"/>
              <a:gd name="connsiteY3" fmla="*/ 628650 h 1337310"/>
              <a:gd name="connsiteX4" fmla="*/ 1965960 w 1965960"/>
              <a:gd name="connsiteY4" fmla="*/ 148590 h 1337310"/>
              <a:gd name="connsiteX5" fmla="*/ 1371600 w 1965960"/>
              <a:gd name="connsiteY5" fmla="*/ 102870 h 1337310"/>
              <a:gd name="connsiteX6" fmla="*/ 868680 w 1965960"/>
              <a:gd name="connsiteY6" fmla="*/ 0 h 1337310"/>
              <a:gd name="connsiteX7" fmla="*/ 388620 w 1965960"/>
              <a:gd name="connsiteY7" fmla="*/ 34290 h 1337310"/>
              <a:gd name="connsiteX8" fmla="*/ 0 w 1965960"/>
              <a:gd name="connsiteY8" fmla="*/ 114300 h 1337310"/>
              <a:gd name="connsiteX9" fmla="*/ 22860 w 1965960"/>
              <a:gd name="connsiteY9" fmla="*/ 605790 h 1337310"/>
              <a:gd name="connsiteX10" fmla="*/ 80010 w 1965960"/>
              <a:gd name="connsiteY10" fmla="*/ 982980 h 1337310"/>
              <a:gd name="connsiteX11" fmla="*/ 240030 w 1965960"/>
              <a:gd name="connsiteY11" fmla="*/ 1234440 h 1337310"/>
              <a:gd name="connsiteX12" fmla="*/ 502920 w 1965960"/>
              <a:gd name="connsiteY12" fmla="*/ 1337310 h 1337310"/>
              <a:gd name="connsiteX0" fmla="*/ 502920 w 1920240"/>
              <a:gd name="connsiteY0" fmla="*/ 1337310 h 1337310"/>
              <a:gd name="connsiteX1" fmla="*/ 1417320 w 1920240"/>
              <a:gd name="connsiteY1" fmla="*/ 1291590 h 1337310"/>
              <a:gd name="connsiteX2" fmla="*/ 1783080 w 1920240"/>
              <a:gd name="connsiteY2" fmla="*/ 1143000 h 1337310"/>
              <a:gd name="connsiteX3" fmla="*/ 1920240 w 1920240"/>
              <a:gd name="connsiteY3" fmla="*/ 628650 h 1337310"/>
              <a:gd name="connsiteX4" fmla="*/ 1911045 w 1920240"/>
              <a:gd name="connsiteY4" fmla="*/ 227233 h 1337310"/>
              <a:gd name="connsiteX5" fmla="*/ 1371600 w 1920240"/>
              <a:gd name="connsiteY5" fmla="*/ 102870 h 1337310"/>
              <a:gd name="connsiteX6" fmla="*/ 868680 w 1920240"/>
              <a:gd name="connsiteY6" fmla="*/ 0 h 1337310"/>
              <a:gd name="connsiteX7" fmla="*/ 388620 w 1920240"/>
              <a:gd name="connsiteY7" fmla="*/ 34290 h 1337310"/>
              <a:gd name="connsiteX8" fmla="*/ 0 w 1920240"/>
              <a:gd name="connsiteY8" fmla="*/ 114300 h 1337310"/>
              <a:gd name="connsiteX9" fmla="*/ 22860 w 1920240"/>
              <a:gd name="connsiteY9" fmla="*/ 605790 h 1337310"/>
              <a:gd name="connsiteX10" fmla="*/ 80010 w 1920240"/>
              <a:gd name="connsiteY10" fmla="*/ 982980 h 1337310"/>
              <a:gd name="connsiteX11" fmla="*/ 240030 w 1920240"/>
              <a:gd name="connsiteY11" fmla="*/ 1234440 h 1337310"/>
              <a:gd name="connsiteX12" fmla="*/ 502920 w 1920240"/>
              <a:gd name="connsiteY12" fmla="*/ 1337310 h 1337310"/>
              <a:gd name="connsiteX0" fmla="*/ 502920 w 1920240"/>
              <a:gd name="connsiteY0" fmla="*/ 1337310 h 1337310"/>
              <a:gd name="connsiteX1" fmla="*/ 1417320 w 1920240"/>
              <a:gd name="connsiteY1" fmla="*/ 1291590 h 1337310"/>
              <a:gd name="connsiteX2" fmla="*/ 1783080 w 1920240"/>
              <a:gd name="connsiteY2" fmla="*/ 1143000 h 1337310"/>
              <a:gd name="connsiteX3" fmla="*/ 1920240 w 1920240"/>
              <a:gd name="connsiteY3" fmla="*/ 628650 h 1337310"/>
              <a:gd name="connsiteX4" fmla="*/ 1911045 w 1920240"/>
              <a:gd name="connsiteY4" fmla="*/ 227233 h 1337310"/>
              <a:gd name="connsiteX5" fmla="*/ 1371600 w 1920240"/>
              <a:gd name="connsiteY5" fmla="*/ 102870 h 1337310"/>
              <a:gd name="connsiteX6" fmla="*/ 868680 w 1920240"/>
              <a:gd name="connsiteY6" fmla="*/ 0 h 1337310"/>
              <a:gd name="connsiteX7" fmla="*/ 388620 w 1920240"/>
              <a:gd name="connsiteY7" fmla="*/ 34290 h 1337310"/>
              <a:gd name="connsiteX8" fmla="*/ 0 w 1920240"/>
              <a:gd name="connsiteY8" fmla="*/ 114300 h 1337310"/>
              <a:gd name="connsiteX9" fmla="*/ 22860 w 1920240"/>
              <a:gd name="connsiteY9" fmla="*/ 605790 h 1337310"/>
              <a:gd name="connsiteX10" fmla="*/ 80010 w 1920240"/>
              <a:gd name="connsiteY10" fmla="*/ 982980 h 1337310"/>
              <a:gd name="connsiteX11" fmla="*/ 240030 w 1920240"/>
              <a:gd name="connsiteY11" fmla="*/ 1234440 h 1337310"/>
              <a:gd name="connsiteX12" fmla="*/ 502920 w 1920240"/>
              <a:gd name="connsiteY12" fmla="*/ 1337310 h 1337310"/>
              <a:gd name="connsiteX0" fmla="*/ 1112477 w 2529797"/>
              <a:gd name="connsiteY0" fmla="*/ 1337310 h 1709679"/>
              <a:gd name="connsiteX1" fmla="*/ 2026877 w 2529797"/>
              <a:gd name="connsiteY1" fmla="*/ 1291590 h 1709679"/>
              <a:gd name="connsiteX2" fmla="*/ 2392637 w 2529797"/>
              <a:gd name="connsiteY2" fmla="*/ 1143000 h 1709679"/>
              <a:gd name="connsiteX3" fmla="*/ 2529797 w 2529797"/>
              <a:gd name="connsiteY3" fmla="*/ 628650 h 1709679"/>
              <a:gd name="connsiteX4" fmla="*/ 2520602 w 2529797"/>
              <a:gd name="connsiteY4" fmla="*/ 227233 h 1709679"/>
              <a:gd name="connsiteX5" fmla="*/ 1981157 w 2529797"/>
              <a:gd name="connsiteY5" fmla="*/ 102870 h 1709679"/>
              <a:gd name="connsiteX6" fmla="*/ 1478237 w 2529797"/>
              <a:gd name="connsiteY6" fmla="*/ 0 h 1709679"/>
              <a:gd name="connsiteX7" fmla="*/ 998177 w 2529797"/>
              <a:gd name="connsiteY7" fmla="*/ 34290 h 1709679"/>
              <a:gd name="connsiteX8" fmla="*/ 609557 w 2529797"/>
              <a:gd name="connsiteY8" fmla="*/ 114300 h 1709679"/>
              <a:gd name="connsiteX9" fmla="*/ 632417 w 2529797"/>
              <a:gd name="connsiteY9" fmla="*/ 605790 h 1709679"/>
              <a:gd name="connsiteX10" fmla="*/ 0 w 2529797"/>
              <a:gd name="connsiteY10" fmla="*/ 1709679 h 1709679"/>
              <a:gd name="connsiteX11" fmla="*/ 849587 w 2529797"/>
              <a:gd name="connsiteY11" fmla="*/ 1234440 h 1709679"/>
              <a:gd name="connsiteX12" fmla="*/ 1112477 w 2529797"/>
              <a:gd name="connsiteY12" fmla="*/ 1337310 h 1709679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1112477 w 2529797"/>
              <a:gd name="connsiteY12" fmla="*/ 1337310 h 2269737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637501 w 2529797"/>
              <a:gd name="connsiteY12" fmla="*/ 1460366 h 2269737"/>
              <a:gd name="connsiteX13" fmla="*/ 1112477 w 2529797"/>
              <a:gd name="connsiteY13" fmla="*/ 1337310 h 2269737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637501 w 2529797"/>
              <a:gd name="connsiteY12" fmla="*/ 1460366 h 2269737"/>
              <a:gd name="connsiteX13" fmla="*/ 1112477 w 2529797"/>
              <a:gd name="connsiteY13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10599 w 2540396"/>
              <a:gd name="connsiteY10" fmla="*/ 1709679 h 2269737"/>
              <a:gd name="connsiteX11" fmla="*/ 181741 w 2540396"/>
              <a:gd name="connsiteY11" fmla="*/ 2269737 h 2269737"/>
              <a:gd name="connsiteX12" fmla="*/ 648100 w 2540396"/>
              <a:gd name="connsiteY12" fmla="*/ 1460366 h 2269737"/>
              <a:gd name="connsiteX13" fmla="*/ 1123076 w 2540396"/>
              <a:gd name="connsiteY13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403415 w 2540396"/>
              <a:gd name="connsiteY10" fmla="*/ 1151768 h 2269737"/>
              <a:gd name="connsiteX11" fmla="*/ 10599 w 2540396"/>
              <a:gd name="connsiteY11" fmla="*/ 1709679 h 2269737"/>
              <a:gd name="connsiteX12" fmla="*/ 181741 w 2540396"/>
              <a:gd name="connsiteY12" fmla="*/ 2269737 h 2269737"/>
              <a:gd name="connsiteX13" fmla="*/ 648100 w 2540396"/>
              <a:gd name="connsiteY13" fmla="*/ 1460366 h 2269737"/>
              <a:gd name="connsiteX14" fmla="*/ 1123076 w 2540396"/>
              <a:gd name="connsiteY14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03415 w 2540396"/>
              <a:gd name="connsiteY11" fmla="*/ 1151768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40396" h="2269737">
                <a:moveTo>
                  <a:pt x="1123076" y="1337310"/>
                </a:moveTo>
                <a:cubicBezTo>
                  <a:pt x="1435291" y="1378481"/>
                  <a:pt x="1480576" y="1638656"/>
                  <a:pt x="1792791" y="1699736"/>
                </a:cubicBezTo>
                <a:lnTo>
                  <a:pt x="2303138" y="1640739"/>
                </a:lnTo>
                <a:cubicBezTo>
                  <a:pt x="2515271" y="1479119"/>
                  <a:pt x="2494676" y="800100"/>
                  <a:pt x="2540396" y="628650"/>
                </a:cubicBezTo>
                <a:lnTo>
                  <a:pt x="2531201" y="227233"/>
                </a:lnTo>
                <a:cubicBezTo>
                  <a:pt x="2223251" y="35047"/>
                  <a:pt x="2189876" y="118110"/>
                  <a:pt x="1991756" y="102870"/>
                </a:cubicBezTo>
                <a:lnTo>
                  <a:pt x="1488836" y="0"/>
                </a:lnTo>
                <a:lnTo>
                  <a:pt x="1008776" y="34290"/>
                </a:lnTo>
                <a:lnTo>
                  <a:pt x="620156" y="114300"/>
                </a:lnTo>
                <a:lnTo>
                  <a:pt x="598529" y="546061"/>
                </a:lnTo>
                <a:cubicBezTo>
                  <a:pt x="592064" y="654266"/>
                  <a:pt x="565692" y="523214"/>
                  <a:pt x="525758" y="614210"/>
                </a:cubicBezTo>
                <a:cubicBezTo>
                  <a:pt x="485825" y="705206"/>
                  <a:pt x="554153" y="1063761"/>
                  <a:pt x="459025" y="1221452"/>
                </a:cubicBezTo>
                <a:cubicBezTo>
                  <a:pt x="363897" y="1379143"/>
                  <a:pt x="36423" y="1516714"/>
                  <a:pt x="10599" y="1709679"/>
                </a:cubicBezTo>
                <a:cubicBezTo>
                  <a:pt x="-43574" y="1976003"/>
                  <a:pt x="124694" y="2083051"/>
                  <a:pt x="181741" y="2269737"/>
                </a:cubicBezTo>
                <a:cubicBezTo>
                  <a:pt x="400219" y="2053039"/>
                  <a:pt x="429622" y="1677064"/>
                  <a:pt x="648100" y="1460366"/>
                </a:cubicBezTo>
                <a:lnTo>
                  <a:pt x="1123076" y="133731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3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B3E82-B0DB-B4C2-8F87-E55933EB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E7EE7E-5645-9589-6356-C86A948CF6D5}"/>
              </a:ext>
            </a:extLst>
          </p:cNvPr>
          <p:cNvSpPr txBox="1"/>
          <p:nvPr/>
        </p:nvSpPr>
        <p:spPr>
          <a:xfrm>
            <a:off x="762000" y="56444"/>
            <a:ext cx="661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August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072CC-B419-21B3-F495-172D7F73FCCF}"/>
              </a:ext>
            </a:extLst>
          </p:cNvPr>
          <p:cNvSpPr/>
          <p:nvPr/>
        </p:nvSpPr>
        <p:spPr>
          <a:xfrm>
            <a:off x="5117180" y="2835903"/>
            <a:ext cx="332513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24B621-FB8A-8909-9D3D-9E3D969E9CFF}"/>
              </a:ext>
            </a:extLst>
          </p:cNvPr>
          <p:cNvSpPr/>
          <p:nvPr/>
        </p:nvSpPr>
        <p:spPr>
          <a:xfrm>
            <a:off x="5157937" y="2871681"/>
            <a:ext cx="442969" cy="431842"/>
          </a:xfrm>
          <a:prstGeom prst="rect">
            <a:avLst/>
          </a:prstGeom>
          <a:solidFill>
            <a:srgbClr val="F9EBD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3175">
                <a:solidFill>
                  <a:prstClr val="black">
                    <a:alpha val="40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C56E4-BFEC-9E9D-AF93-7A0532C1E6D6}"/>
              </a:ext>
            </a:extLst>
          </p:cNvPr>
          <p:cNvSpPr txBox="1"/>
          <p:nvPr/>
        </p:nvSpPr>
        <p:spPr>
          <a:xfrm>
            <a:off x="5715000" y="2902936"/>
            <a:ext cx="272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Normal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65DF7-55FE-355A-9B6D-73E364B0FBE3}"/>
              </a:ext>
            </a:extLst>
          </p:cNvPr>
          <p:cNvSpPr/>
          <p:nvPr/>
        </p:nvSpPr>
        <p:spPr>
          <a:xfrm>
            <a:off x="5117180" y="3438167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454E97-754A-F423-7296-918A6377C565}"/>
              </a:ext>
            </a:extLst>
          </p:cNvPr>
          <p:cNvSpPr/>
          <p:nvPr/>
        </p:nvSpPr>
        <p:spPr>
          <a:xfrm>
            <a:off x="5149501" y="3490679"/>
            <a:ext cx="443793" cy="431842"/>
          </a:xfrm>
          <a:prstGeom prst="rect">
            <a:avLst/>
          </a:prstGeom>
          <a:solidFill>
            <a:srgbClr val="A0D56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8E3909-823A-6940-A619-ACD176AA11BD}"/>
              </a:ext>
            </a:extLst>
          </p:cNvPr>
          <p:cNvSpPr txBox="1"/>
          <p:nvPr/>
        </p:nvSpPr>
        <p:spPr>
          <a:xfrm>
            <a:off x="5715000" y="3505200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Below Normal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4503A-9C4F-16D8-833B-7F5CBADD564D}"/>
              </a:ext>
            </a:extLst>
          </p:cNvPr>
          <p:cNvSpPr/>
          <p:nvPr/>
        </p:nvSpPr>
        <p:spPr>
          <a:xfrm>
            <a:off x="5119129" y="4023806"/>
            <a:ext cx="3331321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C4C7B9-C9D5-9A56-796F-67D44F28F23B}"/>
              </a:ext>
            </a:extLst>
          </p:cNvPr>
          <p:cNvSpPr/>
          <p:nvPr/>
        </p:nvSpPr>
        <p:spPr>
          <a:xfrm>
            <a:off x="5151450" y="4076318"/>
            <a:ext cx="443793" cy="431842"/>
          </a:xfrm>
          <a:prstGeom prst="rect">
            <a:avLst/>
          </a:prstGeom>
          <a:solidFill>
            <a:srgbClr val="DF7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9B56B-5181-F41B-E43E-073A95366965}"/>
              </a:ext>
            </a:extLst>
          </p:cNvPr>
          <p:cNvSpPr txBox="1"/>
          <p:nvPr/>
        </p:nvSpPr>
        <p:spPr>
          <a:xfrm>
            <a:off x="5716949" y="4090839"/>
            <a:ext cx="27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Above Normal</a:t>
            </a:r>
          </a:p>
        </p:txBody>
      </p:sp>
      <p:pic>
        <p:nvPicPr>
          <p:cNvPr id="3" name="Picture Placeholder 2" descr="Screen Clipping">
            <a:extLst>
              <a:ext uri="{FF2B5EF4-FFF2-40B4-BE49-F238E27FC236}">
                <a16:creationId xmlns:a16="http://schemas.microsoft.com/office/drawing/2014/main" id="{0AA30142-0BE7-344C-4163-5EA7F365A5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83"/>
          <a:stretch>
            <a:fillRect/>
          </a:stretch>
        </p:blipFill>
        <p:spPr>
          <a:xfrm>
            <a:off x="228600" y="1245632"/>
            <a:ext cx="4189412" cy="5257800"/>
          </a:xfr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F41EF57-9239-71B2-077F-92790544EB7C}"/>
              </a:ext>
            </a:extLst>
          </p:cNvPr>
          <p:cNvSpPr/>
          <p:nvPr/>
        </p:nvSpPr>
        <p:spPr>
          <a:xfrm>
            <a:off x="737635" y="2468880"/>
            <a:ext cx="2643783" cy="2639083"/>
          </a:xfrm>
          <a:custGeom>
            <a:avLst/>
            <a:gdLst>
              <a:gd name="connsiteX0" fmla="*/ 502920 w 1965960"/>
              <a:gd name="connsiteY0" fmla="*/ 1337310 h 1337310"/>
              <a:gd name="connsiteX1" fmla="*/ 1417320 w 1965960"/>
              <a:gd name="connsiteY1" fmla="*/ 1291590 h 1337310"/>
              <a:gd name="connsiteX2" fmla="*/ 1783080 w 1965960"/>
              <a:gd name="connsiteY2" fmla="*/ 1143000 h 1337310"/>
              <a:gd name="connsiteX3" fmla="*/ 1920240 w 1965960"/>
              <a:gd name="connsiteY3" fmla="*/ 628650 h 1337310"/>
              <a:gd name="connsiteX4" fmla="*/ 1965960 w 1965960"/>
              <a:gd name="connsiteY4" fmla="*/ 148590 h 1337310"/>
              <a:gd name="connsiteX5" fmla="*/ 1371600 w 1965960"/>
              <a:gd name="connsiteY5" fmla="*/ 102870 h 1337310"/>
              <a:gd name="connsiteX6" fmla="*/ 868680 w 1965960"/>
              <a:gd name="connsiteY6" fmla="*/ 0 h 1337310"/>
              <a:gd name="connsiteX7" fmla="*/ 388620 w 1965960"/>
              <a:gd name="connsiteY7" fmla="*/ 34290 h 1337310"/>
              <a:gd name="connsiteX8" fmla="*/ 0 w 1965960"/>
              <a:gd name="connsiteY8" fmla="*/ 114300 h 1337310"/>
              <a:gd name="connsiteX9" fmla="*/ 22860 w 1965960"/>
              <a:gd name="connsiteY9" fmla="*/ 605790 h 1337310"/>
              <a:gd name="connsiteX10" fmla="*/ 80010 w 1965960"/>
              <a:gd name="connsiteY10" fmla="*/ 982980 h 1337310"/>
              <a:gd name="connsiteX11" fmla="*/ 240030 w 1965960"/>
              <a:gd name="connsiteY11" fmla="*/ 1234440 h 1337310"/>
              <a:gd name="connsiteX12" fmla="*/ 502920 w 1965960"/>
              <a:gd name="connsiteY12" fmla="*/ 1337310 h 1337310"/>
              <a:gd name="connsiteX0" fmla="*/ 502920 w 1965960"/>
              <a:gd name="connsiteY0" fmla="*/ 1337310 h 1337310"/>
              <a:gd name="connsiteX1" fmla="*/ 1417320 w 1965960"/>
              <a:gd name="connsiteY1" fmla="*/ 1291590 h 1337310"/>
              <a:gd name="connsiteX2" fmla="*/ 1783080 w 1965960"/>
              <a:gd name="connsiteY2" fmla="*/ 1143000 h 1337310"/>
              <a:gd name="connsiteX3" fmla="*/ 1920240 w 1965960"/>
              <a:gd name="connsiteY3" fmla="*/ 628650 h 1337310"/>
              <a:gd name="connsiteX4" fmla="*/ 1965960 w 1965960"/>
              <a:gd name="connsiteY4" fmla="*/ 148590 h 1337310"/>
              <a:gd name="connsiteX5" fmla="*/ 1371600 w 1965960"/>
              <a:gd name="connsiteY5" fmla="*/ 102870 h 1337310"/>
              <a:gd name="connsiteX6" fmla="*/ 868680 w 1965960"/>
              <a:gd name="connsiteY6" fmla="*/ 0 h 1337310"/>
              <a:gd name="connsiteX7" fmla="*/ 388620 w 1965960"/>
              <a:gd name="connsiteY7" fmla="*/ 34290 h 1337310"/>
              <a:gd name="connsiteX8" fmla="*/ 0 w 1965960"/>
              <a:gd name="connsiteY8" fmla="*/ 114300 h 1337310"/>
              <a:gd name="connsiteX9" fmla="*/ 22860 w 1965960"/>
              <a:gd name="connsiteY9" fmla="*/ 605790 h 1337310"/>
              <a:gd name="connsiteX10" fmla="*/ 80010 w 1965960"/>
              <a:gd name="connsiteY10" fmla="*/ 982980 h 1337310"/>
              <a:gd name="connsiteX11" fmla="*/ 240030 w 1965960"/>
              <a:gd name="connsiteY11" fmla="*/ 1234440 h 1337310"/>
              <a:gd name="connsiteX12" fmla="*/ 502920 w 1965960"/>
              <a:gd name="connsiteY12" fmla="*/ 1337310 h 1337310"/>
              <a:gd name="connsiteX0" fmla="*/ 502920 w 1920240"/>
              <a:gd name="connsiteY0" fmla="*/ 1337310 h 1337310"/>
              <a:gd name="connsiteX1" fmla="*/ 1417320 w 1920240"/>
              <a:gd name="connsiteY1" fmla="*/ 1291590 h 1337310"/>
              <a:gd name="connsiteX2" fmla="*/ 1783080 w 1920240"/>
              <a:gd name="connsiteY2" fmla="*/ 1143000 h 1337310"/>
              <a:gd name="connsiteX3" fmla="*/ 1920240 w 1920240"/>
              <a:gd name="connsiteY3" fmla="*/ 628650 h 1337310"/>
              <a:gd name="connsiteX4" fmla="*/ 1911045 w 1920240"/>
              <a:gd name="connsiteY4" fmla="*/ 227233 h 1337310"/>
              <a:gd name="connsiteX5" fmla="*/ 1371600 w 1920240"/>
              <a:gd name="connsiteY5" fmla="*/ 102870 h 1337310"/>
              <a:gd name="connsiteX6" fmla="*/ 868680 w 1920240"/>
              <a:gd name="connsiteY6" fmla="*/ 0 h 1337310"/>
              <a:gd name="connsiteX7" fmla="*/ 388620 w 1920240"/>
              <a:gd name="connsiteY7" fmla="*/ 34290 h 1337310"/>
              <a:gd name="connsiteX8" fmla="*/ 0 w 1920240"/>
              <a:gd name="connsiteY8" fmla="*/ 114300 h 1337310"/>
              <a:gd name="connsiteX9" fmla="*/ 22860 w 1920240"/>
              <a:gd name="connsiteY9" fmla="*/ 605790 h 1337310"/>
              <a:gd name="connsiteX10" fmla="*/ 80010 w 1920240"/>
              <a:gd name="connsiteY10" fmla="*/ 982980 h 1337310"/>
              <a:gd name="connsiteX11" fmla="*/ 240030 w 1920240"/>
              <a:gd name="connsiteY11" fmla="*/ 1234440 h 1337310"/>
              <a:gd name="connsiteX12" fmla="*/ 502920 w 1920240"/>
              <a:gd name="connsiteY12" fmla="*/ 1337310 h 1337310"/>
              <a:gd name="connsiteX0" fmla="*/ 502920 w 1920240"/>
              <a:gd name="connsiteY0" fmla="*/ 1337310 h 1337310"/>
              <a:gd name="connsiteX1" fmla="*/ 1417320 w 1920240"/>
              <a:gd name="connsiteY1" fmla="*/ 1291590 h 1337310"/>
              <a:gd name="connsiteX2" fmla="*/ 1783080 w 1920240"/>
              <a:gd name="connsiteY2" fmla="*/ 1143000 h 1337310"/>
              <a:gd name="connsiteX3" fmla="*/ 1920240 w 1920240"/>
              <a:gd name="connsiteY3" fmla="*/ 628650 h 1337310"/>
              <a:gd name="connsiteX4" fmla="*/ 1911045 w 1920240"/>
              <a:gd name="connsiteY4" fmla="*/ 227233 h 1337310"/>
              <a:gd name="connsiteX5" fmla="*/ 1371600 w 1920240"/>
              <a:gd name="connsiteY5" fmla="*/ 102870 h 1337310"/>
              <a:gd name="connsiteX6" fmla="*/ 868680 w 1920240"/>
              <a:gd name="connsiteY6" fmla="*/ 0 h 1337310"/>
              <a:gd name="connsiteX7" fmla="*/ 388620 w 1920240"/>
              <a:gd name="connsiteY7" fmla="*/ 34290 h 1337310"/>
              <a:gd name="connsiteX8" fmla="*/ 0 w 1920240"/>
              <a:gd name="connsiteY8" fmla="*/ 114300 h 1337310"/>
              <a:gd name="connsiteX9" fmla="*/ 22860 w 1920240"/>
              <a:gd name="connsiteY9" fmla="*/ 605790 h 1337310"/>
              <a:gd name="connsiteX10" fmla="*/ 80010 w 1920240"/>
              <a:gd name="connsiteY10" fmla="*/ 982980 h 1337310"/>
              <a:gd name="connsiteX11" fmla="*/ 240030 w 1920240"/>
              <a:gd name="connsiteY11" fmla="*/ 1234440 h 1337310"/>
              <a:gd name="connsiteX12" fmla="*/ 502920 w 1920240"/>
              <a:gd name="connsiteY12" fmla="*/ 1337310 h 1337310"/>
              <a:gd name="connsiteX0" fmla="*/ 1112477 w 2529797"/>
              <a:gd name="connsiteY0" fmla="*/ 1337310 h 1709679"/>
              <a:gd name="connsiteX1" fmla="*/ 2026877 w 2529797"/>
              <a:gd name="connsiteY1" fmla="*/ 1291590 h 1709679"/>
              <a:gd name="connsiteX2" fmla="*/ 2392637 w 2529797"/>
              <a:gd name="connsiteY2" fmla="*/ 1143000 h 1709679"/>
              <a:gd name="connsiteX3" fmla="*/ 2529797 w 2529797"/>
              <a:gd name="connsiteY3" fmla="*/ 628650 h 1709679"/>
              <a:gd name="connsiteX4" fmla="*/ 2520602 w 2529797"/>
              <a:gd name="connsiteY4" fmla="*/ 227233 h 1709679"/>
              <a:gd name="connsiteX5" fmla="*/ 1981157 w 2529797"/>
              <a:gd name="connsiteY5" fmla="*/ 102870 h 1709679"/>
              <a:gd name="connsiteX6" fmla="*/ 1478237 w 2529797"/>
              <a:gd name="connsiteY6" fmla="*/ 0 h 1709679"/>
              <a:gd name="connsiteX7" fmla="*/ 998177 w 2529797"/>
              <a:gd name="connsiteY7" fmla="*/ 34290 h 1709679"/>
              <a:gd name="connsiteX8" fmla="*/ 609557 w 2529797"/>
              <a:gd name="connsiteY8" fmla="*/ 114300 h 1709679"/>
              <a:gd name="connsiteX9" fmla="*/ 632417 w 2529797"/>
              <a:gd name="connsiteY9" fmla="*/ 605790 h 1709679"/>
              <a:gd name="connsiteX10" fmla="*/ 0 w 2529797"/>
              <a:gd name="connsiteY10" fmla="*/ 1709679 h 1709679"/>
              <a:gd name="connsiteX11" fmla="*/ 849587 w 2529797"/>
              <a:gd name="connsiteY11" fmla="*/ 1234440 h 1709679"/>
              <a:gd name="connsiteX12" fmla="*/ 1112477 w 2529797"/>
              <a:gd name="connsiteY12" fmla="*/ 1337310 h 1709679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1112477 w 2529797"/>
              <a:gd name="connsiteY12" fmla="*/ 1337310 h 2269737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637501 w 2529797"/>
              <a:gd name="connsiteY12" fmla="*/ 1460366 h 2269737"/>
              <a:gd name="connsiteX13" fmla="*/ 1112477 w 2529797"/>
              <a:gd name="connsiteY13" fmla="*/ 1337310 h 2269737"/>
              <a:gd name="connsiteX0" fmla="*/ 1112477 w 2529797"/>
              <a:gd name="connsiteY0" fmla="*/ 1337310 h 2269737"/>
              <a:gd name="connsiteX1" fmla="*/ 2026877 w 2529797"/>
              <a:gd name="connsiteY1" fmla="*/ 1291590 h 2269737"/>
              <a:gd name="connsiteX2" fmla="*/ 2392637 w 2529797"/>
              <a:gd name="connsiteY2" fmla="*/ 1143000 h 2269737"/>
              <a:gd name="connsiteX3" fmla="*/ 2529797 w 2529797"/>
              <a:gd name="connsiteY3" fmla="*/ 628650 h 2269737"/>
              <a:gd name="connsiteX4" fmla="*/ 2520602 w 2529797"/>
              <a:gd name="connsiteY4" fmla="*/ 227233 h 2269737"/>
              <a:gd name="connsiteX5" fmla="*/ 1981157 w 2529797"/>
              <a:gd name="connsiteY5" fmla="*/ 102870 h 2269737"/>
              <a:gd name="connsiteX6" fmla="*/ 1478237 w 2529797"/>
              <a:gd name="connsiteY6" fmla="*/ 0 h 2269737"/>
              <a:gd name="connsiteX7" fmla="*/ 998177 w 2529797"/>
              <a:gd name="connsiteY7" fmla="*/ 34290 h 2269737"/>
              <a:gd name="connsiteX8" fmla="*/ 609557 w 2529797"/>
              <a:gd name="connsiteY8" fmla="*/ 114300 h 2269737"/>
              <a:gd name="connsiteX9" fmla="*/ 632417 w 2529797"/>
              <a:gd name="connsiteY9" fmla="*/ 605790 h 2269737"/>
              <a:gd name="connsiteX10" fmla="*/ 0 w 2529797"/>
              <a:gd name="connsiteY10" fmla="*/ 1709679 h 2269737"/>
              <a:gd name="connsiteX11" fmla="*/ 171142 w 2529797"/>
              <a:gd name="connsiteY11" fmla="*/ 2269737 h 2269737"/>
              <a:gd name="connsiteX12" fmla="*/ 637501 w 2529797"/>
              <a:gd name="connsiteY12" fmla="*/ 1460366 h 2269737"/>
              <a:gd name="connsiteX13" fmla="*/ 1112477 w 2529797"/>
              <a:gd name="connsiteY13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10599 w 2540396"/>
              <a:gd name="connsiteY10" fmla="*/ 1709679 h 2269737"/>
              <a:gd name="connsiteX11" fmla="*/ 181741 w 2540396"/>
              <a:gd name="connsiteY11" fmla="*/ 2269737 h 2269737"/>
              <a:gd name="connsiteX12" fmla="*/ 648100 w 2540396"/>
              <a:gd name="connsiteY12" fmla="*/ 1460366 h 2269737"/>
              <a:gd name="connsiteX13" fmla="*/ 1123076 w 2540396"/>
              <a:gd name="connsiteY13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403415 w 2540396"/>
              <a:gd name="connsiteY10" fmla="*/ 1151768 h 2269737"/>
              <a:gd name="connsiteX11" fmla="*/ 10599 w 2540396"/>
              <a:gd name="connsiteY11" fmla="*/ 1709679 h 2269737"/>
              <a:gd name="connsiteX12" fmla="*/ 181741 w 2540396"/>
              <a:gd name="connsiteY12" fmla="*/ 2269737 h 2269737"/>
              <a:gd name="connsiteX13" fmla="*/ 648100 w 2540396"/>
              <a:gd name="connsiteY13" fmla="*/ 1460366 h 2269737"/>
              <a:gd name="connsiteX14" fmla="*/ 1123076 w 2540396"/>
              <a:gd name="connsiteY14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03415 w 2540396"/>
              <a:gd name="connsiteY11" fmla="*/ 1151768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2037476 w 2540396"/>
              <a:gd name="connsiteY1" fmla="*/ 1291590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403236 w 2540396"/>
              <a:gd name="connsiteY2" fmla="*/ 1143000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643016 w 2540396"/>
              <a:gd name="connsiteY9" fmla="*/ 605790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  <a:gd name="connsiteX0" fmla="*/ 1123076 w 2540396"/>
              <a:gd name="connsiteY0" fmla="*/ 1337310 h 2269737"/>
              <a:gd name="connsiteX1" fmla="*/ 1792791 w 2540396"/>
              <a:gd name="connsiteY1" fmla="*/ 1699736 h 2269737"/>
              <a:gd name="connsiteX2" fmla="*/ 2303138 w 2540396"/>
              <a:gd name="connsiteY2" fmla="*/ 1640739 h 2269737"/>
              <a:gd name="connsiteX3" fmla="*/ 2540396 w 2540396"/>
              <a:gd name="connsiteY3" fmla="*/ 628650 h 2269737"/>
              <a:gd name="connsiteX4" fmla="*/ 2531201 w 2540396"/>
              <a:gd name="connsiteY4" fmla="*/ 227233 h 2269737"/>
              <a:gd name="connsiteX5" fmla="*/ 1991756 w 2540396"/>
              <a:gd name="connsiteY5" fmla="*/ 102870 h 2269737"/>
              <a:gd name="connsiteX6" fmla="*/ 1488836 w 2540396"/>
              <a:gd name="connsiteY6" fmla="*/ 0 h 2269737"/>
              <a:gd name="connsiteX7" fmla="*/ 1008776 w 2540396"/>
              <a:gd name="connsiteY7" fmla="*/ 34290 h 2269737"/>
              <a:gd name="connsiteX8" fmla="*/ 620156 w 2540396"/>
              <a:gd name="connsiteY8" fmla="*/ 114300 h 2269737"/>
              <a:gd name="connsiteX9" fmla="*/ 598529 w 2540396"/>
              <a:gd name="connsiteY9" fmla="*/ 546061 h 2269737"/>
              <a:gd name="connsiteX10" fmla="*/ 525758 w 2540396"/>
              <a:gd name="connsiteY10" fmla="*/ 614210 h 2269737"/>
              <a:gd name="connsiteX11" fmla="*/ 459025 w 2540396"/>
              <a:gd name="connsiteY11" fmla="*/ 1221452 h 2269737"/>
              <a:gd name="connsiteX12" fmla="*/ 10599 w 2540396"/>
              <a:gd name="connsiteY12" fmla="*/ 1709679 h 2269737"/>
              <a:gd name="connsiteX13" fmla="*/ 181741 w 2540396"/>
              <a:gd name="connsiteY13" fmla="*/ 2269737 h 2269737"/>
              <a:gd name="connsiteX14" fmla="*/ 648100 w 2540396"/>
              <a:gd name="connsiteY14" fmla="*/ 1460366 h 2269737"/>
              <a:gd name="connsiteX15" fmla="*/ 1123076 w 2540396"/>
              <a:gd name="connsiteY15" fmla="*/ 1337310 h 226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40396" h="2269737">
                <a:moveTo>
                  <a:pt x="1123076" y="1337310"/>
                </a:moveTo>
                <a:cubicBezTo>
                  <a:pt x="1435291" y="1378481"/>
                  <a:pt x="1480576" y="1638656"/>
                  <a:pt x="1792791" y="1699736"/>
                </a:cubicBezTo>
                <a:lnTo>
                  <a:pt x="2303138" y="1640739"/>
                </a:lnTo>
                <a:cubicBezTo>
                  <a:pt x="2515271" y="1479119"/>
                  <a:pt x="2494676" y="800100"/>
                  <a:pt x="2540396" y="628650"/>
                </a:cubicBezTo>
                <a:lnTo>
                  <a:pt x="2531201" y="227233"/>
                </a:lnTo>
                <a:cubicBezTo>
                  <a:pt x="2223251" y="35047"/>
                  <a:pt x="2189876" y="118110"/>
                  <a:pt x="1991756" y="102870"/>
                </a:cubicBezTo>
                <a:lnTo>
                  <a:pt x="1488836" y="0"/>
                </a:lnTo>
                <a:lnTo>
                  <a:pt x="1008776" y="34290"/>
                </a:lnTo>
                <a:lnTo>
                  <a:pt x="620156" y="114300"/>
                </a:lnTo>
                <a:lnTo>
                  <a:pt x="598529" y="546061"/>
                </a:lnTo>
                <a:cubicBezTo>
                  <a:pt x="592064" y="654266"/>
                  <a:pt x="565692" y="523214"/>
                  <a:pt x="525758" y="614210"/>
                </a:cubicBezTo>
                <a:cubicBezTo>
                  <a:pt x="485825" y="705206"/>
                  <a:pt x="554153" y="1063761"/>
                  <a:pt x="459025" y="1221452"/>
                </a:cubicBezTo>
                <a:cubicBezTo>
                  <a:pt x="363897" y="1379143"/>
                  <a:pt x="36423" y="1516714"/>
                  <a:pt x="10599" y="1709679"/>
                </a:cubicBezTo>
                <a:cubicBezTo>
                  <a:pt x="-43574" y="1976003"/>
                  <a:pt x="124694" y="2083051"/>
                  <a:pt x="181741" y="2269737"/>
                </a:cubicBezTo>
                <a:cubicBezTo>
                  <a:pt x="400219" y="2053039"/>
                  <a:pt x="429622" y="1677064"/>
                  <a:pt x="648100" y="1460366"/>
                </a:cubicBezTo>
                <a:lnTo>
                  <a:pt x="1123076" y="133731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81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B3E82-B0DB-B4C2-8F87-E55933EB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E7EE7E-5645-9589-6356-C86A948CF6D5}"/>
              </a:ext>
            </a:extLst>
          </p:cNvPr>
          <p:cNvSpPr txBox="1"/>
          <p:nvPr/>
        </p:nvSpPr>
        <p:spPr>
          <a:xfrm>
            <a:off x="1266666" y="152400"/>
            <a:ext cx="661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4-Month Outlook</a:t>
            </a:r>
          </a:p>
        </p:txBody>
      </p:sp>
      <p:pic>
        <p:nvPicPr>
          <p:cNvPr id="17" name="Picture 16" descr="A map of the united states&#10;&#10;Description automatically generated">
            <a:extLst>
              <a:ext uri="{FF2B5EF4-FFF2-40B4-BE49-F238E27FC236}">
                <a16:creationId xmlns:a16="http://schemas.microsoft.com/office/drawing/2014/main" id="{C772629B-3966-8E32-D7E8-2C635F8C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6" y="902251"/>
            <a:ext cx="2583846" cy="2787684"/>
          </a:xfrm>
          <a:prstGeom prst="rect">
            <a:avLst/>
          </a:prstGeom>
        </p:spPr>
      </p:pic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F244B895-CE8F-C092-AEE5-6FDFF97EA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90" y="902251"/>
            <a:ext cx="2592526" cy="2787684"/>
          </a:xfrm>
          <a:prstGeom prst="rect">
            <a:avLst/>
          </a:prstGeom>
        </p:spPr>
      </p:pic>
      <p:pic>
        <p:nvPicPr>
          <p:cNvPr id="21" name="Picture 20" descr="A map of the united states&#10;&#10;Description automatically generated">
            <a:extLst>
              <a:ext uri="{FF2B5EF4-FFF2-40B4-BE49-F238E27FC236}">
                <a16:creationId xmlns:a16="http://schemas.microsoft.com/office/drawing/2014/main" id="{C0E3E516-EEFC-8381-31B5-BDA0819ED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5" y="3906310"/>
            <a:ext cx="2592527" cy="2787683"/>
          </a:xfrm>
          <a:prstGeom prst="rect">
            <a:avLst/>
          </a:prstGeom>
        </p:spPr>
      </p:pic>
      <p:pic>
        <p:nvPicPr>
          <p:cNvPr id="23" name="Picture 22" descr="A map of the united states&#10;&#10;Description automatically generated">
            <a:extLst>
              <a:ext uri="{FF2B5EF4-FFF2-40B4-BE49-F238E27FC236}">
                <a16:creationId xmlns:a16="http://schemas.microsoft.com/office/drawing/2014/main" id="{076CDA2A-2DA6-562A-7022-750F985FE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89" y="3906309"/>
            <a:ext cx="2592527" cy="27876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906F14-54CD-1889-2B58-9FEA16E0C2B9}"/>
              </a:ext>
            </a:extLst>
          </p:cNvPr>
          <p:cNvSpPr txBox="1"/>
          <p:nvPr/>
        </p:nvSpPr>
        <p:spPr>
          <a:xfrm>
            <a:off x="4992932" y="3136612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June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449CF-B8DB-B7F2-E7C7-7792A36ED590}"/>
              </a:ext>
            </a:extLst>
          </p:cNvPr>
          <p:cNvSpPr txBox="1"/>
          <p:nvPr/>
        </p:nvSpPr>
        <p:spPr>
          <a:xfrm>
            <a:off x="4561254" y="6120825"/>
            <a:ext cx="1367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August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70585E-F9AA-09F7-590C-4119091ECFD0}"/>
              </a:ext>
            </a:extLst>
          </p:cNvPr>
          <p:cNvSpPr txBox="1"/>
          <p:nvPr/>
        </p:nvSpPr>
        <p:spPr>
          <a:xfrm>
            <a:off x="2064569" y="3136612"/>
            <a:ext cx="932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96D661-7EEA-356F-22A8-87625AAC2C89}"/>
              </a:ext>
            </a:extLst>
          </p:cNvPr>
          <p:cNvSpPr txBox="1"/>
          <p:nvPr/>
        </p:nvSpPr>
        <p:spPr>
          <a:xfrm>
            <a:off x="2029881" y="6109217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July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DB35C8-A6CD-BE22-5229-103F87327A6F}"/>
              </a:ext>
            </a:extLst>
          </p:cNvPr>
          <p:cNvSpPr/>
          <p:nvPr/>
        </p:nvSpPr>
        <p:spPr>
          <a:xfrm>
            <a:off x="6033693" y="2700247"/>
            <a:ext cx="2957908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923B77-E1A2-68EA-0D97-6CFBF9CF0504}"/>
              </a:ext>
            </a:extLst>
          </p:cNvPr>
          <p:cNvSpPr/>
          <p:nvPr/>
        </p:nvSpPr>
        <p:spPr>
          <a:xfrm>
            <a:off x="6074450" y="2736025"/>
            <a:ext cx="394048" cy="431842"/>
          </a:xfrm>
          <a:prstGeom prst="rect">
            <a:avLst/>
          </a:prstGeom>
          <a:solidFill>
            <a:srgbClr val="F9EBD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3175">
                <a:solidFill>
                  <a:prstClr val="black">
                    <a:alpha val="40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6EC96B-05D6-69DA-4561-03F085546AA0}"/>
              </a:ext>
            </a:extLst>
          </p:cNvPr>
          <p:cNvSpPr txBox="1"/>
          <p:nvPr/>
        </p:nvSpPr>
        <p:spPr>
          <a:xfrm>
            <a:off x="6631513" y="2767280"/>
            <a:ext cx="242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Normal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6A03EB-5742-9F3C-D5E6-D7E2EA435B0F}"/>
              </a:ext>
            </a:extLst>
          </p:cNvPr>
          <p:cNvSpPr/>
          <p:nvPr/>
        </p:nvSpPr>
        <p:spPr>
          <a:xfrm>
            <a:off x="6033692" y="3302511"/>
            <a:ext cx="296341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96D309-76DF-B884-24C6-E548E5211770}"/>
              </a:ext>
            </a:extLst>
          </p:cNvPr>
          <p:cNvSpPr/>
          <p:nvPr/>
        </p:nvSpPr>
        <p:spPr>
          <a:xfrm>
            <a:off x="6066013" y="3355023"/>
            <a:ext cx="394781" cy="431842"/>
          </a:xfrm>
          <a:prstGeom prst="rect">
            <a:avLst/>
          </a:prstGeom>
          <a:solidFill>
            <a:srgbClr val="A0D56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4B3F24-DEFE-2482-7606-2C462DD1CC65}"/>
              </a:ext>
            </a:extLst>
          </p:cNvPr>
          <p:cNvSpPr txBox="1"/>
          <p:nvPr/>
        </p:nvSpPr>
        <p:spPr>
          <a:xfrm>
            <a:off x="6631512" y="3369544"/>
            <a:ext cx="242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Below Normal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AFB71E-FB10-2538-9617-391A664BA432}"/>
              </a:ext>
            </a:extLst>
          </p:cNvPr>
          <p:cNvSpPr/>
          <p:nvPr/>
        </p:nvSpPr>
        <p:spPr>
          <a:xfrm>
            <a:off x="6035641" y="3888150"/>
            <a:ext cx="2963413" cy="530758"/>
          </a:xfrm>
          <a:prstGeom prst="rect">
            <a:avLst/>
          </a:prstGeom>
          <a:solidFill>
            <a:srgbClr val="3E3D2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5584B4-C06F-D766-8951-DE9107089F6D}"/>
              </a:ext>
            </a:extLst>
          </p:cNvPr>
          <p:cNvSpPr/>
          <p:nvPr/>
        </p:nvSpPr>
        <p:spPr>
          <a:xfrm>
            <a:off x="6067962" y="3940662"/>
            <a:ext cx="394781" cy="431842"/>
          </a:xfrm>
          <a:prstGeom prst="rect">
            <a:avLst/>
          </a:prstGeom>
          <a:solidFill>
            <a:srgbClr val="DF7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725DA-C471-434D-77D6-1FFD373241E9}"/>
              </a:ext>
            </a:extLst>
          </p:cNvPr>
          <p:cNvSpPr txBox="1"/>
          <p:nvPr/>
        </p:nvSpPr>
        <p:spPr>
          <a:xfrm>
            <a:off x="6633461" y="3955183"/>
            <a:ext cx="242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ln w="3175"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</a:rPr>
              <a:t>Above Normal</a:t>
            </a:r>
          </a:p>
        </p:txBody>
      </p:sp>
    </p:spTree>
    <p:extLst>
      <p:ext uri="{BB962C8B-B14F-4D97-AF65-F5344CB8AC3E}">
        <p14:creationId xmlns:p14="http://schemas.microsoft.com/office/powerpoint/2010/main" val="1892299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8" descr="https://www.meted.ucar.edu/spotter_training/convective/media/graphics/3742669289_275166d445_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isplaying g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8" descr="Displaying gb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0" descr="Displaying gb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12" descr="Displaying gb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3962400"/>
            <a:ext cx="9144000" cy="2650844"/>
            <a:chOff x="0" y="3962400"/>
            <a:chExt cx="9144000" cy="2650844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3962400"/>
              <a:ext cx="9144000" cy="2650844"/>
              <a:chOff x="0" y="3962400"/>
              <a:chExt cx="9144000" cy="265084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0" y="3962400"/>
                <a:ext cx="9144000" cy="2567324"/>
                <a:chOff x="0" y="3962400"/>
                <a:chExt cx="9144000" cy="256732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0" y="4060371"/>
                  <a:ext cx="9144000" cy="24693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0" y="3962400"/>
                  <a:ext cx="4191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prstClr val="white"/>
                      </a:solidFill>
                    </a:rPr>
                    <a:t>Questions?</a:t>
                  </a:r>
                </a:p>
              </p:txBody>
            </p:sp>
          </p:grpSp>
          <p:pic>
            <p:nvPicPr>
              <p:cNvPr id="32" name="Picture 4" descr="https://g.twimg.com/Twitter_logo_wh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38" y="6055693"/>
                <a:ext cx="685800" cy="557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808563" y="6055693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>
                  <a:solidFill>
                    <a:prstClr val="white"/>
                  </a:solidFill>
                </a:rPr>
                <a:t>GreatBasinCC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25B76B-37A4-2FEF-1672-DCF8C14DCAE7}"/>
              </a:ext>
            </a:extLst>
          </p:cNvPr>
          <p:cNvSpPr txBox="1"/>
          <p:nvPr/>
        </p:nvSpPr>
        <p:spPr>
          <a:xfrm>
            <a:off x="4686464" y="48966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Shelby</a:t>
            </a:r>
            <a:r>
              <a:rPr lang="en-US" sz="2400" dirty="0">
                <a:solidFill>
                  <a:prstClr val="white"/>
                </a:solidFill>
              </a:rPr>
              <a:t>: slaw@blm.gov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EC604C-BD3B-FAC4-64D3-38D212E7B09F}"/>
              </a:ext>
            </a:extLst>
          </p:cNvPr>
          <p:cNvSpPr/>
          <p:nvPr/>
        </p:nvSpPr>
        <p:spPr>
          <a:xfrm>
            <a:off x="155575" y="48705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Basil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bnewmerzhycky@blm.gov</a:t>
            </a:r>
          </a:p>
          <a:p>
            <a:r>
              <a:rPr lang="en-US" sz="3600" dirty="0">
                <a:solidFill>
                  <a:prstClr val="white"/>
                </a:solidFill>
              </a:rPr>
              <a:t>Gina</a:t>
            </a:r>
            <a:r>
              <a:rPr lang="en-US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</a:rPr>
              <a:t>gmcguire@blm.gov</a:t>
            </a:r>
          </a:p>
        </p:txBody>
      </p:sp>
    </p:spTree>
    <p:extLst>
      <p:ext uri="{BB962C8B-B14F-4D97-AF65-F5344CB8AC3E}">
        <p14:creationId xmlns:p14="http://schemas.microsoft.com/office/powerpoint/2010/main" val="98079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Temperature &amp; Precipitation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Last 30 Days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96188" y="1720057"/>
            <a:ext cx="4040188" cy="369888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Temperature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05796" y="1794691"/>
            <a:ext cx="4041775" cy="29525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Precipitation</a:t>
            </a:r>
          </a:p>
        </p:txBody>
      </p:sp>
      <p:pic>
        <p:nvPicPr>
          <p:cNvPr id="11" name="Content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AAC53A1D-9A7C-B1F9-6833-F0F9A9D7BB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3796"/>
            <a:ext cx="4344988" cy="3393446"/>
          </a:xfrm>
        </p:spPr>
      </p:pic>
      <p:pic>
        <p:nvPicPr>
          <p:cNvPr id="14" name="Content Placeholder 13" descr="A map of the united states&#10;&#10;Description automatically generated">
            <a:extLst>
              <a:ext uri="{FF2B5EF4-FFF2-40B4-BE49-F238E27FC236}">
                <a16:creationId xmlns:a16="http://schemas.microsoft.com/office/drawing/2014/main" id="{4FE5D1C2-2A64-AA98-5214-70E4208911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53796"/>
            <a:ext cx="4202546" cy="3400256"/>
          </a:xfrm>
        </p:spPr>
      </p:pic>
    </p:spTree>
    <p:extLst>
      <p:ext uri="{BB962C8B-B14F-4D97-AF65-F5344CB8AC3E}">
        <p14:creationId xmlns:p14="http://schemas.microsoft.com/office/powerpoint/2010/main" val="14782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Precipitation: Since Oct 1, 2023</a:t>
            </a: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1F424581-05D9-778C-8063-90930A29D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68" y="1040453"/>
            <a:ext cx="6736664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5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85800"/>
            <a:ext cx="9144000" cy="76200"/>
          </a:xfrm>
          <a:prstGeom prst="rect">
            <a:avLst/>
          </a:prstGeom>
          <a:gradFill flip="none" rotWithShape="1">
            <a:gsLst>
              <a:gs pos="9000">
                <a:srgbClr val="C75F09"/>
              </a:gs>
              <a:gs pos="64000">
                <a:srgbClr val="88410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76200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Precipitation: Since January 30, 2024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CFC1A9A5-AA37-29ED-8798-7F828184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20" y="914400"/>
            <a:ext cx="6919560" cy="5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00578-313B-419C-A724-87F9ADDF18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Current Snowpack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022CDD38-281B-ACBD-63EE-148AD3FB4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0" y="914400"/>
            <a:ext cx="7380299" cy="57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6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DCC4E-DA89-F5A5-C3A3-332D3CBE8100}"/>
              </a:ext>
            </a:extLst>
          </p:cNvPr>
          <p:cNvSpPr/>
          <p:nvPr/>
        </p:nvSpPr>
        <p:spPr>
          <a:xfrm>
            <a:off x="524070" y="2967335"/>
            <a:ext cx="8095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about 2 winters ago? </a:t>
            </a:r>
          </a:p>
        </p:txBody>
      </p:sp>
    </p:spTree>
    <p:extLst>
      <p:ext uri="{BB962C8B-B14F-4D97-AF65-F5344CB8AC3E}">
        <p14:creationId xmlns:p14="http://schemas.microsoft.com/office/powerpoint/2010/main" val="286513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A04A4-762D-4F10-20EC-D1CBC693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E4CAE3-ED44-EBA6-36BF-EE54C7238D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Very High Snowpack 2022/23 Followed by “Normal-Just Above Normal” Snowpack 2023/24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204411B5-65E9-94F4-6B85-F7A2BAC85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5594"/>
            <a:ext cx="4271189" cy="3674266"/>
          </a:xfrm>
          <a:prstGeom prst="rect">
            <a:avLst/>
          </a:prstGeom>
        </p:spPr>
      </p:pic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8CF7F1A9-5AA4-AD35-8694-A40E13356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38201"/>
            <a:ext cx="4419600" cy="3674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80EA16-DED0-0756-A52A-387BADE28F93}"/>
              </a:ext>
            </a:extLst>
          </p:cNvPr>
          <p:cNvSpPr txBox="1"/>
          <p:nvPr/>
        </p:nvSpPr>
        <p:spPr>
          <a:xfrm>
            <a:off x="7283261" y="2522374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April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5CA47-33C7-562E-5C99-960078377A5D}"/>
              </a:ext>
            </a:extLst>
          </p:cNvPr>
          <p:cNvSpPr txBox="1"/>
          <p:nvPr/>
        </p:nvSpPr>
        <p:spPr>
          <a:xfrm>
            <a:off x="147446" y="4621117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913754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59400</TotalTime>
  <Words>710</Words>
  <Application>Microsoft Office PowerPoint</Application>
  <PresentationFormat>On-screen Show (4:3)</PresentationFormat>
  <Paragraphs>150</Paragraphs>
  <Slides>37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Custom Design</vt:lpstr>
      <vt:lpstr>Office Theme</vt:lpstr>
      <vt:lpstr>1_Custom Design</vt:lpstr>
      <vt:lpstr>1_Office Theme</vt:lpstr>
      <vt:lpstr>2_Custom Design</vt:lpstr>
      <vt:lpstr>3_Custom Design</vt:lpstr>
      <vt:lpstr>Great Basin  Seasonal Outlook</vt:lpstr>
      <vt:lpstr>PowerPoint Presentation</vt:lpstr>
      <vt:lpstr>PowerPoint Presentation</vt:lpstr>
      <vt:lpstr>Temperature &amp; Precipitation Last 30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Precipitation for Fine Fuel Growth Western and Northern Great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Drought, Weather Fuels, Snowpack:  What Happens  From Here?</vt:lpstr>
      <vt:lpstr>PowerPoint Presentation</vt:lpstr>
      <vt:lpstr>El Nino/Neutral/La Nina</vt:lpstr>
      <vt:lpstr>PowerPoint Presentation</vt:lpstr>
      <vt:lpstr>PowerPoint Presentation</vt:lpstr>
      <vt:lpstr>PowerPoint Presentation</vt:lpstr>
      <vt:lpstr>PowerPoint Presentation</vt:lpstr>
      <vt:lpstr>Putting the Pieces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Mcguire, Gina - FS, UT</cp:lastModifiedBy>
  <cp:revision>730</cp:revision>
  <dcterms:created xsi:type="dcterms:W3CDTF">2015-03-06T17:22:17Z</dcterms:created>
  <dcterms:modified xsi:type="dcterms:W3CDTF">2024-05-02T20:31:24Z</dcterms:modified>
</cp:coreProperties>
</file>